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7"/>
  </p:notesMasterIdLst>
  <p:handoutMasterIdLst>
    <p:handoutMasterId r:id="rId38"/>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1" r:id="rId25"/>
    <p:sldId id="282" r:id="rId26"/>
    <p:sldId id="283" r:id="rId27"/>
    <p:sldId id="284" r:id="rId28"/>
    <p:sldId id="285" r:id="rId29"/>
    <p:sldId id="286" r:id="rId30"/>
    <p:sldId id="288" r:id="rId31"/>
    <p:sldId id="287" r:id="rId32"/>
    <p:sldId id="289" r:id="rId33"/>
    <p:sldId id="290" r:id="rId34"/>
    <p:sldId id="291" r:id="rId35"/>
    <p:sldId id="292" r:id="rId36"/>
  </p:sldIdLst>
  <p:sldSz cx="10691813" cy="15127288"/>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764" userDrawn="1">
          <p15:clr>
            <a:srgbClr val="A4A3A4"/>
          </p15:clr>
        </p15:guide>
        <p15:guide id="2" pos="33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50" d="100"/>
          <a:sy n="50" d="100"/>
        </p:scale>
        <p:origin x="2252" y="60"/>
      </p:cViewPr>
      <p:guideLst>
        <p:guide orient="horz" pos="4764"/>
        <p:guide pos="336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2024/7/2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2024/7/2</a:t>
            </a:fld>
            <a:endParaRPr lang="zh-CN" altLang="en-US"/>
          </a:p>
        </p:txBody>
      </p:sp>
      <p:sp>
        <p:nvSpPr>
          <p:cNvPr id="4" name="幻灯片图像占位符 3"/>
          <p:cNvSpPr>
            <a:spLocks noGrp="1" noRot="1" noChangeAspect="1"/>
          </p:cNvSpPr>
          <p:nvPr>
            <p:ph type="sldImg" idx="2"/>
          </p:nvPr>
        </p:nvSpPr>
        <p:spPr>
          <a:xfrm>
            <a:off x="2338363" y="1143000"/>
            <a:ext cx="218127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336500" y="2475715"/>
            <a:ext cx="8019000" cy="5266581"/>
          </a:xfrm>
        </p:spPr>
        <p:txBody>
          <a:bodyPr anchor="b"/>
          <a:lstStyle>
            <a:lvl1pPr algn="ctr">
              <a:defRPr sz="7015"/>
            </a:lvl1pPr>
          </a:lstStyle>
          <a:p>
            <a:r>
              <a:rPr lang="zh-CN" altLang="en-US"/>
              <a:t>单击此处编辑母版标题样式</a:t>
            </a:r>
          </a:p>
        </p:txBody>
      </p:sp>
      <p:sp>
        <p:nvSpPr>
          <p:cNvPr id="3" name="副标题 2"/>
          <p:cNvSpPr>
            <a:spLocks noGrp="1"/>
          </p:cNvSpPr>
          <p:nvPr>
            <p:ph type="subTitle" idx="1"/>
          </p:nvPr>
        </p:nvSpPr>
        <p:spPr>
          <a:xfrm>
            <a:off x="1336500" y="7945396"/>
            <a:ext cx="8019000" cy="3652289"/>
          </a:xfrm>
        </p:spPr>
        <p:txBody>
          <a:bodyPr/>
          <a:lstStyle>
            <a:lvl1pPr marL="0" indent="0" algn="ctr">
              <a:buNone/>
              <a:defRPr sz="2805"/>
            </a:lvl1pPr>
            <a:lvl2pPr marL="534670" indent="0" algn="ctr">
              <a:buNone/>
              <a:defRPr sz="2340"/>
            </a:lvl2pPr>
            <a:lvl3pPr marL="1069340" indent="0" algn="ctr">
              <a:buNone/>
              <a:defRPr sz="2105"/>
            </a:lvl3pPr>
            <a:lvl4pPr marL="1604010" indent="0" algn="ctr">
              <a:buNone/>
              <a:defRPr sz="1870"/>
            </a:lvl4pPr>
            <a:lvl5pPr marL="2138680" indent="0" algn="ctr">
              <a:buNone/>
              <a:defRPr sz="1870"/>
            </a:lvl5pPr>
            <a:lvl6pPr marL="2672715" indent="0" algn="ctr">
              <a:buNone/>
              <a:defRPr sz="1870"/>
            </a:lvl6pPr>
            <a:lvl7pPr marL="3207385" indent="0" algn="ctr">
              <a:buNone/>
              <a:defRPr sz="1870"/>
            </a:lvl7pPr>
            <a:lvl8pPr marL="3742055" indent="0" algn="ctr">
              <a:buNone/>
              <a:defRPr sz="1870"/>
            </a:lvl8pPr>
            <a:lvl9pPr marL="4276725" indent="0" algn="ctr">
              <a:buNone/>
              <a:defRPr sz="187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9506" y="3771350"/>
            <a:ext cx="9221850" cy="6292583"/>
          </a:xfrm>
        </p:spPr>
        <p:txBody>
          <a:bodyPr anchor="b"/>
          <a:lstStyle>
            <a:lvl1pPr>
              <a:defRPr sz="7015"/>
            </a:lvl1pPr>
          </a:lstStyle>
          <a:p>
            <a:r>
              <a:rPr lang="zh-CN" altLang="en-US"/>
              <a:t>单击此处编辑母版标题样式</a:t>
            </a:r>
          </a:p>
        </p:txBody>
      </p:sp>
      <p:sp>
        <p:nvSpPr>
          <p:cNvPr id="3" name="文本占位符 2"/>
          <p:cNvSpPr>
            <a:spLocks noGrp="1"/>
          </p:cNvSpPr>
          <p:nvPr>
            <p:ph type="body" idx="1"/>
          </p:nvPr>
        </p:nvSpPr>
        <p:spPr>
          <a:xfrm>
            <a:off x="729506" y="10123463"/>
            <a:ext cx="9221850" cy="3309121"/>
          </a:xfrm>
        </p:spPr>
        <p:txBody>
          <a:bodyPr/>
          <a:lstStyle>
            <a:lvl1pPr marL="0" indent="0">
              <a:buNone/>
              <a:defRPr sz="2805">
                <a:solidFill>
                  <a:schemeClr val="tx1">
                    <a:tint val="75000"/>
                  </a:schemeClr>
                </a:solidFill>
              </a:defRPr>
            </a:lvl1pPr>
            <a:lvl2pPr marL="534670" indent="0">
              <a:buNone/>
              <a:defRPr sz="2340">
                <a:solidFill>
                  <a:schemeClr val="tx1">
                    <a:tint val="75000"/>
                  </a:schemeClr>
                </a:solidFill>
              </a:defRPr>
            </a:lvl2pPr>
            <a:lvl3pPr marL="1069340" indent="0">
              <a:buNone/>
              <a:defRPr sz="2105">
                <a:solidFill>
                  <a:schemeClr val="tx1">
                    <a:tint val="75000"/>
                  </a:schemeClr>
                </a:solidFill>
              </a:defRPr>
            </a:lvl3pPr>
            <a:lvl4pPr marL="1604010" indent="0">
              <a:buNone/>
              <a:defRPr sz="1870">
                <a:solidFill>
                  <a:schemeClr val="tx1">
                    <a:tint val="75000"/>
                  </a:schemeClr>
                </a:solidFill>
              </a:defRPr>
            </a:lvl4pPr>
            <a:lvl5pPr marL="2138680" indent="0">
              <a:buNone/>
              <a:defRPr sz="1870">
                <a:solidFill>
                  <a:schemeClr val="tx1">
                    <a:tint val="75000"/>
                  </a:schemeClr>
                </a:solidFill>
              </a:defRPr>
            </a:lvl5pPr>
            <a:lvl6pPr marL="2672715" indent="0">
              <a:buNone/>
              <a:defRPr sz="1870">
                <a:solidFill>
                  <a:schemeClr val="tx1">
                    <a:tint val="75000"/>
                  </a:schemeClr>
                </a:solidFill>
              </a:defRPr>
            </a:lvl6pPr>
            <a:lvl7pPr marL="3207385" indent="0">
              <a:buNone/>
              <a:defRPr sz="1870">
                <a:solidFill>
                  <a:schemeClr val="tx1">
                    <a:tint val="75000"/>
                  </a:schemeClr>
                </a:solidFill>
              </a:defRPr>
            </a:lvl7pPr>
            <a:lvl8pPr marL="3742055" indent="0">
              <a:buNone/>
              <a:defRPr sz="1870">
                <a:solidFill>
                  <a:schemeClr val="tx1">
                    <a:tint val="75000"/>
                  </a:schemeClr>
                </a:solidFill>
              </a:defRPr>
            </a:lvl8pPr>
            <a:lvl9pPr marL="4276725" indent="0">
              <a:buNone/>
              <a:defRPr sz="187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35075" y="4026974"/>
            <a:ext cx="4544100" cy="959820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5412825" y="4026974"/>
            <a:ext cx="4544100" cy="959820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736468" y="805395"/>
            <a:ext cx="9221850" cy="2923934"/>
          </a:xfrm>
        </p:spPr>
        <p:txBody>
          <a:bodyPr/>
          <a:lstStyle/>
          <a:p>
            <a:r>
              <a:rPr lang="zh-CN" altLang="en-US"/>
              <a:t>单击此处编辑母版标题样式</a:t>
            </a:r>
          </a:p>
        </p:txBody>
      </p:sp>
      <p:sp>
        <p:nvSpPr>
          <p:cNvPr id="3" name="文本占位符 2"/>
          <p:cNvSpPr>
            <a:spLocks noGrp="1"/>
          </p:cNvSpPr>
          <p:nvPr>
            <p:ph type="body" idx="1"/>
          </p:nvPr>
        </p:nvSpPr>
        <p:spPr>
          <a:xfrm>
            <a:off x="736468" y="3708319"/>
            <a:ext cx="4523217" cy="1817390"/>
          </a:xfrm>
        </p:spPr>
        <p:txBody>
          <a:bodyPr anchor="b"/>
          <a:lstStyle>
            <a:lvl1pPr marL="0" indent="0">
              <a:buNone/>
              <a:defRPr sz="2805" b="1"/>
            </a:lvl1pPr>
            <a:lvl2pPr marL="534670" indent="0">
              <a:buNone/>
              <a:defRPr sz="2340" b="1"/>
            </a:lvl2pPr>
            <a:lvl3pPr marL="1069340" indent="0">
              <a:buNone/>
              <a:defRPr sz="2105" b="1"/>
            </a:lvl3pPr>
            <a:lvl4pPr marL="1604010" indent="0">
              <a:buNone/>
              <a:defRPr sz="1870" b="1"/>
            </a:lvl4pPr>
            <a:lvl5pPr marL="2138680" indent="0">
              <a:buNone/>
              <a:defRPr sz="1870" b="1"/>
            </a:lvl5pPr>
            <a:lvl6pPr marL="2672715" indent="0">
              <a:buNone/>
              <a:defRPr sz="1870" b="1"/>
            </a:lvl6pPr>
            <a:lvl7pPr marL="3207385" indent="0">
              <a:buNone/>
              <a:defRPr sz="1870" b="1"/>
            </a:lvl7pPr>
            <a:lvl8pPr marL="3742055" indent="0">
              <a:buNone/>
              <a:defRPr sz="1870" b="1"/>
            </a:lvl8pPr>
            <a:lvl9pPr marL="4276725" indent="0">
              <a:buNone/>
              <a:defRPr sz="1870" b="1"/>
            </a:lvl9pPr>
          </a:lstStyle>
          <a:p>
            <a:pPr lvl="0"/>
            <a:r>
              <a:rPr lang="zh-CN" altLang="en-US"/>
              <a:t>单击此处编辑母版文本样式</a:t>
            </a:r>
          </a:p>
        </p:txBody>
      </p:sp>
      <p:sp>
        <p:nvSpPr>
          <p:cNvPr id="4" name="内容占位符 3"/>
          <p:cNvSpPr>
            <a:spLocks noGrp="1"/>
          </p:cNvSpPr>
          <p:nvPr>
            <p:ph sz="half" idx="2"/>
          </p:nvPr>
        </p:nvSpPr>
        <p:spPr>
          <a:xfrm>
            <a:off x="736468" y="5525708"/>
            <a:ext cx="4523217" cy="812748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5412825" y="3708319"/>
            <a:ext cx="4545493" cy="1817390"/>
          </a:xfrm>
        </p:spPr>
        <p:txBody>
          <a:bodyPr anchor="b"/>
          <a:lstStyle>
            <a:lvl1pPr marL="0" indent="0">
              <a:buNone/>
              <a:defRPr sz="2805" b="1"/>
            </a:lvl1pPr>
            <a:lvl2pPr marL="534670" indent="0">
              <a:buNone/>
              <a:defRPr sz="2340" b="1"/>
            </a:lvl2pPr>
            <a:lvl3pPr marL="1069340" indent="0">
              <a:buNone/>
              <a:defRPr sz="2105" b="1"/>
            </a:lvl3pPr>
            <a:lvl4pPr marL="1604010" indent="0">
              <a:buNone/>
              <a:defRPr sz="1870" b="1"/>
            </a:lvl4pPr>
            <a:lvl5pPr marL="2138680" indent="0">
              <a:buNone/>
              <a:defRPr sz="1870" b="1"/>
            </a:lvl5pPr>
            <a:lvl6pPr marL="2672715" indent="0">
              <a:buNone/>
              <a:defRPr sz="1870" b="1"/>
            </a:lvl6pPr>
            <a:lvl7pPr marL="3207385" indent="0">
              <a:buNone/>
              <a:defRPr sz="1870" b="1"/>
            </a:lvl7pPr>
            <a:lvl8pPr marL="3742055" indent="0">
              <a:buNone/>
              <a:defRPr sz="1870" b="1"/>
            </a:lvl8pPr>
            <a:lvl9pPr marL="4276725" indent="0">
              <a:buNone/>
              <a:defRPr sz="1870" b="1"/>
            </a:lvl9pPr>
          </a:lstStyle>
          <a:p>
            <a:pPr lvl="0"/>
            <a:r>
              <a:rPr lang="zh-CN" altLang="en-US"/>
              <a:t>单击此处编辑母版文本样式</a:t>
            </a:r>
          </a:p>
        </p:txBody>
      </p:sp>
      <p:sp>
        <p:nvSpPr>
          <p:cNvPr id="6" name="内容占位符 5"/>
          <p:cNvSpPr>
            <a:spLocks noGrp="1"/>
          </p:cNvSpPr>
          <p:nvPr>
            <p:ph sz="quarter" idx="4"/>
          </p:nvPr>
        </p:nvSpPr>
        <p:spPr>
          <a:xfrm>
            <a:off x="5412825" y="5525708"/>
            <a:ext cx="4545493" cy="812748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736468" y="1008494"/>
            <a:ext cx="3448448" cy="3529730"/>
          </a:xfrm>
        </p:spPr>
        <p:txBody>
          <a:bodyPr anchor="b"/>
          <a:lstStyle>
            <a:lvl1pPr>
              <a:defRPr sz="3740"/>
            </a:lvl1pPr>
          </a:lstStyle>
          <a:p>
            <a:r>
              <a:rPr lang="zh-CN" altLang="en-US"/>
              <a:t>单击此处编辑母版标题样式</a:t>
            </a:r>
          </a:p>
        </p:txBody>
      </p:sp>
      <p:sp>
        <p:nvSpPr>
          <p:cNvPr id="3" name="内容占位符 2"/>
          <p:cNvSpPr>
            <a:spLocks noGrp="1"/>
          </p:cNvSpPr>
          <p:nvPr>
            <p:ph idx="1"/>
          </p:nvPr>
        </p:nvSpPr>
        <p:spPr>
          <a:xfrm>
            <a:off x="4545493" y="2178068"/>
            <a:ext cx="5412825" cy="10750269"/>
          </a:xfrm>
        </p:spPr>
        <p:txBody>
          <a:bodyPr/>
          <a:lstStyle>
            <a:lvl1pPr>
              <a:defRPr sz="3740"/>
            </a:lvl1pPr>
            <a:lvl2pPr>
              <a:defRPr sz="3275"/>
            </a:lvl2pPr>
            <a:lvl3pPr>
              <a:defRPr sz="2805"/>
            </a:lvl3pPr>
            <a:lvl4pPr>
              <a:defRPr sz="2340"/>
            </a:lvl4pPr>
            <a:lvl5pPr>
              <a:defRPr sz="2340"/>
            </a:lvl5pPr>
            <a:lvl6pPr>
              <a:defRPr sz="2340"/>
            </a:lvl6pPr>
            <a:lvl7pPr>
              <a:defRPr sz="2340"/>
            </a:lvl7pPr>
            <a:lvl8pPr>
              <a:defRPr sz="2340"/>
            </a:lvl8pPr>
            <a:lvl9pPr>
              <a:defRPr sz="234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736468" y="4538224"/>
            <a:ext cx="3448448" cy="8407622"/>
          </a:xfrm>
        </p:spPr>
        <p:txBody>
          <a:bodyPr/>
          <a:lstStyle>
            <a:lvl1pPr marL="0" indent="0">
              <a:buNone/>
              <a:defRPr sz="1870"/>
            </a:lvl1pPr>
            <a:lvl2pPr marL="534670" indent="0">
              <a:buNone/>
              <a:defRPr sz="1635"/>
            </a:lvl2pPr>
            <a:lvl3pPr marL="1069340" indent="0">
              <a:buNone/>
              <a:defRPr sz="1405"/>
            </a:lvl3pPr>
            <a:lvl4pPr marL="1604010" indent="0">
              <a:buNone/>
              <a:defRPr sz="1170"/>
            </a:lvl4pPr>
            <a:lvl5pPr marL="2138680" indent="0">
              <a:buNone/>
              <a:defRPr sz="1170"/>
            </a:lvl5pPr>
            <a:lvl6pPr marL="2672715" indent="0">
              <a:buNone/>
              <a:defRPr sz="1170"/>
            </a:lvl6pPr>
            <a:lvl7pPr marL="3207385" indent="0">
              <a:buNone/>
              <a:defRPr sz="1170"/>
            </a:lvl7pPr>
            <a:lvl8pPr marL="3742055" indent="0">
              <a:buNone/>
              <a:defRPr sz="1170"/>
            </a:lvl8pPr>
            <a:lvl9pPr marL="4276725" indent="0">
              <a:buNone/>
              <a:defRPr sz="117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736468" y="1008494"/>
            <a:ext cx="3448448" cy="3529730"/>
          </a:xfrm>
        </p:spPr>
        <p:txBody>
          <a:bodyPr anchor="b"/>
          <a:lstStyle>
            <a:lvl1pPr>
              <a:defRPr sz="3740"/>
            </a:lvl1pPr>
          </a:lstStyle>
          <a:p>
            <a:r>
              <a:rPr lang="zh-CN" altLang="en-US"/>
              <a:t>单击此处编辑母版标题样式</a:t>
            </a:r>
          </a:p>
        </p:txBody>
      </p:sp>
      <p:sp>
        <p:nvSpPr>
          <p:cNvPr id="3" name="图片占位符 2"/>
          <p:cNvSpPr>
            <a:spLocks noGrp="1"/>
          </p:cNvSpPr>
          <p:nvPr>
            <p:ph type="pic" idx="1"/>
          </p:nvPr>
        </p:nvSpPr>
        <p:spPr>
          <a:xfrm>
            <a:off x="4545493" y="2178068"/>
            <a:ext cx="5412825" cy="10750269"/>
          </a:xfrm>
        </p:spPr>
        <p:txBody>
          <a:bodyPr/>
          <a:lstStyle>
            <a:lvl1pPr marL="0" indent="0">
              <a:buNone/>
              <a:defRPr sz="3740"/>
            </a:lvl1pPr>
            <a:lvl2pPr marL="534670" indent="0">
              <a:buNone/>
              <a:defRPr sz="3275"/>
            </a:lvl2pPr>
            <a:lvl3pPr marL="1069340" indent="0">
              <a:buNone/>
              <a:defRPr sz="2805"/>
            </a:lvl3pPr>
            <a:lvl4pPr marL="1604010" indent="0">
              <a:buNone/>
              <a:defRPr sz="2340"/>
            </a:lvl4pPr>
            <a:lvl5pPr marL="2138680" indent="0">
              <a:buNone/>
              <a:defRPr sz="2340"/>
            </a:lvl5pPr>
            <a:lvl6pPr marL="2672715" indent="0">
              <a:buNone/>
              <a:defRPr sz="2340"/>
            </a:lvl6pPr>
            <a:lvl7pPr marL="3207385" indent="0">
              <a:buNone/>
              <a:defRPr sz="2340"/>
            </a:lvl7pPr>
            <a:lvl8pPr marL="3742055" indent="0">
              <a:buNone/>
              <a:defRPr sz="2340"/>
            </a:lvl8pPr>
            <a:lvl9pPr marL="4276725" indent="0">
              <a:buNone/>
              <a:defRPr sz="2340"/>
            </a:lvl9pPr>
          </a:lstStyle>
          <a:p>
            <a:endParaRPr lang="zh-CN" altLang="en-US"/>
          </a:p>
        </p:txBody>
      </p:sp>
      <p:sp>
        <p:nvSpPr>
          <p:cNvPr id="4" name="文本占位符 3"/>
          <p:cNvSpPr>
            <a:spLocks noGrp="1"/>
          </p:cNvSpPr>
          <p:nvPr>
            <p:ph type="body" sz="half" idx="2"/>
          </p:nvPr>
        </p:nvSpPr>
        <p:spPr>
          <a:xfrm>
            <a:off x="736468" y="4538224"/>
            <a:ext cx="3448448" cy="8407622"/>
          </a:xfrm>
        </p:spPr>
        <p:txBody>
          <a:bodyPr/>
          <a:lstStyle>
            <a:lvl1pPr marL="0" indent="0">
              <a:buNone/>
              <a:defRPr sz="1870"/>
            </a:lvl1pPr>
            <a:lvl2pPr marL="534670" indent="0">
              <a:buNone/>
              <a:defRPr sz="1635"/>
            </a:lvl2pPr>
            <a:lvl3pPr marL="1069340" indent="0">
              <a:buNone/>
              <a:defRPr sz="1405"/>
            </a:lvl3pPr>
            <a:lvl4pPr marL="1604010" indent="0">
              <a:buNone/>
              <a:defRPr sz="1170"/>
            </a:lvl4pPr>
            <a:lvl5pPr marL="2138680" indent="0">
              <a:buNone/>
              <a:defRPr sz="1170"/>
            </a:lvl5pPr>
            <a:lvl6pPr marL="2672715" indent="0">
              <a:buNone/>
              <a:defRPr sz="1170"/>
            </a:lvl6pPr>
            <a:lvl7pPr marL="3207385" indent="0">
              <a:buNone/>
              <a:defRPr sz="1170"/>
            </a:lvl7pPr>
            <a:lvl8pPr marL="3742055" indent="0">
              <a:buNone/>
              <a:defRPr sz="1170"/>
            </a:lvl8pPr>
            <a:lvl9pPr marL="4276725" indent="0">
              <a:buNone/>
              <a:defRPr sz="117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651462" y="805395"/>
            <a:ext cx="2305462" cy="1281978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735075" y="805395"/>
            <a:ext cx="6782737" cy="1281978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5075" y="805395"/>
            <a:ext cx="9221850" cy="2923934"/>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735075" y="4026974"/>
            <a:ext cx="9221850" cy="9598206"/>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735075" y="14020872"/>
            <a:ext cx="2405700" cy="805395"/>
          </a:xfrm>
          <a:prstGeom prst="rect">
            <a:avLst/>
          </a:prstGeom>
        </p:spPr>
        <p:txBody>
          <a:bodyPr vert="horz" lIns="91440" tIns="45720" rIns="91440" bIns="45720" rtlCol="0" anchor="ctr"/>
          <a:lstStyle>
            <a:lvl1pPr algn="l">
              <a:defRPr sz="1405">
                <a:solidFill>
                  <a:schemeClr val="tx1">
                    <a:tint val="75000"/>
                  </a:schemeClr>
                </a:solidFill>
              </a:defRPr>
            </a:lvl1pPr>
          </a:lstStyle>
          <a:p>
            <a:fld id="{D997B5FA-0921-464F-AAE1-844C04324D75}" type="datetimeFigureOut">
              <a:rPr lang="zh-CN" altLang="en-US" smtClean="0"/>
              <a:t>2024/7/2</a:t>
            </a:fld>
            <a:endParaRPr lang="zh-CN" altLang="en-US"/>
          </a:p>
        </p:txBody>
      </p:sp>
      <p:sp>
        <p:nvSpPr>
          <p:cNvPr id="5" name="页脚占位符 4"/>
          <p:cNvSpPr>
            <a:spLocks noGrp="1"/>
          </p:cNvSpPr>
          <p:nvPr>
            <p:ph type="ftr" sz="quarter" idx="3"/>
          </p:nvPr>
        </p:nvSpPr>
        <p:spPr>
          <a:xfrm>
            <a:off x="3541725" y="14020872"/>
            <a:ext cx="3608550" cy="805395"/>
          </a:xfrm>
          <a:prstGeom prst="rect">
            <a:avLst/>
          </a:prstGeom>
        </p:spPr>
        <p:txBody>
          <a:bodyPr vert="horz" lIns="91440" tIns="45720" rIns="91440" bIns="45720" rtlCol="0" anchor="ctr"/>
          <a:lstStyle>
            <a:lvl1pPr algn="ctr">
              <a:defRPr sz="1405">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551225" y="14020872"/>
            <a:ext cx="2405700" cy="805395"/>
          </a:xfrm>
          <a:prstGeom prst="rect">
            <a:avLst/>
          </a:prstGeom>
        </p:spPr>
        <p:txBody>
          <a:bodyPr vert="horz" lIns="91440" tIns="45720" rIns="91440" bIns="45720" rtlCol="0" anchor="ctr"/>
          <a:lstStyle>
            <a:lvl1pPr algn="r">
              <a:defRPr sz="1405">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069340" rtl="0" eaLnBrk="1" latinLnBrk="0" hangingPunct="1">
        <a:lnSpc>
          <a:spcPct val="90000"/>
        </a:lnSpc>
        <a:spcBef>
          <a:spcPct val="0"/>
        </a:spcBef>
        <a:buNone/>
        <a:defRPr sz="5145" kern="1200">
          <a:solidFill>
            <a:schemeClr val="tx1"/>
          </a:solidFill>
          <a:latin typeface="+mj-lt"/>
          <a:ea typeface="+mj-ea"/>
          <a:cs typeface="+mj-cs"/>
        </a:defRPr>
      </a:lvl1pPr>
    </p:titleStyle>
    <p:bodyStyle>
      <a:lvl1pPr marL="267335" indent="-267335" algn="l" defTabSz="1069340" rtl="0" eaLnBrk="1" latinLnBrk="0" hangingPunct="1">
        <a:lnSpc>
          <a:spcPct val="90000"/>
        </a:lnSpc>
        <a:spcBef>
          <a:spcPts val="1170"/>
        </a:spcBef>
        <a:buFont typeface="Arial" panose="020B0604020202020204" pitchFamily="34" charset="0"/>
        <a:buChar char="•"/>
        <a:defRPr sz="3275" kern="1200">
          <a:solidFill>
            <a:schemeClr val="tx1"/>
          </a:solidFill>
          <a:latin typeface="+mn-lt"/>
          <a:ea typeface="+mn-ea"/>
          <a:cs typeface="+mn-cs"/>
        </a:defRPr>
      </a:lvl1pPr>
      <a:lvl2pPr marL="802005" indent="-267335" algn="l" defTabSz="1069340" rtl="0" eaLnBrk="1" latinLnBrk="0" hangingPunct="1">
        <a:lnSpc>
          <a:spcPct val="90000"/>
        </a:lnSpc>
        <a:spcBef>
          <a:spcPts val="585"/>
        </a:spcBef>
        <a:buFont typeface="Arial" panose="020B0604020202020204" pitchFamily="34" charset="0"/>
        <a:buChar char="•"/>
        <a:defRPr sz="2805" kern="1200">
          <a:solidFill>
            <a:schemeClr val="tx1"/>
          </a:solidFill>
          <a:latin typeface="+mn-lt"/>
          <a:ea typeface="+mn-ea"/>
          <a:cs typeface="+mn-cs"/>
        </a:defRPr>
      </a:lvl2pPr>
      <a:lvl3pPr marL="1336675" indent="-267335" algn="l" defTabSz="1069340" rtl="0" eaLnBrk="1" latinLnBrk="0" hangingPunct="1">
        <a:lnSpc>
          <a:spcPct val="90000"/>
        </a:lnSpc>
        <a:spcBef>
          <a:spcPts val="585"/>
        </a:spcBef>
        <a:buFont typeface="Arial" panose="020B0604020202020204" pitchFamily="34" charset="0"/>
        <a:buChar char="•"/>
        <a:defRPr sz="2340" kern="1200">
          <a:solidFill>
            <a:schemeClr val="tx1"/>
          </a:solidFill>
          <a:latin typeface="+mn-lt"/>
          <a:ea typeface="+mn-ea"/>
          <a:cs typeface="+mn-cs"/>
        </a:defRPr>
      </a:lvl3pPr>
      <a:lvl4pPr marL="1871345" indent="-267335" algn="l" defTabSz="1069340"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4pPr>
      <a:lvl5pPr marL="2406015" indent="-267335" algn="l" defTabSz="1069340"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5pPr>
      <a:lvl6pPr marL="2940050" indent="-267335" algn="l" defTabSz="1069340"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6pPr>
      <a:lvl7pPr marL="3474720" indent="-267335" algn="l" defTabSz="1069340"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7pPr>
      <a:lvl8pPr marL="4009390" indent="-267335" algn="l" defTabSz="1069340"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8pPr>
      <a:lvl9pPr marL="4544060" indent="-267335" algn="l" defTabSz="1069340" rtl="0" eaLnBrk="1" latinLnBrk="0" hangingPunct="1">
        <a:lnSpc>
          <a:spcPct val="90000"/>
        </a:lnSpc>
        <a:spcBef>
          <a:spcPts val="585"/>
        </a:spcBef>
        <a:buFont typeface="Arial" panose="020B0604020202020204" pitchFamily="34" charset="0"/>
        <a:buChar char="•"/>
        <a:defRPr sz="2105" kern="1200">
          <a:solidFill>
            <a:schemeClr val="tx1"/>
          </a:solidFill>
          <a:latin typeface="+mn-lt"/>
          <a:ea typeface="+mn-ea"/>
          <a:cs typeface="+mn-cs"/>
        </a:defRPr>
      </a:lvl9pPr>
    </p:bodyStyle>
    <p:otherStyle>
      <a:defPPr>
        <a:defRPr lang="zh-CN"/>
      </a:defPPr>
      <a:lvl1pPr marL="0" algn="l" defTabSz="1069340" rtl="0" eaLnBrk="1" latinLnBrk="0" hangingPunct="1">
        <a:defRPr sz="2105" kern="1200">
          <a:solidFill>
            <a:schemeClr val="tx1"/>
          </a:solidFill>
          <a:latin typeface="+mn-lt"/>
          <a:ea typeface="+mn-ea"/>
          <a:cs typeface="+mn-cs"/>
        </a:defRPr>
      </a:lvl1pPr>
      <a:lvl2pPr marL="534670" algn="l" defTabSz="1069340" rtl="0" eaLnBrk="1" latinLnBrk="0" hangingPunct="1">
        <a:defRPr sz="2105" kern="1200">
          <a:solidFill>
            <a:schemeClr val="tx1"/>
          </a:solidFill>
          <a:latin typeface="+mn-lt"/>
          <a:ea typeface="+mn-ea"/>
          <a:cs typeface="+mn-cs"/>
        </a:defRPr>
      </a:lvl2pPr>
      <a:lvl3pPr marL="1069340" algn="l" defTabSz="1069340" rtl="0" eaLnBrk="1" latinLnBrk="0" hangingPunct="1">
        <a:defRPr sz="2105" kern="1200">
          <a:solidFill>
            <a:schemeClr val="tx1"/>
          </a:solidFill>
          <a:latin typeface="+mn-lt"/>
          <a:ea typeface="+mn-ea"/>
          <a:cs typeface="+mn-cs"/>
        </a:defRPr>
      </a:lvl3pPr>
      <a:lvl4pPr marL="1604010" algn="l" defTabSz="1069340" rtl="0" eaLnBrk="1" latinLnBrk="0" hangingPunct="1">
        <a:defRPr sz="2105" kern="1200">
          <a:solidFill>
            <a:schemeClr val="tx1"/>
          </a:solidFill>
          <a:latin typeface="+mn-lt"/>
          <a:ea typeface="+mn-ea"/>
          <a:cs typeface="+mn-cs"/>
        </a:defRPr>
      </a:lvl4pPr>
      <a:lvl5pPr marL="2138680" algn="l" defTabSz="1069340" rtl="0" eaLnBrk="1" latinLnBrk="0" hangingPunct="1">
        <a:defRPr sz="2105" kern="1200">
          <a:solidFill>
            <a:schemeClr val="tx1"/>
          </a:solidFill>
          <a:latin typeface="+mn-lt"/>
          <a:ea typeface="+mn-ea"/>
          <a:cs typeface="+mn-cs"/>
        </a:defRPr>
      </a:lvl5pPr>
      <a:lvl6pPr marL="2672715" algn="l" defTabSz="1069340" rtl="0" eaLnBrk="1" latinLnBrk="0" hangingPunct="1">
        <a:defRPr sz="2105" kern="1200">
          <a:solidFill>
            <a:schemeClr val="tx1"/>
          </a:solidFill>
          <a:latin typeface="+mn-lt"/>
          <a:ea typeface="+mn-ea"/>
          <a:cs typeface="+mn-cs"/>
        </a:defRPr>
      </a:lvl6pPr>
      <a:lvl7pPr marL="3207385" algn="l" defTabSz="1069340" rtl="0" eaLnBrk="1" latinLnBrk="0" hangingPunct="1">
        <a:defRPr sz="2105" kern="1200">
          <a:solidFill>
            <a:schemeClr val="tx1"/>
          </a:solidFill>
          <a:latin typeface="+mn-lt"/>
          <a:ea typeface="+mn-ea"/>
          <a:cs typeface="+mn-cs"/>
        </a:defRPr>
      </a:lvl7pPr>
      <a:lvl8pPr marL="3742055" algn="l" defTabSz="1069340" rtl="0" eaLnBrk="1" latinLnBrk="0" hangingPunct="1">
        <a:defRPr sz="2105" kern="1200">
          <a:solidFill>
            <a:schemeClr val="tx1"/>
          </a:solidFill>
          <a:latin typeface="+mn-lt"/>
          <a:ea typeface="+mn-ea"/>
          <a:cs typeface="+mn-cs"/>
        </a:defRPr>
      </a:lvl8pPr>
      <a:lvl9pPr marL="4276725" algn="l" defTabSz="1069340" rtl="0" eaLnBrk="1" latinLnBrk="0" hangingPunct="1">
        <a:defRPr sz="21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png"/><Relationship Id="rId7" Type="http://schemas.openxmlformats.org/officeDocument/2006/relationships/image" Target="../media/image40.jpeg"/><Relationship Id="rId12" Type="http://schemas.openxmlformats.org/officeDocument/2006/relationships/image" Target="../media/image45.jpe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jpeg"/><Relationship Id="rId11" Type="http://schemas.openxmlformats.org/officeDocument/2006/relationships/image" Target="../media/image44.jpeg"/><Relationship Id="rId5" Type="http://schemas.openxmlformats.org/officeDocument/2006/relationships/image" Target="../media/image38.jpeg"/><Relationship Id="rId10" Type="http://schemas.openxmlformats.org/officeDocument/2006/relationships/image" Target="../media/image43.jpeg"/><Relationship Id="rId4" Type="http://schemas.openxmlformats.org/officeDocument/2006/relationships/image" Target="../media/image37.png"/><Relationship Id="rId9" Type="http://schemas.openxmlformats.org/officeDocument/2006/relationships/image" Target="../media/image42.jpeg"/></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jpe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70.png"/><Relationship Id="rId3" Type="http://schemas.openxmlformats.org/officeDocument/2006/relationships/image" Target="../media/image60.jpeg"/><Relationship Id="rId7" Type="http://schemas.openxmlformats.org/officeDocument/2006/relationships/image" Target="../media/image64.jpeg"/><Relationship Id="rId12" Type="http://schemas.openxmlformats.org/officeDocument/2006/relationships/image" Target="../media/image69.png"/><Relationship Id="rId2"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63.png"/><Relationship Id="rId11" Type="http://schemas.openxmlformats.org/officeDocument/2006/relationships/image" Target="../media/image68.png"/><Relationship Id="rId5" Type="http://schemas.openxmlformats.org/officeDocument/2006/relationships/image" Target="../media/image62.jpe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3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descr="1"/>
          <p:cNvPicPr>
            <a:picLocks noChangeAspect="1"/>
          </p:cNvPicPr>
          <p:nvPr/>
        </p:nvPicPr>
        <p:blipFill>
          <a:blip r:embed="rId2"/>
          <a:stretch>
            <a:fillRect/>
          </a:stretch>
        </p:blipFill>
        <p:spPr>
          <a:xfrm>
            <a:off x="-635" y="-41910"/>
            <a:ext cx="10800000" cy="15364988"/>
          </a:xfrm>
          <a:prstGeom prst="rect">
            <a:avLst/>
          </a:prstGeom>
        </p:spPr>
      </p:pic>
      <p:sp>
        <p:nvSpPr>
          <p:cNvPr id="10" name="object 8"/>
          <p:cNvSpPr/>
          <p:nvPr/>
        </p:nvSpPr>
        <p:spPr>
          <a:xfrm>
            <a:off x="0" y="3092450"/>
            <a:ext cx="10799445" cy="2022475"/>
          </a:xfrm>
          <a:custGeom>
            <a:avLst/>
            <a:gdLst/>
            <a:ahLst/>
            <a:cxnLst/>
            <a:rect l="l" t="t" r="r" b="b"/>
            <a:pathLst>
              <a:path w="10692765" h="2022475">
                <a:moveTo>
                  <a:pt x="0" y="2022348"/>
                </a:moveTo>
                <a:lnTo>
                  <a:pt x="10692384" y="2022348"/>
                </a:lnTo>
                <a:lnTo>
                  <a:pt x="10692384" y="0"/>
                </a:lnTo>
                <a:lnTo>
                  <a:pt x="0" y="0"/>
                </a:lnTo>
                <a:lnTo>
                  <a:pt x="0" y="2022348"/>
                </a:lnTo>
                <a:close/>
              </a:path>
            </a:pathLst>
          </a:custGeom>
          <a:solidFill>
            <a:srgbClr val="FFFFFF"/>
          </a:solidFill>
        </p:spPr>
        <p:txBody>
          <a:bodyPr wrap="square" lIns="0" tIns="0" rIns="0" bIns="0" rtlCol="0"/>
          <a:lstStyle/>
          <a:p>
            <a:endParaRPr/>
          </a:p>
        </p:txBody>
      </p:sp>
      <p:sp>
        <p:nvSpPr>
          <p:cNvPr id="11" name="object 9"/>
          <p:cNvSpPr txBox="1">
            <a:spLocks noGrp="1"/>
          </p:cNvSpPr>
          <p:nvPr>
            <p:ph type="title"/>
          </p:nvPr>
        </p:nvSpPr>
        <p:spPr>
          <a:xfrm>
            <a:off x="1085850" y="3358708"/>
            <a:ext cx="8572499" cy="1490152"/>
          </a:xfrm>
          <a:prstGeom prst="rect">
            <a:avLst/>
          </a:prstGeom>
        </p:spPr>
        <p:txBody>
          <a:bodyPr vert="horz" wrap="square" lIns="0" tIns="12700" rIns="0" bIns="0" rtlCol="0">
            <a:spAutoFit/>
          </a:bodyPr>
          <a:lstStyle/>
          <a:p>
            <a:pPr algn="ctr">
              <a:lnSpc>
                <a:spcPct val="100000"/>
              </a:lnSpc>
              <a:spcBef>
                <a:spcPts val="100"/>
              </a:spcBef>
              <a:buClrTx/>
              <a:buSzTx/>
              <a:buFontTx/>
            </a:pPr>
            <a:r>
              <a:rPr sz="4800" b="1" kern="0" dirty="0">
                <a:solidFill>
                  <a:srgbClr val="1F4E79"/>
                </a:solidFill>
                <a:latin typeface="微软雅黑" panose="020B0503020204020204" charset="-122"/>
                <a:cs typeface="微软雅黑" panose="020B0503020204020204" charset="-122"/>
              </a:rPr>
              <a:t>扎兰屯市</a:t>
            </a:r>
            <a:r>
              <a:rPr lang="zh-CN" altLang="en-US" sz="4800" b="1" kern="0" dirty="0">
                <a:solidFill>
                  <a:srgbClr val="1F4E79"/>
                </a:solidFill>
                <a:latin typeface="微软雅黑" panose="020B0503020204020204" charset="-122"/>
                <a:cs typeface="微软雅黑" panose="020B0503020204020204" charset="-122"/>
              </a:rPr>
              <a:t>哈多河</a:t>
            </a:r>
            <a:r>
              <a:rPr sz="4800" b="1" kern="0" dirty="0">
                <a:solidFill>
                  <a:srgbClr val="1F4E79"/>
                </a:solidFill>
                <a:latin typeface="微软雅黑" panose="020B0503020204020204" charset="-122"/>
                <a:cs typeface="微软雅黑" panose="020B0503020204020204" charset="-122"/>
                <a:sym typeface="+mn-ea"/>
              </a:rPr>
              <a:t>镇</a:t>
            </a:r>
            <a:r>
              <a:rPr sz="4800" b="1" kern="0" dirty="0">
                <a:solidFill>
                  <a:srgbClr val="1F4E79"/>
                </a:solidFill>
                <a:latin typeface="微软雅黑" panose="020B0503020204020204" charset="-122"/>
                <a:cs typeface="微软雅黑" panose="020B0503020204020204" charset="-122"/>
              </a:rPr>
              <a:t>国土空间规划</a:t>
            </a:r>
            <a:br>
              <a:rPr sz="4800" b="1" kern="0" dirty="0">
                <a:solidFill>
                  <a:srgbClr val="1F4E79"/>
                </a:solidFill>
                <a:latin typeface="微软雅黑" panose="020B0503020204020204" charset="-122"/>
                <a:cs typeface="微软雅黑" panose="020B0503020204020204" charset="-122"/>
              </a:rPr>
            </a:br>
            <a:r>
              <a:rPr sz="4800" kern="0" dirty="0">
                <a:solidFill>
                  <a:srgbClr val="1F4E79"/>
                </a:solidFill>
                <a:latin typeface="微软雅黑" panose="020B0503020204020204" charset="-122"/>
                <a:cs typeface="微软雅黑" panose="020B0503020204020204" charset="-122"/>
                <a:sym typeface="+mn-ea"/>
              </a:rPr>
              <a:t>（2021-2035年）</a:t>
            </a:r>
          </a:p>
        </p:txBody>
      </p:sp>
      <p:sp>
        <p:nvSpPr>
          <p:cNvPr id="14" name="object 10"/>
          <p:cNvSpPr txBox="1"/>
          <p:nvPr/>
        </p:nvSpPr>
        <p:spPr>
          <a:xfrm>
            <a:off x="3844544" y="5115052"/>
            <a:ext cx="3002280" cy="873760"/>
          </a:xfrm>
          <a:prstGeom prst="rect">
            <a:avLst/>
          </a:prstGeom>
        </p:spPr>
        <p:txBody>
          <a:bodyPr vert="horz" wrap="square" lIns="0" tIns="12065" rIns="0" bIns="0" rtlCol="0">
            <a:spAutoFit/>
          </a:bodyPr>
          <a:lstStyle/>
          <a:p>
            <a:pPr algn="ctr">
              <a:lnSpc>
                <a:spcPct val="100000"/>
              </a:lnSpc>
              <a:spcBef>
                <a:spcPts val="95"/>
              </a:spcBef>
            </a:pPr>
            <a:endParaRPr sz="2800">
              <a:latin typeface="微软雅黑" panose="020B0503020204020204" charset="-122"/>
              <a:cs typeface="微软雅黑" panose="020B0503020204020204" charset="-122"/>
            </a:endParaRPr>
          </a:p>
          <a:p>
            <a:pPr algn="ctr">
              <a:lnSpc>
                <a:spcPct val="100000"/>
              </a:lnSpc>
            </a:pPr>
            <a:r>
              <a:rPr lang="zh-CN" sz="2800" b="1" spc="-5" dirty="0">
                <a:solidFill>
                  <a:srgbClr val="FFFFFF"/>
                </a:solidFill>
                <a:latin typeface="微软雅黑" panose="020B0503020204020204" charset="-122"/>
                <a:cs typeface="微软雅黑" panose="020B0503020204020204" charset="-122"/>
                <a:sym typeface="+mn-ea"/>
              </a:rPr>
              <a:t>草案公示</a:t>
            </a:r>
            <a:endParaRPr lang="zh-CN" sz="2800" b="1" spc="-5" dirty="0">
              <a:solidFill>
                <a:srgbClr val="FFFFFF"/>
              </a:solidFill>
              <a:latin typeface="微软雅黑" panose="020B0503020204020204" charset="-122"/>
              <a:cs typeface="微软雅黑" panose="020B0503020204020204" charset="-122"/>
            </a:endParaRPr>
          </a:p>
        </p:txBody>
      </p:sp>
      <p:sp>
        <p:nvSpPr>
          <p:cNvPr id="2" name="object 9"/>
          <p:cNvSpPr txBox="1">
            <a:spLocks noGrp="1"/>
          </p:cNvSpPr>
          <p:nvPr/>
        </p:nvSpPr>
        <p:spPr>
          <a:xfrm>
            <a:off x="3467100" y="11764238"/>
            <a:ext cx="3716655" cy="764312"/>
          </a:xfrm>
          <a:prstGeom prst="rect">
            <a:avLst/>
          </a:prstGeom>
          <a:noFill/>
          <a:extLst>
            <a:ext uri="{909E8E84-426E-40DD-AFC4-6F175D3DCCD1}">
              <a14:hiddenFill xmlns:a14="http://schemas.microsoft.com/office/drawing/2010/main">
                <a:solidFill>
                  <a:schemeClr val="bg1"/>
                </a:solidFill>
              </a14:hiddenFill>
            </a:ext>
          </a:extLst>
        </p:spPr>
        <p:txBody>
          <a:bodyPr vert="horz" wrap="square" lIns="0" tIns="12700" rIns="0" bIns="0" rtlCol="0" anchor="b">
            <a:spAutoFit/>
          </a:bodyPr>
          <a:lstStyle>
            <a:lvl1pPr algn="ctr" defTabSz="1069340" rtl="0" eaLnBrk="1" latinLnBrk="0" hangingPunct="1">
              <a:lnSpc>
                <a:spcPct val="90000"/>
              </a:lnSpc>
              <a:spcBef>
                <a:spcPct val="0"/>
              </a:spcBef>
              <a:buNone/>
              <a:defRPr sz="7015" kern="1200">
                <a:solidFill>
                  <a:schemeClr val="tx1"/>
                </a:solidFill>
                <a:latin typeface="+mj-lt"/>
                <a:ea typeface="+mj-ea"/>
                <a:cs typeface="+mj-cs"/>
              </a:defRPr>
            </a:lvl1pPr>
          </a:lstStyle>
          <a:p>
            <a:pPr algn="ctr">
              <a:lnSpc>
                <a:spcPct val="100000"/>
              </a:lnSpc>
              <a:spcBef>
                <a:spcPts val="100"/>
              </a:spcBef>
              <a:buClrTx/>
              <a:buSzTx/>
              <a:buFontTx/>
            </a:pPr>
            <a:r>
              <a:rPr lang="zh-CN" sz="2400" kern="0" dirty="0">
                <a:solidFill>
                  <a:schemeClr val="accent5">
                    <a:lumMod val="75000"/>
                  </a:schemeClr>
                </a:solidFill>
                <a:latin typeface="方正小标宋_GBK" panose="02000000000000000000" charset="-122"/>
                <a:ea typeface="方正小标宋_GBK" panose="02000000000000000000" charset="-122"/>
                <a:cs typeface="方正小标宋_GBK" panose="02000000000000000000" charset="-122"/>
              </a:rPr>
              <a:t>扎兰屯市</a:t>
            </a:r>
            <a:r>
              <a:rPr lang="zh-CN" altLang="en-US" sz="2400" kern="0" dirty="0">
                <a:solidFill>
                  <a:schemeClr val="accent5">
                    <a:lumMod val="75000"/>
                  </a:schemeClr>
                </a:solidFill>
                <a:latin typeface="方正小标宋_GBK" panose="02000000000000000000" charset="-122"/>
                <a:ea typeface="方正小标宋_GBK" panose="02000000000000000000" charset="-122"/>
                <a:cs typeface="方正小标宋_GBK" panose="02000000000000000000" charset="-122"/>
              </a:rPr>
              <a:t>哈多河</a:t>
            </a:r>
            <a:r>
              <a:rPr lang="zh-CN" sz="2400" kern="0" dirty="0">
                <a:solidFill>
                  <a:schemeClr val="accent5">
                    <a:lumMod val="75000"/>
                  </a:schemeClr>
                </a:solidFill>
                <a:latin typeface="方正小标宋_GBK" panose="02000000000000000000" charset="-122"/>
                <a:ea typeface="方正小标宋_GBK" panose="02000000000000000000" charset="-122"/>
                <a:cs typeface="方正小标宋_GBK" panose="02000000000000000000" charset="-122"/>
              </a:rPr>
              <a:t>镇人民政府</a:t>
            </a:r>
          </a:p>
          <a:p>
            <a:pPr algn="ctr">
              <a:lnSpc>
                <a:spcPct val="100000"/>
              </a:lnSpc>
              <a:spcBef>
                <a:spcPts val="100"/>
              </a:spcBef>
              <a:buClrTx/>
              <a:buSzTx/>
              <a:buFontTx/>
            </a:pPr>
            <a:r>
              <a:rPr lang="zh-CN" sz="2400" kern="0" dirty="0">
                <a:solidFill>
                  <a:schemeClr val="accent5">
                    <a:lumMod val="75000"/>
                  </a:schemeClr>
                </a:solidFill>
                <a:latin typeface="方正小标宋_GBK" panose="02000000000000000000" charset="-122"/>
                <a:ea typeface="方正小标宋_GBK" panose="02000000000000000000" charset="-122"/>
                <a:cs typeface="方正小标宋_GBK" panose="02000000000000000000" charset="-122"/>
              </a:rPr>
              <a:t>2024年6月</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7"/>
          <p:cNvSpPr txBox="1">
            <a:spLocks noGrp="1"/>
          </p:cNvSpPr>
          <p:nvPr>
            <p:ph type="title"/>
          </p:nvPr>
        </p:nvSpPr>
        <p:spPr>
          <a:xfrm>
            <a:off x="478027" y="1337987"/>
            <a:ext cx="2940050" cy="1028487"/>
          </a:xfrm>
          <a:prstGeom prst="rect">
            <a:avLst/>
          </a:prstGeom>
        </p:spPr>
        <p:txBody>
          <a:bodyPr vert="horz" wrap="square" lIns="0" tIns="12700" rIns="0" bIns="0" rtlCol="0">
            <a:spAutoFit/>
          </a:bodyPr>
          <a:lstStyle/>
          <a:p>
            <a:pPr marL="12700">
              <a:lnSpc>
                <a:spcPct val="100000"/>
              </a:lnSpc>
              <a:spcBef>
                <a:spcPts val="100"/>
              </a:spcBef>
              <a:tabLst>
                <a:tab pos="1910080" algn="l"/>
              </a:tabLst>
            </a:pPr>
            <a:r>
              <a:rPr sz="6600" dirty="0">
                <a:solidFill>
                  <a:srgbClr val="1F4E79"/>
                </a:solidFill>
              </a:rPr>
              <a:t>目	录</a:t>
            </a:r>
            <a:endParaRPr sz="6600" dirty="0"/>
          </a:p>
        </p:txBody>
      </p:sp>
      <p:sp>
        <p:nvSpPr>
          <p:cNvPr id="10" name="object 8"/>
          <p:cNvSpPr txBox="1"/>
          <p:nvPr/>
        </p:nvSpPr>
        <p:spPr>
          <a:xfrm>
            <a:off x="478155" y="2105025"/>
            <a:ext cx="7110730" cy="8928735"/>
          </a:xfrm>
          <a:prstGeom prst="rect">
            <a:avLst/>
          </a:prstGeom>
        </p:spPr>
        <p:txBody>
          <a:bodyPr vert="horz" wrap="square" lIns="0" tIns="372745" rIns="0" bIns="0" rtlCol="0">
            <a:spAutoFit/>
          </a:bodyPr>
          <a:lstStyle/>
          <a:p>
            <a:pPr marL="12700">
              <a:lnSpc>
                <a:spcPct val="100000"/>
              </a:lnSpc>
              <a:spcBef>
                <a:spcPts val="2935"/>
              </a:spcBef>
            </a:pPr>
            <a:r>
              <a:rPr sz="4000" b="1" spc="-55" dirty="0">
                <a:solidFill>
                  <a:srgbClr val="1F4E79"/>
                </a:solidFill>
                <a:latin typeface="微软雅黑" panose="020B0503020204020204" charset="-122"/>
                <a:cs typeface="微软雅黑" panose="020B0503020204020204" charset="-122"/>
              </a:rPr>
              <a:t>CONTENTS</a:t>
            </a:r>
            <a:endParaRPr sz="4000" dirty="0">
              <a:latin typeface="微软雅黑" panose="020B0503020204020204" charset="-122"/>
              <a:cs typeface="微软雅黑" panose="020B0503020204020204" charset="-122"/>
            </a:endParaRPr>
          </a:p>
          <a:p>
            <a:pPr marL="2635885" indent="0">
              <a:lnSpc>
                <a:spcPct val="100000"/>
              </a:lnSpc>
              <a:spcBef>
                <a:spcPts val="3190"/>
              </a:spcBef>
              <a:buSzPct val="193000"/>
              <a:buNone/>
              <a:tabLst>
                <a:tab pos="3631565" algn="l"/>
              </a:tabLst>
            </a:pPr>
            <a:r>
              <a:rPr lang="en-US" sz="3200" b="1" dirty="0">
                <a:solidFill>
                  <a:srgbClr val="7396B5"/>
                </a:solidFill>
                <a:latin typeface="微软雅黑" panose="020B0503020204020204" charset="-122"/>
                <a:cs typeface="微软雅黑" panose="020B0503020204020204" charset="-122"/>
              </a:rPr>
              <a:t>1.规划总则</a:t>
            </a:r>
          </a:p>
          <a:p>
            <a:pPr marL="2635885" indent="0">
              <a:lnSpc>
                <a:spcPct val="100000"/>
              </a:lnSpc>
              <a:spcBef>
                <a:spcPts val="1690"/>
              </a:spcBef>
              <a:buSzPct val="193000"/>
              <a:buNone/>
              <a:tabLst>
                <a:tab pos="3686810" algn="l"/>
              </a:tabLst>
            </a:pPr>
            <a:r>
              <a:rPr lang="en-US" sz="3200" b="1" dirty="0">
                <a:solidFill>
                  <a:srgbClr val="7396B5"/>
                </a:solidFill>
                <a:latin typeface="微软雅黑" panose="020B0503020204020204" charset="-122"/>
                <a:cs typeface="微软雅黑" panose="020B0503020204020204" charset="-122"/>
              </a:rPr>
              <a:t>2.深化全域战略目标</a:t>
            </a:r>
          </a:p>
          <a:p>
            <a:pPr marL="2635885" indent="0">
              <a:lnSpc>
                <a:spcPct val="100000"/>
              </a:lnSpc>
              <a:spcBef>
                <a:spcPts val="1690"/>
              </a:spcBef>
              <a:buSzPct val="193000"/>
              <a:buNone/>
              <a:tabLst>
                <a:tab pos="3631565" algn="l"/>
              </a:tabLst>
            </a:pPr>
            <a:r>
              <a:rPr lang="en-US" sz="3200" b="1" dirty="0">
                <a:solidFill>
                  <a:srgbClr val="7396B5"/>
                </a:solidFill>
                <a:latin typeface="微软雅黑" panose="020B0503020204020204" charset="-122"/>
                <a:cs typeface="微软雅黑" panose="020B0503020204020204" charset="-122"/>
              </a:rPr>
              <a:t>3.构建底线管控框架</a:t>
            </a:r>
          </a:p>
          <a:p>
            <a:pPr marL="2635885" indent="0">
              <a:lnSpc>
                <a:spcPct val="100000"/>
              </a:lnSpc>
              <a:spcBef>
                <a:spcPts val="2350"/>
              </a:spcBef>
              <a:buSzPct val="193000"/>
              <a:buNone/>
              <a:tabLst>
                <a:tab pos="3686810" algn="l"/>
              </a:tabLst>
            </a:pPr>
            <a:r>
              <a:rPr lang="en-US" sz="3200" b="1" dirty="0">
                <a:solidFill>
                  <a:srgbClr val="7396B5"/>
                </a:solidFill>
                <a:latin typeface="微软雅黑" panose="020B0503020204020204" charset="-122"/>
                <a:cs typeface="微软雅黑" panose="020B0503020204020204" charset="-122"/>
              </a:rPr>
              <a:t>4.优化布局国土空间</a:t>
            </a:r>
          </a:p>
          <a:p>
            <a:pPr marL="2635885" indent="0">
              <a:lnSpc>
                <a:spcPct val="100000"/>
              </a:lnSpc>
              <a:spcBef>
                <a:spcPts val="2355"/>
              </a:spcBef>
              <a:buSzPct val="193000"/>
              <a:buNone/>
              <a:tabLst>
                <a:tab pos="3631565" algn="l"/>
              </a:tabLst>
            </a:pPr>
            <a:r>
              <a:rPr lang="en-US" sz="3200" b="1" dirty="0">
                <a:solidFill>
                  <a:srgbClr val="7396B5"/>
                </a:solidFill>
                <a:latin typeface="微软雅黑" panose="020B0503020204020204" charset="-122"/>
                <a:cs typeface="微软雅黑" panose="020B0503020204020204" charset="-122"/>
              </a:rPr>
              <a:t>5.制定产业发展路径</a:t>
            </a:r>
          </a:p>
          <a:p>
            <a:pPr marL="2635885" indent="0">
              <a:lnSpc>
                <a:spcPct val="100000"/>
              </a:lnSpc>
              <a:spcBef>
                <a:spcPts val="2350"/>
              </a:spcBef>
              <a:buSzPct val="193000"/>
              <a:buNone/>
              <a:tabLst>
                <a:tab pos="3631565" algn="l"/>
              </a:tabLst>
            </a:pPr>
            <a:r>
              <a:rPr lang="en-US" sz="3200" b="1" dirty="0">
                <a:solidFill>
                  <a:srgbClr val="7396B5"/>
                </a:solidFill>
                <a:latin typeface="微软雅黑" panose="020B0503020204020204" charset="-122"/>
                <a:cs typeface="微软雅黑" panose="020B0503020204020204" charset="-122"/>
              </a:rPr>
              <a:t>6.统筹镇村发展体系</a:t>
            </a:r>
          </a:p>
          <a:p>
            <a:pPr marL="2635885" indent="0">
              <a:lnSpc>
                <a:spcPct val="100000"/>
              </a:lnSpc>
              <a:spcBef>
                <a:spcPts val="2355"/>
              </a:spcBef>
              <a:buSzPct val="193000"/>
              <a:buNone/>
              <a:tabLst>
                <a:tab pos="3631565" algn="l"/>
              </a:tabLst>
            </a:pPr>
            <a:r>
              <a:rPr lang="en-US" sz="3200" b="1" dirty="0">
                <a:solidFill>
                  <a:srgbClr val="7396B5"/>
                </a:solidFill>
                <a:latin typeface="微软雅黑" panose="020B0503020204020204" charset="-122"/>
                <a:cs typeface="微软雅黑" panose="020B0503020204020204" charset="-122"/>
              </a:rPr>
              <a:t>7.建设多元配套设施</a:t>
            </a:r>
          </a:p>
          <a:p>
            <a:pPr marL="2635885" indent="0">
              <a:lnSpc>
                <a:spcPct val="100000"/>
              </a:lnSpc>
              <a:spcBef>
                <a:spcPts val="2350"/>
              </a:spcBef>
              <a:buSzPct val="193000"/>
              <a:buNone/>
              <a:tabLst>
                <a:tab pos="3631565" algn="l"/>
              </a:tabLst>
            </a:pPr>
            <a:r>
              <a:rPr lang="en-US" sz="3200" b="1" dirty="0">
                <a:solidFill>
                  <a:srgbClr val="7396B5"/>
                </a:solidFill>
                <a:latin typeface="微软雅黑" panose="020B0503020204020204" charset="-122"/>
                <a:cs typeface="微软雅黑" panose="020B0503020204020204" charset="-122"/>
              </a:rPr>
              <a:t>8.推进土地综合整治</a:t>
            </a:r>
            <a:endParaRPr sz="3200" dirty="0">
              <a:latin typeface="微软雅黑" panose="020B0503020204020204" charset="-122"/>
              <a:cs typeface="微软雅黑" panose="020B0503020204020204" charset="-122"/>
            </a:endParaRPr>
          </a:p>
          <a:p>
            <a:pPr marL="2635885">
              <a:lnSpc>
                <a:spcPct val="100000"/>
              </a:lnSpc>
              <a:spcBef>
                <a:spcPts val="2355"/>
              </a:spcBef>
            </a:pPr>
            <a:r>
              <a:rPr lang="en-US" sz="3200" b="1" dirty="0">
                <a:solidFill>
                  <a:srgbClr val="7396B5"/>
                </a:solidFill>
                <a:latin typeface="微软雅黑" panose="020B0503020204020204" charset="-122"/>
                <a:cs typeface="微软雅黑" panose="020B0503020204020204" charset="-122"/>
                <a:sym typeface="+mn-ea"/>
              </a:rPr>
              <a:t>9.</a:t>
            </a:r>
            <a:r>
              <a:rPr sz="3200" b="1" spc="-509" dirty="0">
                <a:solidFill>
                  <a:srgbClr val="7396B5"/>
                </a:solidFill>
                <a:latin typeface="微软雅黑" panose="020B0503020204020204" charset="-122"/>
                <a:cs typeface="微软雅黑" panose="020B0503020204020204" charset="-122"/>
                <a:sym typeface="+mn-ea"/>
              </a:rPr>
              <a:t> </a:t>
            </a:r>
            <a:r>
              <a:rPr sz="3200" b="1" spc="-5" dirty="0">
                <a:solidFill>
                  <a:srgbClr val="7396B5"/>
                </a:solidFill>
                <a:latin typeface="微软雅黑" panose="020B0503020204020204" charset="-122"/>
                <a:cs typeface="微软雅黑" panose="020B0503020204020204" charset="-122"/>
                <a:sym typeface="+mn-ea"/>
              </a:rPr>
              <a:t>完善传导实施机制</a:t>
            </a:r>
            <a:endParaRPr sz="2800" b="1" spc="-5" dirty="0">
              <a:solidFill>
                <a:srgbClr val="7396B5"/>
              </a:solidFill>
              <a:latin typeface="微软雅黑" panose="020B0503020204020204" charset="-122"/>
              <a:cs typeface="微软雅黑" panose="020B0503020204020204" charset="-122"/>
            </a:endParaRPr>
          </a:p>
          <a:p>
            <a:pPr marL="2635885">
              <a:lnSpc>
                <a:spcPct val="100000"/>
              </a:lnSpc>
              <a:spcBef>
                <a:spcPts val="2355"/>
              </a:spcBef>
            </a:pPr>
            <a:endParaRPr sz="2800" dirty="0">
              <a:latin typeface="微软雅黑" panose="020B0503020204020204" charset="-122"/>
              <a:cs typeface="微软雅黑" panose="020B050302020402020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636" y="3810"/>
            <a:ext cx="10692383" cy="15119599"/>
          </a:xfrm>
          <a:prstGeom prst="rect">
            <a:avLst/>
          </a:prstGeom>
          <a:blipFill>
            <a:blip r:embed="rId2" cstate="print"/>
            <a:stretch>
              <a:fillRect/>
            </a:stretch>
          </a:blipFill>
        </p:spPr>
        <p:txBody>
          <a:bodyPr wrap="square" lIns="0" tIns="0" rIns="0" bIns="0" rtlCol="0"/>
          <a:lstStyle/>
          <a:p>
            <a:endParaRPr/>
          </a:p>
        </p:txBody>
      </p:sp>
      <p:sp>
        <p:nvSpPr>
          <p:cNvPr id="6" name="object 4"/>
          <p:cNvSpPr txBox="1"/>
          <p:nvPr/>
        </p:nvSpPr>
        <p:spPr>
          <a:xfrm>
            <a:off x="695045" y="1739011"/>
            <a:ext cx="3229610" cy="2842260"/>
          </a:xfrm>
          <a:prstGeom prst="rect">
            <a:avLst/>
          </a:prstGeom>
        </p:spPr>
        <p:txBody>
          <a:bodyPr vert="horz" wrap="square" lIns="0" tIns="16510" rIns="0" bIns="0" rtlCol="0">
            <a:spAutoFit/>
          </a:bodyPr>
          <a:lstStyle/>
          <a:p>
            <a:pPr marL="12700">
              <a:lnSpc>
                <a:spcPct val="100000"/>
              </a:lnSpc>
              <a:spcBef>
                <a:spcPts val="130"/>
              </a:spcBef>
            </a:pPr>
            <a:r>
              <a:rPr sz="18450" b="1" spc="1230" dirty="0">
                <a:solidFill>
                  <a:srgbClr val="FFFFFF"/>
                </a:solidFill>
                <a:latin typeface="微软雅黑" panose="020B0503020204020204" charset="-122"/>
                <a:cs typeface="微软雅黑" panose="020B0503020204020204" charset="-122"/>
              </a:rPr>
              <a:t>01</a:t>
            </a:r>
            <a:endParaRPr sz="18450">
              <a:latin typeface="微软雅黑" panose="020B0503020204020204" charset="-122"/>
              <a:cs typeface="微软雅黑" panose="020B0503020204020204" charset="-122"/>
            </a:endParaRPr>
          </a:p>
        </p:txBody>
      </p:sp>
      <p:sp>
        <p:nvSpPr>
          <p:cNvPr id="7" name="object 5"/>
          <p:cNvSpPr txBox="1">
            <a:spLocks noGrp="1"/>
          </p:cNvSpPr>
          <p:nvPr>
            <p:ph type="title"/>
          </p:nvPr>
        </p:nvSpPr>
        <p:spPr>
          <a:xfrm>
            <a:off x="4026981" y="2163318"/>
            <a:ext cx="1218119" cy="2378075"/>
          </a:xfrm>
          <a:prstGeom prst="rect">
            <a:avLst/>
          </a:prstGeom>
        </p:spPr>
        <p:txBody>
          <a:bodyPr vert="horz" wrap="square" lIns="0" tIns="133985" rIns="0" bIns="0" rtlCol="0">
            <a:spAutoFit/>
          </a:bodyPr>
          <a:lstStyle/>
          <a:p>
            <a:pPr marL="12700" marR="5080" algn="just">
              <a:lnSpc>
                <a:spcPct val="82000"/>
              </a:lnSpc>
              <a:spcBef>
                <a:spcPts val="1055"/>
              </a:spcBef>
            </a:pPr>
            <a:r>
              <a:rPr sz="4450" b="1" kern="0" dirty="0">
                <a:solidFill>
                  <a:schemeClr val="bg1"/>
                </a:solidFill>
                <a:latin typeface="微软雅黑" panose="020B0503020204020204" charset="-122"/>
                <a:cs typeface="微软雅黑" panose="020B0503020204020204" charset="-122"/>
                <a:sym typeface="+mn-ea"/>
              </a:rPr>
              <a:t>规 划 总 则</a:t>
            </a:r>
            <a:endParaRPr sz="4450" dirty="0"/>
          </a:p>
        </p:txBody>
      </p:sp>
      <p:sp>
        <p:nvSpPr>
          <p:cNvPr id="8" name="object 6"/>
          <p:cNvSpPr txBox="1"/>
          <p:nvPr/>
        </p:nvSpPr>
        <p:spPr>
          <a:xfrm>
            <a:off x="6664832" y="2333015"/>
            <a:ext cx="2002155" cy="1982470"/>
          </a:xfrm>
          <a:prstGeom prst="rect">
            <a:avLst/>
          </a:prstGeom>
        </p:spPr>
        <p:txBody>
          <a:bodyPr vert="horz" wrap="square" lIns="0" tIns="97155" rIns="0" bIns="0" rtlCol="0">
            <a:spAutoFit/>
          </a:bodyPr>
          <a:lstStyle/>
          <a:p>
            <a:pPr marL="629920" lvl="1" indent="-617220">
              <a:lnSpc>
                <a:spcPct val="100000"/>
              </a:lnSpc>
              <a:spcBef>
                <a:spcPts val="765"/>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规划目的</a:t>
            </a:r>
            <a:endParaRPr sz="2650">
              <a:latin typeface="微软雅黑" panose="020B0503020204020204" charset="-122"/>
              <a:cs typeface="微软雅黑" panose="020B0503020204020204" charset="-122"/>
            </a:endParaRPr>
          </a:p>
          <a:p>
            <a:pPr marL="629920" lvl="1" indent="-617220">
              <a:lnSpc>
                <a:spcPct val="100000"/>
              </a:lnSpc>
              <a:spcBef>
                <a:spcPts val="670"/>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规划原则</a:t>
            </a:r>
            <a:endParaRPr sz="2650">
              <a:latin typeface="微软雅黑" panose="020B0503020204020204" charset="-122"/>
              <a:cs typeface="微软雅黑" panose="020B0503020204020204" charset="-122"/>
            </a:endParaRPr>
          </a:p>
          <a:p>
            <a:pPr marL="629920" lvl="1" indent="-617220">
              <a:lnSpc>
                <a:spcPct val="100000"/>
              </a:lnSpc>
              <a:spcBef>
                <a:spcPts val="675"/>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规划期限</a:t>
            </a:r>
            <a:endParaRPr sz="2650">
              <a:latin typeface="微软雅黑" panose="020B0503020204020204" charset="-122"/>
              <a:cs typeface="微软雅黑" panose="020B0503020204020204" charset="-122"/>
            </a:endParaRPr>
          </a:p>
          <a:p>
            <a:pPr marL="629920" lvl="1" indent="-617220">
              <a:lnSpc>
                <a:spcPct val="100000"/>
              </a:lnSpc>
              <a:spcBef>
                <a:spcPts val="670"/>
              </a:spcBef>
              <a:buAutoNum type="arabicPeriod"/>
              <a:tabLst>
                <a:tab pos="629920" algn="l"/>
              </a:tabLst>
            </a:pPr>
            <a:r>
              <a:rPr sz="2650" b="1" spc="20" dirty="0">
                <a:solidFill>
                  <a:srgbClr val="FFFFFF"/>
                </a:solidFill>
                <a:latin typeface="微软雅黑" panose="020B0503020204020204" charset="-122"/>
                <a:cs typeface="微软雅黑" panose="020B0503020204020204" charset="-122"/>
              </a:rPr>
              <a:t>规划范围</a:t>
            </a:r>
            <a:endParaRPr sz="2650">
              <a:latin typeface="微软雅黑" panose="020B0503020204020204" charset="-122"/>
              <a:cs typeface="微软雅黑" panose="020B0503020204020204" charset="-122"/>
            </a:endParaRPr>
          </a:p>
        </p:txBody>
      </p:sp>
      <p:sp>
        <p:nvSpPr>
          <p:cNvPr id="9" name="object 7"/>
          <p:cNvSpPr/>
          <p:nvPr/>
        </p:nvSpPr>
        <p:spPr>
          <a:xfrm>
            <a:off x="5707379" y="2188464"/>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10" name="object 8"/>
          <p:cNvSpPr/>
          <p:nvPr/>
        </p:nvSpPr>
        <p:spPr>
          <a:xfrm>
            <a:off x="5707379" y="4543044"/>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object 3"/>
          <p:cNvSpPr/>
          <p:nvPr/>
        </p:nvSpPr>
        <p:spPr>
          <a:xfrm>
            <a:off x="545591" y="9695688"/>
            <a:ext cx="9601200" cy="4509516"/>
          </a:xfrm>
          <a:prstGeom prst="rect">
            <a:avLst/>
          </a:prstGeom>
          <a:blipFill>
            <a:blip r:embed="rId2" cstate="print"/>
            <a:stretch>
              <a:fillRect/>
            </a:stretch>
          </a:blipFill>
        </p:spPr>
        <p:txBody>
          <a:bodyPr wrap="square" lIns="0" tIns="0" rIns="0" bIns="0" rtlCol="0"/>
          <a:lstStyle/>
          <a:p>
            <a:endParaRPr/>
          </a:p>
        </p:txBody>
      </p:sp>
      <p:sp>
        <p:nvSpPr>
          <p:cNvPr id="11" name="object 4"/>
          <p:cNvSpPr txBox="1"/>
          <p:nvPr/>
        </p:nvSpPr>
        <p:spPr>
          <a:xfrm>
            <a:off x="559104" y="1016253"/>
            <a:ext cx="2446020" cy="455295"/>
          </a:xfrm>
          <a:prstGeom prst="rect">
            <a:avLst/>
          </a:prstGeom>
        </p:spPr>
        <p:txBody>
          <a:bodyPr vert="horz" wrap="square" lIns="0" tIns="0" rIns="0" bIns="0" rtlCol="0">
            <a:spAutoFit/>
          </a:bodyPr>
          <a:lstStyle/>
          <a:p>
            <a:pPr marL="12700">
              <a:lnSpc>
                <a:spcPts val="3555"/>
              </a:lnSpc>
            </a:pPr>
            <a:r>
              <a:rPr sz="4400" b="1" dirty="0">
                <a:solidFill>
                  <a:srgbClr val="44A6BB"/>
                </a:solidFill>
                <a:latin typeface="微软雅黑" panose="020B0503020204020204" charset="-122"/>
                <a:cs typeface="微软雅黑" panose="020B0503020204020204" charset="-122"/>
              </a:rPr>
              <a:t>1.1</a:t>
            </a:r>
            <a:r>
              <a:rPr sz="4400" b="1" spc="-220" dirty="0">
                <a:solidFill>
                  <a:srgbClr val="44A6BB"/>
                </a:solidFill>
                <a:latin typeface="微软雅黑" panose="020B0503020204020204" charset="-122"/>
                <a:cs typeface="微软雅黑" panose="020B0503020204020204" charset="-122"/>
              </a:rPr>
              <a:t> </a:t>
            </a:r>
            <a:r>
              <a:rPr sz="2800" b="1" spc="-5" dirty="0">
                <a:solidFill>
                  <a:srgbClr val="44A6BB"/>
                </a:solidFill>
                <a:latin typeface="微软雅黑" panose="020B0503020204020204" charset="-122"/>
                <a:cs typeface="微软雅黑" panose="020B0503020204020204" charset="-122"/>
              </a:rPr>
              <a:t>规划目的</a:t>
            </a:r>
            <a:endParaRPr sz="2800">
              <a:latin typeface="微软雅黑" panose="020B0503020204020204" charset="-122"/>
              <a:cs typeface="微软雅黑" panose="020B0503020204020204" charset="-122"/>
            </a:endParaRPr>
          </a:p>
        </p:txBody>
      </p:sp>
      <p:sp>
        <p:nvSpPr>
          <p:cNvPr id="23" name="object 23"/>
          <p:cNvSpPr txBox="1"/>
          <p:nvPr/>
        </p:nvSpPr>
        <p:spPr>
          <a:xfrm>
            <a:off x="571500" y="1802892"/>
            <a:ext cx="9587865" cy="3864519"/>
          </a:xfrm>
          <a:prstGeom prst="rect">
            <a:avLst/>
          </a:prstGeom>
          <a:solidFill>
            <a:srgbClr val="404E70">
              <a:alpha val="10195"/>
            </a:srgbClr>
          </a:solidFill>
        </p:spPr>
        <p:txBody>
          <a:bodyPr vert="horz" wrap="square" lIns="0" tIns="9525" rIns="0" bIns="0" rtlCol="0">
            <a:spAutoFit/>
          </a:bodyPr>
          <a:lstStyle/>
          <a:p>
            <a:pPr marL="377825" marR="84455" indent="0" algn="just" fontAlgn="auto">
              <a:lnSpc>
                <a:spcPct val="150000"/>
              </a:lnSpc>
              <a:spcBef>
                <a:spcPts val="75"/>
              </a:spcBef>
              <a:buFont typeface="Arial" panose="020B0604020202020204"/>
              <a:buChar char="•"/>
              <a:tabLst>
                <a:tab pos="378460" algn="l"/>
              </a:tabLst>
            </a:pPr>
            <a:r>
              <a:rPr sz="1800" spc="30" dirty="0">
                <a:latin typeface="微软雅黑" panose="020B0503020204020204" charset="-122"/>
                <a:cs typeface="微软雅黑" panose="020B0503020204020204" charset="-122"/>
              </a:rPr>
              <a:t>为深</a:t>
            </a:r>
            <a:r>
              <a:rPr sz="1800" spc="45" dirty="0">
                <a:latin typeface="微软雅黑" panose="020B0503020204020204" charset="-122"/>
                <a:cs typeface="微软雅黑" panose="020B0503020204020204" charset="-122"/>
              </a:rPr>
              <a:t>入</a:t>
            </a:r>
            <a:r>
              <a:rPr sz="1800" spc="30" dirty="0">
                <a:latin typeface="微软雅黑" panose="020B0503020204020204" charset="-122"/>
                <a:cs typeface="微软雅黑" panose="020B0503020204020204" charset="-122"/>
              </a:rPr>
              <a:t>贯</a:t>
            </a:r>
            <a:r>
              <a:rPr sz="1800" spc="45" dirty="0">
                <a:latin typeface="微软雅黑" panose="020B0503020204020204" charset="-122"/>
                <a:cs typeface="微软雅黑" panose="020B0503020204020204" charset="-122"/>
              </a:rPr>
              <a:t>彻落</a:t>
            </a:r>
            <a:r>
              <a:rPr sz="1800" spc="30" dirty="0">
                <a:latin typeface="微软雅黑" panose="020B0503020204020204" charset="-122"/>
                <a:cs typeface="微软雅黑" panose="020B0503020204020204" charset="-122"/>
              </a:rPr>
              <a:t>实党</a:t>
            </a:r>
            <a:r>
              <a:rPr sz="1800" spc="45" dirty="0">
                <a:latin typeface="微软雅黑" panose="020B0503020204020204" charset="-122"/>
                <a:cs typeface="微软雅黑" panose="020B0503020204020204" charset="-122"/>
              </a:rPr>
              <a:t>的</a:t>
            </a:r>
            <a:r>
              <a:rPr sz="1800" spc="30" dirty="0">
                <a:latin typeface="微软雅黑" panose="020B0503020204020204" charset="-122"/>
                <a:cs typeface="微软雅黑" panose="020B0503020204020204" charset="-122"/>
              </a:rPr>
              <a:t>二</a:t>
            </a:r>
            <a:r>
              <a:rPr sz="1800" spc="45" dirty="0">
                <a:latin typeface="微软雅黑" panose="020B0503020204020204" charset="-122"/>
                <a:cs typeface="微软雅黑" panose="020B0503020204020204" charset="-122"/>
              </a:rPr>
              <a:t>十大</a:t>
            </a:r>
            <a:r>
              <a:rPr sz="1800" spc="30" dirty="0">
                <a:latin typeface="微软雅黑" panose="020B0503020204020204" charset="-122"/>
                <a:cs typeface="微软雅黑" panose="020B0503020204020204" charset="-122"/>
              </a:rPr>
              <a:t>报告</a:t>
            </a:r>
            <a:r>
              <a:rPr sz="1800" spc="45" dirty="0">
                <a:latin typeface="微软雅黑" panose="020B0503020204020204" charset="-122"/>
                <a:cs typeface="微软雅黑" panose="020B0503020204020204" charset="-122"/>
              </a:rPr>
              <a:t>关</a:t>
            </a:r>
            <a:r>
              <a:rPr sz="1800" spc="60" dirty="0">
                <a:latin typeface="微软雅黑" panose="020B0503020204020204" charset="-122"/>
                <a:cs typeface="微软雅黑" panose="020B0503020204020204" charset="-122"/>
              </a:rPr>
              <a:t>于</a:t>
            </a:r>
            <a:r>
              <a:rPr sz="1800" spc="45" dirty="0">
                <a:latin typeface="微软雅黑" panose="020B0503020204020204" charset="-122"/>
                <a:cs typeface="微软雅黑" panose="020B0503020204020204" charset="-122"/>
              </a:rPr>
              <a:t>“</a:t>
            </a:r>
            <a:r>
              <a:rPr sz="1800" spc="50" dirty="0">
                <a:latin typeface="微软雅黑" panose="020B0503020204020204" charset="-122"/>
                <a:cs typeface="微软雅黑" panose="020B0503020204020204" charset="-122"/>
              </a:rPr>
              <a:t>坚</a:t>
            </a:r>
            <a:r>
              <a:rPr sz="1800" spc="35" dirty="0">
                <a:latin typeface="微软雅黑" panose="020B0503020204020204" charset="-122"/>
                <a:cs typeface="微软雅黑" panose="020B0503020204020204" charset="-122"/>
              </a:rPr>
              <a:t>持</a:t>
            </a:r>
            <a:r>
              <a:rPr sz="1800" b="1" spc="30" dirty="0">
                <a:latin typeface="微软雅黑" panose="020B0503020204020204" charset="-122"/>
                <a:cs typeface="微软雅黑" panose="020B0503020204020204" charset="-122"/>
              </a:rPr>
              <a:t>绿</a:t>
            </a:r>
            <a:r>
              <a:rPr sz="1800" b="1" spc="45" dirty="0">
                <a:latin typeface="微软雅黑" panose="020B0503020204020204" charset="-122"/>
                <a:cs typeface="微软雅黑" panose="020B0503020204020204" charset="-122"/>
              </a:rPr>
              <a:t>水</a:t>
            </a:r>
            <a:r>
              <a:rPr sz="1800" b="1" spc="30" dirty="0">
                <a:latin typeface="微软雅黑" panose="020B0503020204020204" charset="-122"/>
                <a:cs typeface="微软雅黑" panose="020B0503020204020204" charset="-122"/>
              </a:rPr>
              <a:t>青</a:t>
            </a:r>
            <a:r>
              <a:rPr sz="1800" b="1" spc="45" dirty="0">
                <a:latin typeface="微软雅黑" panose="020B0503020204020204" charset="-122"/>
                <a:cs typeface="微软雅黑" panose="020B0503020204020204" charset="-122"/>
              </a:rPr>
              <a:t>山就</a:t>
            </a:r>
            <a:r>
              <a:rPr sz="1800" b="1" spc="30" dirty="0">
                <a:latin typeface="微软雅黑" panose="020B0503020204020204" charset="-122"/>
                <a:cs typeface="微软雅黑" panose="020B0503020204020204" charset="-122"/>
              </a:rPr>
              <a:t>是金</a:t>
            </a:r>
            <a:r>
              <a:rPr sz="1800" b="1" spc="45" dirty="0">
                <a:latin typeface="微软雅黑" panose="020B0503020204020204" charset="-122"/>
                <a:cs typeface="微软雅黑" panose="020B0503020204020204" charset="-122"/>
              </a:rPr>
              <a:t>山</a:t>
            </a:r>
            <a:r>
              <a:rPr sz="1800" b="1" spc="30" dirty="0">
                <a:latin typeface="微软雅黑" panose="020B0503020204020204" charset="-122"/>
                <a:cs typeface="微软雅黑" panose="020B0503020204020204" charset="-122"/>
              </a:rPr>
              <a:t>银</a:t>
            </a:r>
            <a:r>
              <a:rPr sz="1800" b="1" spc="60" dirty="0">
                <a:latin typeface="微软雅黑" panose="020B0503020204020204" charset="-122"/>
                <a:cs typeface="微软雅黑" panose="020B0503020204020204" charset="-122"/>
              </a:rPr>
              <a:t>山</a:t>
            </a:r>
            <a:r>
              <a:rPr sz="1800" spc="45" dirty="0">
                <a:latin typeface="微软雅黑" panose="020B0503020204020204" charset="-122"/>
                <a:cs typeface="微软雅黑" panose="020B0503020204020204" charset="-122"/>
              </a:rPr>
              <a:t>的</a:t>
            </a:r>
            <a:r>
              <a:rPr sz="1800" spc="30" dirty="0">
                <a:latin typeface="微软雅黑" panose="020B0503020204020204" charset="-122"/>
                <a:cs typeface="微软雅黑" panose="020B0503020204020204" charset="-122"/>
              </a:rPr>
              <a:t>理</a:t>
            </a:r>
            <a:r>
              <a:rPr sz="1800" spc="35" dirty="0">
                <a:latin typeface="微软雅黑" panose="020B0503020204020204" charset="-122"/>
                <a:cs typeface="微软雅黑" panose="020B0503020204020204" charset="-122"/>
              </a:rPr>
              <a:t>念</a:t>
            </a:r>
            <a:r>
              <a:rPr sz="1800" spc="45" dirty="0">
                <a:latin typeface="微软雅黑" panose="020B0503020204020204" charset="-122"/>
                <a:cs typeface="微软雅黑" panose="020B0503020204020204" charset="-122"/>
              </a:rPr>
              <a:t>，</a:t>
            </a:r>
            <a:r>
              <a:rPr sz="1800" spc="35" dirty="0">
                <a:latin typeface="微软雅黑" panose="020B0503020204020204" charset="-122"/>
                <a:cs typeface="微软雅黑" panose="020B0503020204020204" charset="-122"/>
              </a:rPr>
              <a:t>坚</a:t>
            </a:r>
            <a:r>
              <a:rPr sz="1800" spc="45" dirty="0">
                <a:latin typeface="微软雅黑" panose="020B0503020204020204" charset="-122"/>
                <a:cs typeface="微软雅黑" panose="020B0503020204020204" charset="-122"/>
              </a:rPr>
              <a:t>持</a:t>
            </a:r>
            <a:r>
              <a:rPr sz="1800" b="1" spc="45" dirty="0">
                <a:latin typeface="微软雅黑" panose="020B0503020204020204" charset="-122"/>
                <a:cs typeface="微软雅黑" panose="020B0503020204020204" charset="-122"/>
              </a:rPr>
              <a:t>山</a:t>
            </a:r>
            <a:r>
              <a:rPr sz="1800" b="1" spc="30" dirty="0">
                <a:latin typeface="微软雅黑" panose="020B0503020204020204" charset="-122"/>
                <a:cs typeface="微软雅黑" panose="020B0503020204020204" charset="-122"/>
              </a:rPr>
              <a:t>水林</a:t>
            </a:r>
            <a:r>
              <a:rPr sz="1800" b="1" dirty="0">
                <a:latin typeface="微软雅黑" panose="020B0503020204020204" charset="-122"/>
                <a:cs typeface="微软雅黑" panose="020B0503020204020204" charset="-122"/>
              </a:rPr>
              <a:t>田 </a:t>
            </a:r>
            <a:r>
              <a:rPr sz="1800" b="1" spc="30" dirty="0">
                <a:latin typeface="微软雅黑" panose="020B0503020204020204" charset="-122"/>
                <a:cs typeface="微软雅黑" panose="020B0503020204020204" charset="-122"/>
              </a:rPr>
              <a:t>湖草</a:t>
            </a:r>
            <a:r>
              <a:rPr sz="1800" b="1" spc="45" dirty="0">
                <a:latin typeface="微软雅黑" panose="020B0503020204020204" charset="-122"/>
                <a:cs typeface="微软雅黑" panose="020B0503020204020204" charset="-122"/>
              </a:rPr>
              <a:t>沙</a:t>
            </a:r>
            <a:r>
              <a:rPr sz="1800" b="1" spc="30" dirty="0">
                <a:latin typeface="微软雅黑" panose="020B0503020204020204" charset="-122"/>
                <a:cs typeface="微软雅黑" panose="020B0503020204020204" charset="-122"/>
              </a:rPr>
              <a:t>一</a:t>
            </a:r>
            <a:r>
              <a:rPr sz="1800" b="1" spc="45" dirty="0">
                <a:latin typeface="微软雅黑" panose="020B0503020204020204" charset="-122"/>
                <a:cs typeface="微软雅黑" panose="020B0503020204020204" charset="-122"/>
              </a:rPr>
              <a:t>体化</a:t>
            </a:r>
            <a:r>
              <a:rPr sz="1800" b="1" spc="30" dirty="0">
                <a:latin typeface="微软雅黑" panose="020B0503020204020204" charset="-122"/>
                <a:cs typeface="微软雅黑" panose="020B0503020204020204" charset="-122"/>
              </a:rPr>
              <a:t>保护</a:t>
            </a:r>
            <a:r>
              <a:rPr sz="1800" b="1" spc="45" dirty="0">
                <a:latin typeface="微软雅黑" panose="020B0503020204020204" charset="-122"/>
                <a:cs typeface="微软雅黑" panose="020B0503020204020204" charset="-122"/>
              </a:rPr>
              <a:t>和</a:t>
            </a:r>
            <a:r>
              <a:rPr sz="1800" b="1" spc="30" dirty="0">
                <a:latin typeface="微软雅黑" panose="020B0503020204020204" charset="-122"/>
                <a:cs typeface="微软雅黑" panose="020B0503020204020204" charset="-122"/>
              </a:rPr>
              <a:t>系</a:t>
            </a:r>
            <a:r>
              <a:rPr sz="1800" b="1" spc="45" dirty="0">
                <a:latin typeface="微软雅黑" panose="020B0503020204020204" charset="-122"/>
                <a:cs typeface="微软雅黑" panose="020B0503020204020204" charset="-122"/>
              </a:rPr>
              <a:t>统治</a:t>
            </a:r>
            <a:r>
              <a:rPr sz="1800" b="1" spc="55" dirty="0">
                <a:latin typeface="微软雅黑" panose="020B0503020204020204" charset="-122"/>
                <a:cs typeface="微软雅黑" panose="020B0503020204020204" charset="-122"/>
              </a:rPr>
              <a:t>理</a:t>
            </a:r>
            <a:r>
              <a:rPr sz="1800" spc="35" dirty="0">
                <a:latin typeface="微软雅黑" panose="020B0503020204020204" charset="-122"/>
                <a:cs typeface="微软雅黑" panose="020B0503020204020204" charset="-122"/>
              </a:rPr>
              <a:t>，</a:t>
            </a:r>
            <a:r>
              <a:rPr sz="1800" spc="45" dirty="0">
                <a:latin typeface="微软雅黑" panose="020B0503020204020204" charset="-122"/>
                <a:cs typeface="微软雅黑" panose="020B0503020204020204" charset="-122"/>
              </a:rPr>
              <a:t>生</a:t>
            </a:r>
            <a:r>
              <a:rPr sz="1800" spc="30" dirty="0">
                <a:latin typeface="微软雅黑" panose="020B0503020204020204" charset="-122"/>
                <a:cs typeface="微软雅黑" panose="020B0503020204020204" charset="-122"/>
              </a:rPr>
              <a:t>态</a:t>
            </a:r>
            <a:r>
              <a:rPr sz="1800" spc="45" dirty="0">
                <a:latin typeface="微软雅黑" panose="020B0503020204020204" charset="-122"/>
                <a:cs typeface="微软雅黑" panose="020B0503020204020204" charset="-122"/>
              </a:rPr>
              <a:t>文明</a:t>
            </a:r>
            <a:r>
              <a:rPr sz="1800" spc="30" dirty="0">
                <a:latin typeface="微软雅黑" panose="020B0503020204020204" charset="-122"/>
                <a:cs typeface="微软雅黑" panose="020B0503020204020204" charset="-122"/>
              </a:rPr>
              <a:t>制度</a:t>
            </a:r>
            <a:r>
              <a:rPr sz="1800" spc="45" dirty="0">
                <a:latin typeface="微软雅黑" panose="020B0503020204020204" charset="-122"/>
                <a:cs typeface="微软雅黑" panose="020B0503020204020204" charset="-122"/>
              </a:rPr>
              <a:t>体</a:t>
            </a:r>
            <a:r>
              <a:rPr sz="1800" spc="30" dirty="0">
                <a:latin typeface="微软雅黑" panose="020B0503020204020204" charset="-122"/>
                <a:cs typeface="微软雅黑" panose="020B0503020204020204" charset="-122"/>
              </a:rPr>
              <a:t>系</a:t>
            </a:r>
            <a:r>
              <a:rPr sz="1800" spc="45" dirty="0">
                <a:latin typeface="微软雅黑" panose="020B0503020204020204" charset="-122"/>
                <a:cs typeface="微软雅黑" panose="020B0503020204020204" charset="-122"/>
              </a:rPr>
              <a:t>更加</a:t>
            </a:r>
            <a:r>
              <a:rPr sz="1800" spc="30" dirty="0">
                <a:latin typeface="微软雅黑" panose="020B0503020204020204" charset="-122"/>
                <a:cs typeface="微软雅黑" panose="020B0503020204020204" charset="-122"/>
              </a:rPr>
              <a:t>健</a:t>
            </a:r>
            <a:r>
              <a:rPr sz="1800" spc="50" dirty="0">
                <a:latin typeface="微软雅黑" panose="020B0503020204020204" charset="-122"/>
                <a:cs typeface="微软雅黑" panose="020B0503020204020204" charset="-122"/>
              </a:rPr>
              <a:t>全</a:t>
            </a:r>
            <a:r>
              <a:rPr sz="1800" spc="45" dirty="0">
                <a:latin typeface="微软雅黑" panose="020B0503020204020204" charset="-122"/>
                <a:cs typeface="微软雅黑" panose="020B0503020204020204" charset="-122"/>
              </a:rPr>
              <a:t>”</a:t>
            </a:r>
            <a:r>
              <a:rPr sz="1800" spc="30" dirty="0">
                <a:latin typeface="微软雅黑" panose="020B0503020204020204" charset="-122"/>
                <a:cs typeface="微软雅黑" panose="020B0503020204020204" charset="-122"/>
              </a:rPr>
              <a:t>的</a:t>
            </a:r>
            <a:r>
              <a:rPr sz="1800" spc="45" dirty="0">
                <a:latin typeface="微软雅黑" panose="020B0503020204020204" charset="-122"/>
                <a:cs typeface="微软雅黑" panose="020B0503020204020204" charset="-122"/>
              </a:rPr>
              <a:t>精</a:t>
            </a:r>
            <a:r>
              <a:rPr sz="1800" spc="50" dirty="0">
                <a:latin typeface="微软雅黑" panose="020B0503020204020204" charset="-122"/>
                <a:cs typeface="微软雅黑" panose="020B0503020204020204" charset="-122"/>
              </a:rPr>
              <a:t>神</a:t>
            </a:r>
            <a:r>
              <a:rPr sz="1800" spc="35" dirty="0">
                <a:latin typeface="微软雅黑" panose="020B0503020204020204" charset="-122"/>
                <a:cs typeface="微软雅黑" panose="020B0503020204020204" charset="-122"/>
              </a:rPr>
              <a:t>，按</a:t>
            </a:r>
            <a:r>
              <a:rPr sz="1800" spc="45" dirty="0">
                <a:latin typeface="微软雅黑" panose="020B0503020204020204" charset="-122"/>
                <a:cs typeface="微软雅黑" panose="020B0503020204020204" charset="-122"/>
              </a:rPr>
              <a:t>照</a:t>
            </a:r>
            <a:r>
              <a:rPr sz="1800" b="1" spc="35" dirty="0">
                <a:latin typeface="微软雅黑" panose="020B0503020204020204" charset="-122"/>
                <a:cs typeface="微软雅黑" panose="020B0503020204020204" charset="-122"/>
              </a:rPr>
              <a:t>《</a:t>
            </a:r>
            <a:r>
              <a:rPr sz="1800" b="1" spc="45" dirty="0">
                <a:latin typeface="微软雅黑" panose="020B0503020204020204" charset="-122"/>
                <a:cs typeface="微软雅黑" panose="020B0503020204020204" charset="-122"/>
              </a:rPr>
              <a:t>中共</a:t>
            </a:r>
            <a:r>
              <a:rPr sz="1800" b="1" spc="30" dirty="0">
                <a:latin typeface="微软雅黑" panose="020B0503020204020204" charset="-122"/>
                <a:cs typeface="微软雅黑" panose="020B0503020204020204" charset="-122"/>
              </a:rPr>
              <a:t>中央</a:t>
            </a:r>
            <a:r>
              <a:rPr sz="1800" b="1" dirty="0">
                <a:latin typeface="微软雅黑" panose="020B0503020204020204" charset="-122"/>
                <a:cs typeface="微软雅黑" panose="020B0503020204020204" charset="-122"/>
              </a:rPr>
              <a:t>国 </a:t>
            </a:r>
            <a:r>
              <a:rPr sz="1800" b="1" spc="30" dirty="0">
                <a:latin typeface="微软雅黑" panose="020B0503020204020204" charset="-122"/>
                <a:cs typeface="微软雅黑" panose="020B0503020204020204" charset="-122"/>
              </a:rPr>
              <a:t>务院</a:t>
            </a:r>
            <a:r>
              <a:rPr sz="1800" b="1" spc="45" dirty="0">
                <a:latin typeface="微软雅黑" panose="020B0503020204020204" charset="-122"/>
                <a:cs typeface="微软雅黑" panose="020B0503020204020204" charset="-122"/>
              </a:rPr>
              <a:t>关</a:t>
            </a:r>
            <a:r>
              <a:rPr sz="1800" b="1" spc="30" dirty="0">
                <a:latin typeface="微软雅黑" panose="020B0503020204020204" charset="-122"/>
                <a:cs typeface="微软雅黑" panose="020B0503020204020204" charset="-122"/>
              </a:rPr>
              <a:t>于</a:t>
            </a:r>
            <a:r>
              <a:rPr sz="1800" b="1" spc="45" dirty="0">
                <a:latin typeface="微软雅黑" panose="020B0503020204020204" charset="-122"/>
                <a:cs typeface="微软雅黑" panose="020B0503020204020204" charset="-122"/>
              </a:rPr>
              <a:t>建立</a:t>
            </a:r>
            <a:r>
              <a:rPr sz="1800" b="1" spc="30" dirty="0">
                <a:latin typeface="微软雅黑" panose="020B0503020204020204" charset="-122"/>
                <a:cs typeface="微软雅黑" panose="020B0503020204020204" charset="-122"/>
              </a:rPr>
              <a:t>国土</a:t>
            </a:r>
            <a:r>
              <a:rPr sz="1800" b="1" spc="45" dirty="0">
                <a:latin typeface="微软雅黑" panose="020B0503020204020204" charset="-122"/>
                <a:cs typeface="微软雅黑" panose="020B0503020204020204" charset="-122"/>
              </a:rPr>
              <a:t>空</a:t>
            </a:r>
            <a:r>
              <a:rPr sz="1800" b="1" spc="30" dirty="0">
                <a:latin typeface="微软雅黑" panose="020B0503020204020204" charset="-122"/>
                <a:cs typeface="微软雅黑" panose="020B0503020204020204" charset="-122"/>
              </a:rPr>
              <a:t>间</a:t>
            </a:r>
            <a:r>
              <a:rPr sz="1800" b="1" spc="45" dirty="0">
                <a:latin typeface="微软雅黑" panose="020B0503020204020204" charset="-122"/>
                <a:cs typeface="微软雅黑" panose="020B0503020204020204" charset="-122"/>
              </a:rPr>
              <a:t>规划</a:t>
            </a:r>
            <a:r>
              <a:rPr sz="1800" b="1" spc="30" dirty="0">
                <a:latin typeface="微软雅黑" panose="020B0503020204020204" charset="-122"/>
                <a:cs typeface="微软雅黑" panose="020B0503020204020204" charset="-122"/>
              </a:rPr>
              <a:t>体系</a:t>
            </a:r>
            <a:r>
              <a:rPr sz="1800" b="1" spc="45" dirty="0">
                <a:latin typeface="微软雅黑" panose="020B0503020204020204" charset="-122"/>
                <a:cs typeface="微软雅黑" panose="020B0503020204020204" charset="-122"/>
              </a:rPr>
              <a:t>并</a:t>
            </a:r>
            <a:r>
              <a:rPr sz="1800" b="1" spc="30" dirty="0">
                <a:latin typeface="微软雅黑" panose="020B0503020204020204" charset="-122"/>
                <a:cs typeface="微软雅黑" panose="020B0503020204020204" charset="-122"/>
              </a:rPr>
              <a:t>监</a:t>
            </a:r>
            <a:r>
              <a:rPr sz="1800" b="1" spc="45" dirty="0">
                <a:latin typeface="微软雅黑" panose="020B0503020204020204" charset="-122"/>
                <a:cs typeface="微软雅黑" panose="020B0503020204020204" charset="-122"/>
              </a:rPr>
              <a:t>督实</a:t>
            </a:r>
            <a:r>
              <a:rPr sz="1800" b="1" spc="30" dirty="0">
                <a:latin typeface="微软雅黑" panose="020B0503020204020204" charset="-122"/>
                <a:cs typeface="微软雅黑" panose="020B0503020204020204" charset="-122"/>
              </a:rPr>
              <a:t>施的</a:t>
            </a:r>
            <a:r>
              <a:rPr sz="1800" b="1" spc="45" dirty="0">
                <a:latin typeface="微软雅黑" panose="020B0503020204020204" charset="-122"/>
                <a:cs typeface="微软雅黑" panose="020B0503020204020204" charset="-122"/>
              </a:rPr>
              <a:t>若</a:t>
            </a:r>
            <a:r>
              <a:rPr sz="1800" b="1" spc="30" dirty="0">
                <a:latin typeface="微软雅黑" panose="020B0503020204020204" charset="-122"/>
                <a:cs typeface="微软雅黑" panose="020B0503020204020204" charset="-122"/>
              </a:rPr>
              <a:t>干</a:t>
            </a:r>
            <a:r>
              <a:rPr sz="1800" b="1" spc="45" dirty="0">
                <a:latin typeface="微软雅黑" panose="020B0503020204020204" charset="-122"/>
                <a:cs typeface="微软雅黑" panose="020B0503020204020204" charset="-122"/>
              </a:rPr>
              <a:t>意</a:t>
            </a:r>
            <a:r>
              <a:rPr sz="1800" b="1" spc="85" dirty="0">
                <a:latin typeface="微软雅黑" panose="020B0503020204020204" charset="-122"/>
                <a:cs typeface="微软雅黑" panose="020B0503020204020204" charset="-122"/>
              </a:rPr>
              <a:t>见</a:t>
            </a:r>
            <a:r>
              <a:rPr sz="1800" b="1" spc="35" dirty="0">
                <a:latin typeface="微软雅黑" panose="020B0503020204020204" charset="-122"/>
                <a:cs typeface="微软雅黑" panose="020B0503020204020204" charset="-122"/>
              </a:rPr>
              <a:t>》</a:t>
            </a:r>
            <a:r>
              <a:rPr sz="1800" spc="30" dirty="0">
                <a:latin typeface="微软雅黑" panose="020B0503020204020204" charset="-122"/>
                <a:cs typeface="微软雅黑" panose="020B0503020204020204" charset="-122"/>
              </a:rPr>
              <a:t>的</a:t>
            </a:r>
            <a:r>
              <a:rPr sz="1800" spc="45" dirty="0">
                <a:latin typeface="微软雅黑" panose="020B0503020204020204" charset="-122"/>
                <a:cs typeface="微软雅黑" panose="020B0503020204020204" charset="-122"/>
              </a:rPr>
              <a:t>要</a:t>
            </a:r>
            <a:r>
              <a:rPr sz="1800" spc="35" dirty="0">
                <a:latin typeface="微软雅黑" panose="020B0503020204020204" charset="-122"/>
                <a:cs typeface="微软雅黑" panose="020B0503020204020204" charset="-122"/>
              </a:rPr>
              <a:t>求</a:t>
            </a:r>
            <a:r>
              <a:rPr sz="1800" spc="50" dirty="0">
                <a:latin typeface="微软雅黑" panose="020B0503020204020204" charset="-122"/>
                <a:cs typeface="微软雅黑" panose="020B0503020204020204" charset="-122"/>
              </a:rPr>
              <a:t>，</a:t>
            </a:r>
            <a:r>
              <a:rPr sz="1800" spc="45" dirty="0">
                <a:latin typeface="微软雅黑" panose="020B0503020204020204" charset="-122"/>
                <a:cs typeface="微软雅黑" panose="020B0503020204020204" charset="-122"/>
              </a:rPr>
              <a:t>加</a:t>
            </a:r>
            <a:r>
              <a:rPr sz="1800" spc="30" dirty="0">
                <a:latin typeface="微软雅黑" panose="020B0503020204020204" charset="-122"/>
                <a:cs typeface="微软雅黑" panose="020B0503020204020204" charset="-122"/>
              </a:rPr>
              <a:t>快建</a:t>
            </a:r>
            <a:r>
              <a:rPr sz="1800" spc="45" dirty="0">
                <a:latin typeface="微软雅黑" panose="020B0503020204020204" charset="-122"/>
                <a:cs typeface="微软雅黑" panose="020B0503020204020204" charset="-122"/>
              </a:rPr>
              <a:t>立</a:t>
            </a:r>
            <a:r>
              <a:rPr sz="1800" spc="30" dirty="0">
                <a:latin typeface="微软雅黑" panose="020B0503020204020204" charset="-122"/>
                <a:cs typeface="微软雅黑" panose="020B0503020204020204" charset="-122"/>
              </a:rPr>
              <a:t>以</a:t>
            </a:r>
            <a:r>
              <a:rPr sz="1800" spc="45" dirty="0">
                <a:latin typeface="微软雅黑" panose="020B0503020204020204" charset="-122"/>
                <a:cs typeface="微软雅黑" panose="020B0503020204020204" charset="-122"/>
              </a:rPr>
              <a:t>国土</a:t>
            </a:r>
            <a:r>
              <a:rPr sz="1800" spc="30" dirty="0">
                <a:latin typeface="微软雅黑" panose="020B0503020204020204" charset="-122"/>
                <a:cs typeface="微软雅黑" panose="020B0503020204020204" charset="-122"/>
              </a:rPr>
              <a:t>空间</a:t>
            </a:r>
            <a:r>
              <a:rPr sz="1800" dirty="0">
                <a:latin typeface="微软雅黑" panose="020B0503020204020204" charset="-122"/>
                <a:cs typeface="微软雅黑" panose="020B0503020204020204" charset="-122"/>
              </a:rPr>
              <a:t>规 </a:t>
            </a:r>
            <a:r>
              <a:rPr sz="1800" spc="30" dirty="0">
                <a:latin typeface="微软雅黑" panose="020B0503020204020204" charset="-122"/>
                <a:cs typeface="微软雅黑" panose="020B0503020204020204" charset="-122"/>
              </a:rPr>
              <a:t>划为</a:t>
            </a:r>
            <a:r>
              <a:rPr sz="1800" spc="45" dirty="0">
                <a:latin typeface="微软雅黑" panose="020B0503020204020204" charset="-122"/>
                <a:cs typeface="微软雅黑" panose="020B0503020204020204" charset="-122"/>
              </a:rPr>
              <a:t>基</a:t>
            </a:r>
            <a:r>
              <a:rPr sz="1800" spc="40" dirty="0">
                <a:latin typeface="微软雅黑" panose="020B0503020204020204" charset="-122"/>
                <a:cs typeface="微软雅黑" panose="020B0503020204020204" charset="-122"/>
              </a:rPr>
              <a:t>础</a:t>
            </a:r>
            <a:r>
              <a:rPr sz="1800" spc="45" dirty="0">
                <a:latin typeface="微软雅黑" panose="020B0503020204020204" charset="-122"/>
                <a:cs typeface="微软雅黑" panose="020B0503020204020204" charset="-122"/>
              </a:rPr>
              <a:t>、以</a:t>
            </a:r>
            <a:r>
              <a:rPr sz="1800" spc="30" dirty="0">
                <a:latin typeface="微软雅黑" panose="020B0503020204020204" charset="-122"/>
                <a:cs typeface="微软雅黑" panose="020B0503020204020204" charset="-122"/>
              </a:rPr>
              <a:t>统一</a:t>
            </a:r>
            <a:r>
              <a:rPr sz="1800" spc="45" dirty="0">
                <a:latin typeface="微软雅黑" panose="020B0503020204020204" charset="-122"/>
                <a:cs typeface="微软雅黑" panose="020B0503020204020204" charset="-122"/>
              </a:rPr>
              <a:t>用</a:t>
            </a:r>
            <a:r>
              <a:rPr sz="1800" spc="30" dirty="0">
                <a:latin typeface="微软雅黑" panose="020B0503020204020204" charset="-122"/>
                <a:cs typeface="微软雅黑" panose="020B0503020204020204" charset="-122"/>
              </a:rPr>
              <a:t>途</a:t>
            </a:r>
            <a:r>
              <a:rPr sz="1800" spc="45" dirty="0">
                <a:latin typeface="微软雅黑" panose="020B0503020204020204" charset="-122"/>
                <a:cs typeface="微软雅黑" panose="020B0503020204020204" charset="-122"/>
              </a:rPr>
              <a:t>管制</a:t>
            </a:r>
            <a:r>
              <a:rPr sz="1800" spc="30" dirty="0">
                <a:latin typeface="微软雅黑" panose="020B0503020204020204" charset="-122"/>
                <a:cs typeface="微软雅黑" panose="020B0503020204020204" charset="-122"/>
              </a:rPr>
              <a:t>为手</a:t>
            </a:r>
            <a:r>
              <a:rPr sz="1800" spc="45" dirty="0">
                <a:latin typeface="微软雅黑" panose="020B0503020204020204" charset="-122"/>
                <a:cs typeface="微软雅黑" panose="020B0503020204020204" charset="-122"/>
              </a:rPr>
              <a:t>段</a:t>
            </a:r>
            <a:r>
              <a:rPr sz="1800" spc="30" dirty="0">
                <a:latin typeface="微软雅黑" panose="020B0503020204020204" charset="-122"/>
                <a:cs typeface="微软雅黑" panose="020B0503020204020204" charset="-122"/>
              </a:rPr>
              <a:t>的</a:t>
            </a:r>
            <a:r>
              <a:rPr sz="1800" spc="45" dirty="0">
                <a:latin typeface="微软雅黑" panose="020B0503020204020204" charset="-122"/>
                <a:cs typeface="微软雅黑" panose="020B0503020204020204" charset="-122"/>
              </a:rPr>
              <a:t>国土</a:t>
            </a:r>
            <a:r>
              <a:rPr sz="1800" spc="30" dirty="0">
                <a:latin typeface="微软雅黑" panose="020B0503020204020204" charset="-122"/>
                <a:cs typeface="微软雅黑" panose="020B0503020204020204" charset="-122"/>
              </a:rPr>
              <a:t>空间</a:t>
            </a:r>
            <a:r>
              <a:rPr sz="1800" spc="45" dirty="0">
                <a:latin typeface="微软雅黑" panose="020B0503020204020204" charset="-122"/>
                <a:cs typeface="微软雅黑" panose="020B0503020204020204" charset="-122"/>
              </a:rPr>
              <a:t>开</a:t>
            </a:r>
            <a:r>
              <a:rPr sz="1800" spc="30" dirty="0">
                <a:latin typeface="微软雅黑" panose="020B0503020204020204" charset="-122"/>
                <a:cs typeface="微软雅黑" panose="020B0503020204020204" charset="-122"/>
              </a:rPr>
              <a:t>发</a:t>
            </a:r>
            <a:r>
              <a:rPr sz="1800" spc="45" dirty="0">
                <a:latin typeface="微软雅黑" panose="020B0503020204020204" charset="-122"/>
                <a:cs typeface="微软雅黑" panose="020B0503020204020204" charset="-122"/>
              </a:rPr>
              <a:t>保护</a:t>
            </a:r>
            <a:r>
              <a:rPr sz="1800" spc="30" dirty="0">
                <a:latin typeface="微软雅黑" panose="020B0503020204020204" charset="-122"/>
                <a:cs typeface="微软雅黑" panose="020B0503020204020204" charset="-122"/>
              </a:rPr>
              <a:t>制</a:t>
            </a:r>
            <a:r>
              <a:rPr sz="1800" spc="70" dirty="0">
                <a:latin typeface="微软雅黑" panose="020B0503020204020204" charset="-122"/>
                <a:cs typeface="微软雅黑" panose="020B0503020204020204" charset="-122"/>
              </a:rPr>
              <a:t>度</a:t>
            </a:r>
            <a:r>
              <a:rPr sz="1800" spc="45" dirty="0">
                <a:latin typeface="微软雅黑" panose="020B0503020204020204" charset="-122"/>
                <a:cs typeface="微软雅黑" panose="020B0503020204020204" charset="-122"/>
              </a:rPr>
              <a:t>，</a:t>
            </a:r>
            <a:r>
              <a:rPr sz="1800" spc="30" dirty="0">
                <a:latin typeface="微软雅黑" panose="020B0503020204020204" charset="-122"/>
                <a:cs typeface="微软雅黑" panose="020B0503020204020204" charset="-122"/>
              </a:rPr>
              <a:t>深</a:t>
            </a:r>
            <a:r>
              <a:rPr sz="1800" spc="45" dirty="0">
                <a:latin typeface="微软雅黑" panose="020B0503020204020204" charset="-122"/>
                <a:cs typeface="微软雅黑" panose="020B0503020204020204" charset="-122"/>
              </a:rPr>
              <a:t>化落</a:t>
            </a:r>
            <a:r>
              <a:rPr sz="1800" spc="40" dirty="0">
                <a:latin typeface="微软雅黑" panose="020B0503020204020204" charset="-122"/>
                <a:cs typeface="微软雅黑" panose="020B0503020204020204" charset="-122"/>
              </a:rPr>
              <a:t>实</a:t>
            </a:r>
            <a:r>
              <a:rPr sz="1800" b="1" spc="35" dirty="0">
                <a:latin typeface="微软雅黑" panose="020B0503020204020204" charset="-122"/>
                <a:cs typeface="微软雅黑" panose="020B0503020204020204" charset="-122"/>
              </a:rPr>
              <a:t>《</a:t>
            </a:r>
            <a:r>
              <a:rPr lang="zh-CN" sz="1800" b="1" spc="45" dirty="0">
                <a:latin typeface="微软雅黑" panose="020B0503020204020204" charset="-122"/>
                <a:cs typeface="微软雅黑" panose="020B0503020204020204" charset="-122"/>
              </a:rPr>
              <a:t>扎兰屯市</a:t>
            </a:r>
            <a:r>
              <a:rPr sz="1800" b="1" dirty="0">
                <a:latin typeface="微软雅黑" panose="020B0503020204020204" charset="-122"/>
                <a:cs typeface="微软雅黑" panose="020B0503020204020204" charset="-122"/>
              </a:rPr>
              <a:t>国</a:t>
            </a:r>
            <a:r>
              <a:rPr sz="1800" b="1" spc="20" dirty="0">
                <a:latin typeface="微软雅黑" panose="020B0503020204020204" charset="-122"/>
                <a:cs typeface="微软雅黑" panose="020B0503020204020204" charset="-122"/>
              </a:rPr>
              <a:t>土空间</a:t>
            </a:r>
            <a:r>
              <a:rPr sz="1800" b="1" spc="30" dirty="0">
                <a:latin typeface="微软雅黑" panose="020B0503020204020204" charset="-122"/>
                <a:cs typeface="微软雅黑" panose="020B0503020204020204" charset="-122"/>
              </a:rPr>
              <a:t>规</a:t>
            </a:r>
            <a:r>
              <a:rPr sz="1800" b="1" spc="35" dirty="0">
                <a:latin typeface="微软雅黑" panose="020B0503020204020204" charset="-122"/>
                <a:cs typeface="微软雅黑" panose="020B0503020204020204" charset="-122"/>
              </a:rPr>
              <a:t>划</a:t>
            </a:r>
            <a:r>
              <a:rPr sz="1800" b="1" dirty="0">
                <a:latin typeface="微软雅黑" panose="020B0503020204020204" charset="-122"/>
                <a:cs typeface="微软雅黑" panose="020B0503020204020204" charset="-122"/>
              </a:rPr>
              <a:t>（2021-2035</a:t>
            </a:r>
            <a:r>
              <a:rPr sz="1800" b="1" spc="20" dirty="0">
                <a:latin typeface="微软雅黑" panose="020B0503020204020204" charset="-122"/>
                <a:cs typeface="微软雅黑" panose="020B0503020204020204" charset="-122"/>
              </a:rPr>
              <a:t>年）》</a:t>
            </a:r>
            <a:r>
              <a:rPr sz="1800" spc="20" dirty="0">
                <a:latin typeface="微软雅黑" panose="020B0503020204020204" charset="-122"/>
                <a:cs typeface="微软雅黑" panose="020B0503020204020204" charset="-122"/>
              </a:rPr>
              <a:t>确定</a:t>
            </a:r>
            <a:r>
              <a:rPr sz="1800" spc="30" dirty="0">
                <a:latin typeface="微软雅黑" panose="020B0503020204020204" charset="-122"/>
                <a:cs typeface="微软雅黑" panose="020B0503020204020204" charset="-122"/>
              </a:rPr>
              <a:t>的</a:t>
            </a:r>
            <a:r>
              <a:rPr sz="1800" spc="20" dirty="0">
                <a:latin typeface="微软雅黑" panose="020B0503020204020204" charset="-122"/>
                <a:cs typeface="微软雅黑" panose="020B0503020204020204" charset="-122"/>
              </a:rPr>
              <a:t>目</a:t>
            </a:r>
            <a:r>
              <a:rPr sz="1800" spc="35" dirty="0">
                <a:latin typeface="微软雅黑" panose="020B0503020204020204" charset="-122"/>
                <a:cs typeface="微软雅黑" panose="020B0503020204020204" charset="-122"/>
              </a:rPr>
              <a:t>标</a:t>
            </a:r>
            <a:r>
              <a:rPr sz="1800" spc="20" dirty="0">
                <a:latin typeface="微软雅黑" panose="020B0503020204020204" charset="-122"/>
                <a:cs typeface="微软雅黑" panose="020B0503020204020204" charset="-122"/>
              </a:rPr>
              <a:t>、定位</a:t>
            </a:r>
            <a:r>
              <a:rPr sz="1800" spc="35" dirty="0">
                <a:latin typeface="微软雅黑" panose="020B0503020204020204" charset="-122"/>
                <a:cs typeface="微软雅黑" panose="020B0503020204020204" charset="-122"/>
              </a:rPr>
              <a:t>、</a:t>
            </a:r>
            <a:r>
              <a:rPr sz="1800" spc="20" dirty="0">
                <a:latin typeface="微软雅黑" panose="020B0503020204020204" charset="-122"/>
                <a:cs typeface="微软雅黑" panose="020B0503020204020204" charset="-122"/>
              </a:rPr>
              <a:t>任务，</a:t>
            </a:r>
            <a:r>
              <a:rPr sz="1800" spc="25" dirty="0">
                <a:latin typeface="微软雅黑" panose="020B0503020204020204" charset="-122"/>
                <a:cs typeface="微软雅黑" panose="020B0503020204020204" charset="-122"/>
              </a:rPr>
              <a:t>结合</a:t>
            </a:r>
            <a:r>
              <a:rPr lang="zh-CN" altLang="en-US" sz="1800" spc="25" dirty="0">
                <a:latin typeface="微软雅黑" panose="020B0503020204020204" charset="-122"/>
                <a:cs typeface="微软雅黑" panose="020B0503020204020204" charset="-122"/>
              </a:rPr>
              <a:t>哈多河</a:t>
            </a:r>
            <a:r>
              <a:rPr lang="zh-CN" sz="1800" spc="35" dirty="0">
                <a:latin typeface="微软雅黑" panose="020B0503020204020204" charset="-122"/>
                <a:cs typeface="微软雅黑" panose="020B0503020204020204" charset="-122"/>
              </a:rPr>
              <a:t>镇</a:t>
            </a:r>
            <a:r>
              <a:rPr sz="1800" spc="25" dirty="0">
                <a:latin typeface="微软雅黑" panose="020B0503020204020204" charset="-122"/>
                <a:cs typeface="微软雅黑" panose="020B0503020204020204" charset="-122"/>
              </a:rPr>
              <a:t>的实际</a:t>
            </a:r>
            <a:r>
              <a:rPr sz="1800" spc="35" dirty="0">
                <a:latin typeface="微软雅黑" panose="020B0503020204020204" charset="-122"/>
                <a:cs typeface="微软雅黑" panose="020B0503020204020204" charset="-122"/>
              </a:rPr>
              <a:t>情</a:t>
            </a:r>
            <a:r>
              <a:rPr sz="1800" spc="15" dirty="0">
                <a:latin typeface="微软雅黑" panose="020B0503020204020204" charset="-122"/>
                <a:cs typeface="微软雅黑" panose="020B0503020204020204" charset="-122"/>
              </a:rPr>
              <a:t>况</a:t>
            </a:r>
            <a:r>
              <a:rPr sz="1800" dirty="0">
                <a:latin typeface="微软雅黑" panose="020B0503020204020204" charset="-122"/>
                <a:cs typeface="微软雅黑" panose="020B0503020204020204" charset="-122"/>
              </a:rPr>
              <a:t>，</a:t>
            </a:r>
            <a:r>
              <a:rPr sz="1800" spc="30" dirty="0">
                <a:latin typeface="微软雅黑" panose="020B0503020204020204" charset="-122"/>
                <a:cs typeface="微软雅黑" panose="020B0503020204020204" charset="-122"/>
              </a:rPr>
              <a:t>实现</a:t>
            </a:r>
            <a:r>
              <a:rPr sz="1800" spc="45" dirty="0">
                <a:latin typeface="微软雅黑" panose="020B0503020204020204" charset="-122"/>
                <a:cs typeface="微软雅黑" panose="020B0503020204020204" charset="-122"/>
              </a:rPr>
              <a:t>乡</a:t>
            </a:r>
            <a:r>
              <a:rPr sz="1800" spc="40" dirty="0">
                <a:latin typeface="微软雅黑" panose="020B0503020204020204" charset="-122"/>
                <a:cs typeface="微软雅黑" panose="020B0503020204020204" charset="-122"/>
              </a:rPr>
              <a:t>镇</a:t>
            </a:r>
            <a:r>
              <a:rPr sz="1800" b="1" spc="45" dirty="0">
                <a:latin typeface="微软雅黑" panose="020B0503020204020204" charset="-122"/>
                <a:cs typeface="微软雅黑" panose="020B0503020204020204" charset="-122"/>
              </a:rPr>
              <a:t>“高</a:t>
            </a:r>
            <a:r>
              <a:rPr sz="1800" b="1" spc="30" dirty="0">
                <a:latin typeface="微软雅黑" panose="020B0503020204020204" charset="-122"/>
                <a:cs typeface="微软雅黑" panose="020B0503020204020204" charset="-122"/>
              </a:rPr>
              <a:t>水平</a:t>
            </a:r>
            <a:r>
              <a:rPr sz="1800" b="1" spc="45" dirty="0">
                <a:latin typeface="微软雅黑" panose="020B0503020204020204" charset="-122"/>
                <a:cs typeface="微软雅黑" panose="020B0503020204020204" charset="-122"/>
              </a:rPr>
              <a:t>保护，高</a:t>
            </a:r>
            <a:r>
              <a:rPr sz="1800" b="1" spc="30" dirty="0">
                <a:latin typeface="微软雅黑" panose="020B0503020204020204" charset="-122"/>
                <a:cs typeface="微软雅黑" panose="020B0503020204020204" charset="-122"/>
              </a:rPr>
              <a:t>品质</a:t>
            </a:r>
            <a:r>
              <a:rPr sz="1800" b="1" spc="45" dirty="0">
                <a:latin typeface="微软雅黑" panose="020B0503020204020204" charset="-122"/>
                <a:cs typeface="微软雅黑" panose="020B0503020204020204" charset="-122"/>
              </a:rPr>
              <a:t>生</a:t>
            </a:r>
            <a:r>
              <a:rPr sz="1800" b="1" spc="40" dirty="0">
                <a:latin typeface="微软雅黑" panose="020B0503020204020204" charset="-122"/>
                <a:cs typeface="微软雅黑" panose="020B0503020204020204" charset="-122"/>
              </a:rPr>
              <a:t>活</a:t>
            </a:r>
            <a:r>
              <a:rPr sz="1800" b="1" spc="45" dirty="0">
                <a:latin typeface="微软雅黑" panose="020B0503020204020204" charset="-122"/>
                <a:cs typeface="微软雅黑" panose="020B0503020204020204" charset="-122"/>
              </a:rPr>
              <a:t>，高</a:t>
            </a:r>
            <a:r>
              <a:rPr sz="1800" b="1" spc="35" dirty="0">
                <a:latin typeface="微软雅黑" panose="020B0503020204020204" charset="-122"/>
                <a:cs typeface="微软雅黑" panose="020B0503020204020204" charset="-122"/>
              </a:rPr>
              <a:t>效能</a:t>
            </a:r>
            <a:r>
              <a:rPr sz="1800" b="1" spc="45" dirty="0">
                <a:latin typeface="微软雅黑" panose="020B0503020204020204" charset="-122"/>
                <a:cs typeface="微软雅黑" panose="020B0503020204020204" charset="-122"/>
              </a:rPr>
              <a:t>治</a:t>
            </a:r>
            <a:r>
              <a:rPr sz="1800" b="1" spc="35" dirty="0">
                <a:latin typeface="微软雅黑" panose="020B0503020204020204" charset="-122"/>
                <a:cs typeface="微软雅黑" panose="020B0503020204020204" charset="-122"/>
              </a:rPr>
              <a:t>理</a:t>
            </a:r>
            <a:r>
              <a:rPr sz="1800" b="1" spc="45" dirty="0">
                <a:latin typeface="微软雅黑" panose="020B0503020204020204" charset="-122"/>
                <a:cs typeface="微软雅黑" panose="020B0503020204020204" charset="-122"/>
              </a:rPr>
              <a:t>，高</a:t>
            </a:r>
            <a:r>
              <a:rPr sz="1800" b="1" spc="30" dirty="0">
                <a:latin typeface="微软雅黑" panose="020B0503020204020204" charset="-122"/>
                <a:cs typeface="微软雅黑" panose="020B0503020204020204" charset="-122"/>
              </a:rPr>
              <a:t>质量</a:t>
            </a:r>
            <a:r>
              <a:rPr sz="1800" b="1" spc="45" dirty="0">
                <a:latin typeface="微软雅黑" panose="020B0503020204020204" charset="-122"/>
                <a:cs typeface="微软雅黑" panose="020B0503020204020204" charset="-122"/>
              </a:rPr>
              <a:t>发</a:t>
            </a:r>
            <a:r>
              <a:rPr sz="1800" b="1" spc="40" dirty="0">
                <a:latin typeface="微软雅黑" panose="020B0503020204020204" charset="-122"/>
                <a:cs typeface="微软雅黑" panose="020B0503020204020204" charset="-122"/>
              </a:rPr>
              <a:t>展</a:t>
            </a:r>
            <a:r>
              <a:rPr sz="1800" b="1" spc="50" dirty="0">
                <a:latin typeface="微软雅黑" panose="020B0503020204020204" charset="-122"/>
                <a:cs typeface="微软雅黑" panose="020B0503020204020204" charset="-122"/>
              </a:rPr>
              <a:t>”</a:t>
            </a:r>
            <a:r>
              <a:rPr sz="1800" spc="45" dirty="0">
                <a:latin typeface="微软雅黑" panose="020B0503020204020204" charset="-122"/>
                <a:cs typeface="微软雅黑" panose="020B0503020204020204" charset="-122"/>
              </a:rPr>
              <a:t>的</a:t>
            </a:r>
            <a:r>
              <a:rPr sz="1800" spc="30" dirty="0">
                <a:latin typeface="微软雅黑" panose="020B0503020204020204" charset="-122"/>
                <a:cs typeface="微软雅黑" panose="020B0503020204020204" charset="-122"/>
              </a:rPr>
              <a:t>工作</a:t>
            </a:r>
            <a:r>
              <a:rPr sz="1800" spc="45" dirty="0">
                <a:latin typeface="微软雅黑" panose="020B0503020204020204" charset="-122"/>
                <a:cs typeface="微软雅黑" panose="020B0503020204020204" charset="-122"/>
              </a:rPr>
              <a:t>目</a:t>
            </a:r>
            <a:r>
              <a:rPr sz="1800" spc="40" dirty="0">
                <a:latin typeface="微软雅黑" panose="020B0503020204020204" charset="-122"/>
                <a:cs typeface="微软雅黑" panose="020B0503020204020204" charset="-122"/>
              </a:rPr>
              <a:t>标</a:t>
            </a:r>
            <a:r>
              <a:rPr sz="1800" spc="45" dirty="0">
                <a:latin typeface="微软雅黑" panose="020B0503020204020204" charset="-122"/>
                <a:cs typeface="微软雅黑" panose="020B0503020204020204" charset="-122"/>
              </a:rPr>
              <a:t>，特</a:t>
            </a:r>
            <a:r>
              <a:rPr sz="1800" spc="30" dirty="0">
                <a:latin typeface="微软雅黑" panose="020B0503020204020204" charset="-122"/>
                <a:cs typeface="微软雅黑" panose="020B0503020204020204" charset="-122"/>
              </a:rPr>
              <a:t>编制</a:t>
            </a:r>
            <a:r>
              <a:rPr sz="1800" dirty="0">
                <a:latin typeface="微软雅黑" panose="020B0503020204020204" charset="-122"/>
                <a:cs typeface="微软雅黑" panose="020B0503020204020204" charset="-122"/>
              </a:rPr>
              <a:t>此 规</a:t>
            </a:r>
            <a:r>
              <a:rPr sz="1800" spc="-5" dirty="0">
                <a:latin typeface="微软雅黑" panose="020B0503020204020204" charset="-122"/>
                <a:cs typeface="微软雅黑" panose="020B0503020204020204" charset="-122"/>
              </a:rPr>
              <a:t>划</a:t>
            </a:r>
            <a:r>
              <a:rPr sz="1800" dirty="0">
                <a:latin typeface="微软雅黑" panose="020B0503020204020204" charset="-122"/>
                <a:cs typeface="微软雅黑" panose="020B0503020204020204" charset="-122"/>
              </a:rPr>
              <a:t>。</a:t>
            </a:r>
          </a:p>
          <a:p>
            <a:pPr marL="377825" indent="0" fontAlgn="auto">
              <a:lnSpc>
                <a:spcPct val="150000"/>
              </a:lnSpc>
              <a:spcBef>
                <a:spcPts val="935"/>
              </a:spcBef>
              <a:buFont typeface="Arial" panose="020B0604020202020204"/>
              <a:buChar char="•"/>
              <a:tabLst>
                <a:tab pos="377825" algn="l"/>
                <a:tab pos="378460" algn="l"/>
              </a:tabLst>
            </a:pPr>
            <a:r>
              <a:rPr sz="1800" spc="30" dirty="0">
                <a:latin typeface="微软雅黑" panose="020B0503020204020204" charset="-122"/>
                <a:cs typeface="微软雅黑" panose="020B0503020204020204" charset="-122"/>
              </a:rPr>
              <a:t>本规</a:t>
            </a:r>
            <a:r>
              <a:rPr sz="1800" spc="45" dirty="0">
                <a:latin typeface="微软雅黑" panose="020B0503020204020204" charset="-122"/>
                <a:cs typeface="微软雅黑" panose="020B0503020204020204" charset="-122"/>
              </a:rPr>
              <a:t>划</a:t>
            </a:r>
            <a:r>
              <a:rPr sz="1800" spc="30" dirty="0">
                <a:latin typeface="微软雅黑" panose="020B0503020204020204" charset="-122"/>
                <a:cs typeface="微软雅黑" panose="020B0503020204020204" charset="-122"/>
              </a:rPr>
              <a:t>是</a:t>
            </a:r>
            <a:r>
              <a:rPr lang="zh-CN" altLang="en-US" sz="1800" spc="30" dirty="0">
                <a:latin typeface="微软雅黑" panose="020B0503020204020204" charset="-122"/>
                <a:cs typeface="微软雅黑" panose="020B0503020204020204" charset="-122"/>
              </a:rPr>
              <a:t>哈多河</a:t>
            </a:r>
            <a:r>
              <a:rPr lang="zh-CN" sz="1800" spc="30" dirty="0">
                <a:latin typeface="微软雅黑" panose="020B0503020204020204" charset="-122"/>
                <a:cs typeface="微软雅黑" panose="020B0503020204020204" charset="-122"/>
              </a:rPr>
              <a:t>镇</a:t>
            </a:r>
            <a:r>
              <a:rPr sz="1800" spc="30" dirty="0">
                <a:latin typeface="微软雅黑" panose="020B0503020204020204" charset="-122"/>
                <a:cs typeface="微软雅黑" panose="020B0503020204020204" charset="-122"/>
              </a:rPr>
              <a:t>国</a:t>
            </a:r>
            <a:r>
              <a:rPr sz="1800" spc="45" dirty="0">
                <a:latin typeface="微软雅黑" panose="020B0503020204020204" charset="-122"/>
                <a:cs typeface="微软雅黑" panose="020B0503020204020204" charset="-122"/>
              </a:rPr>
              <a:t>土</a:t>
            </a:r>
            <a:r>
              <a:rPr sz="1800" spc="30" dirty="0">
                <a:latin typeface="微软雅黑" panose="020B0503020204020204" charset="-122"/>
                <a:cs typeface="微软雅黑" panose="020B0503020204020204" charset="-122"/>
              </a:rPr>
              <a:t>空</a:t>
            </a:r>
            <a:r>
              <a:rPr sz="1800" spc="65" dirty="0">
                <a:latin typeface="微软雅黑" panose="020B0503020204020204" charset="-122"/>
                <a:cs typeface="微软雅黑" panose="020B0503020204020204" charset="-122"/>
              </a:rPr>
              <a:t>间</a:t>
            </a:r>
            <a:r>
              <a:rPr sz="1800" b="1" spc="45" dirty="0">
                <a:latin typeface="微软雅黑" panose="020B0503020204020204" charset="-122"/>
                <a:cs typeface="微软雅黑" panose="020B0503020204020204" charset="-122"/>
              </a:rPr>
              <a:t>保</a:t>
            </a:r>
            <a:r>
              <a:rPr sz="1800" b="1" spc="35" dirty="0">
                <a:latin typeface="微软雅黑" panose="020B0503020204020204" charset="-122"/>
                <a:cs typeface="微软雅黑" panose="020B0503020204020204" charset="-122"/>
              </a:rPr>
              <a:t>护、</a:t>
            </a:r>
            <a:r>
              <a:rPr sz="1800" b="1" spc="45" dirty="0">
                <a:latin typeface="微软雅黑" panose="020B0503020204020204" charset="-122"/>
                <a:cs typeface="微软雅黑" panose="020B0503020204020204" charset="-122"/>
              </a:rPr>
              <a:t>开</a:t>
            </a:r>
            <a:r>
              <a:rPr sz="1800" b="1" spc="35" dirty="0">
                <a:latin typeface="微软雅黑" panose="020B0503020204020204" charset="-122"/>
                <a:cs typeface="微软雅黑" panose="020B0503020204020204" charset="-122"/>
              </a:rPr>
              <a:t>发</a:t>
            </a:r>
            <a:r>
              <a:rPr sz="1800" b="1" spc="45" dirty="0">
                <a:latin typeface="微软雅黑" panose="020B0503020204020204" charset="-122"/>
                <a:cs typeface="微软雅黑" panose="020B0503020204020204" charset="-122"/>
              </a:rPr>
              <a:t>、</a:t>
            </a:r>
            <a:r>
              <a:rPr sz="1800" b="1" spc="50" dirty="0">
                <a:latin typeface="微软雅黑" panose="020B0503020204020204" charset="-122"/>
                <a:cs typeface="微软雅黑" panose="020B0503020204020204" charset="-122"/>
              </a:rPr>
              <a:t>利</a:t>
            </a:r>
            <a:r>
              <a:rPr sz="1800" b="1" spc="35" dirty="0">
                <a:latin typeface="微软雅黑" panose="020B0503020204020204" charset="-122"/>
                <a:cs typeface="微软雅黑" panose="020B0503020204020204" charset="-122"/>
              </a:rPr>
              <a:t>用、</a:t>
            </a:r>
            <a:r>
              <a:rPr sz="1800" b="1" spc="45" dirty="0">
                <a:latin typeface="微软雅黑" panose="020B0503020204020204" charset="-122"/>
                <a:cs typeface="微软雅黑" panose="020B0503020204020204" charset="-122"/>
              </a:rPr>
              <a:t>修</a:t>
            </a:r>
            <a:r>
              <a:rPr sz="1800" b="1" spc="35" dirty="0">
                <a:latin typeface="微软雅黑" panose="020B0503020204020204" charset="-122"/>
                <a:cs typeface="微软雅黑" panose="020B0503020204020204" charset="-122"/>
              </a:rPr>
              <a:t>复</a:t>
            </a:r>
            <a:r>
              <a:rPr sz="1800" spc="45" dirty="0">
                <a:latin typeface="微软雅黑" panose="020B0503020204020204" charset="-122"/>
                <a:cs typeface="微软雅黑" panose="020B0503020204020204" charset="-122"/>
              </a:rPr>
              <a:t>等工</a:t>
            </a:r>
            <a:r>
              <a:rPr sz="1800" spc="30" dirty="0">
                <a:latin typeface="微软雅黑" panose="020B0503020204020204" charset="-122"/>
                <a:cs typeface="微软雅黑" panose="020B0503020204020204" charset="-122"/>
              </a:rPr>
              <a:t>作的</a:t>
            </a:r>
            <a:r>
              <a:rPr sz="1800" spc="45" dirty="0">
                <a:latin typeface="微软雅黑" panose="020B0503020204020204" charset="-122"/>
                <a:cs typeface="微软雅黑" panose="020B0503020204020204" charset="-122"/>
              </a:rPr>
              <a:t>具</a:t>
            </a:r>
            <a:r>
              <a:rPr sz="1800" spc="30" dirty="0">
                <a:latin typeface="微软雅黑" panose="020B0503020204020204" charset="-122"/>
                <a:cs typeface="微软雅黑" panose="020B0503020204020204" charset="-122"/>
              </a:rPr>
              <a:t>体</a:t>
            </a:r>
            <a:r>
              <a:rPr sz="1800" spc="45" dirty="0">
                <a:latin typeface="微软雅黑" panose="020B0503020204020204" charset="-122"/>
                <a:cs typeface="微软雅黑" panose="020B0503020204020204" charset="-122"/>
              </a:rPr>
              <a:t>安</a:t>
            </a:r>
            <a:r>
              <a:rPr sz="1800" spc="60" dirty="0">
                <a:latin typeface="微软雅黑" panose="020B0503020204020204" charset="-122"/>
                <a:cs typeface="微软雅黑" panose="020B0503020204020204" charset="-122"/>
              </a:rPr>
              <a:t>排</a:t>
            </a:r>
            <a:r>
              <a:rPr sz="1800" spc="35" dirty="0">
                <a:latin typeface="微软雅黑" panose="020B0503020204020204" charset="-122"/>
                <a:cs typeface="微软雅黑" panose="020B0503020204020204" charset="-122"/>
              </a:rPr>
              <a:t>，</a:t>
            </a:r>
            <a:r>
              <a:rPr sz="1800" spc="30" dirty="0">
                <a:latin typeface="微软雅黑" panose="020B0503020204020204" charset="-122"/>
                <a:cs typeface="微软雅黑" panose="020B0503020204020204" charset="-122"/>
              </a:rPr>
              <a:t>是</a:t>
            </a:r>
            <a:r>
              <a:rPr sz="1800" spc="45" dirty="0">
                <a:latin typeface="微软雅黑" panose="020B0503020204020204" charset="-122"/>
                <a:cs typeface="微软雅黑" panose="020B0503020204020204" charset="-122"/>
              </a:rPr>
              <a:t>编</a:t>
            </a:r>
            <a:r>
              <a:rPr sz="1800" spc="35" dirty="0">
                <a:latin typeface="微软雅黑" panose="020B0503020204020204" charset="-122"/>
                <a:cs typeface="微软雅黑" panose="020B0503020204020204" charset="-122"/>
              </a:rPr>
              <a:t>制</a:t>
            </a:r>
            <a:r>
              <a:rPr sz="1800" b="1" spc="45" dirty="0">
                <a:latin typeface="微软雅黑" panose="020B0503020204020204" charset="-122"/>
                <a:cs typeface="微软雅黑" panose="020B0503020204020204" charset="-122"/>
              </a:rPr>
              <a:t>详细</a:t>
            </a:r>
            <a:r>
              <a:rPr sz="1800" b="1" spc="30" dirty="0">
                <a:latin typeface="微软雅黑" panose="020B0503020204020204" charset="-122"/>
                <a:cs typeface="微软雅黑" panose="020B0503020204020204" charset="-122"/>
              </a:rPr>
              <a:t>规</a:t>
            </a:r>
            <a:r>
              <a:rPr sz="1800" b="1" spc="40" dirty="0">
                <a:latin typeface="微软雅黑" panose="020B0503020204020204" charset="-122"/>
                <a:cs typeface="微软雅黑" panose="020B0503020204020204" charset="-122"/>
              </a:rPr>
              <a:t>划</a:t>
            </a:r>
            <a:r>
              <a:rPr sz="1800" dirty="0">
                <a:latin typeface="微软雅黑" panose="020B0503020204020204" charset="-122"/>
                <a:cs typeface="微软雅黑" panose="020B0503020204020204" charset="-122"/>
              </a:rPr>
              <a:t>和</a:t>
            </a:r>
            <a:r>
              <a:rPr sz="1800" b="1" dirty="0">
                <a:latin typeface="微软雅黑" panose="020B0503020204020204" charset="-122"/>
                <a:cs typeface="微软雅黑" panose="020B0503020204020204" charset="-122"/>
              </a:rPr>
              <a:t>相关专项规</a:t>
            </a:r>
            <a:r>
              <a:rPr sz="1800" b="1" spc="-5" dirty="0">
                <a:latin typeface="微软雅黑" panose="020B0503020204020204" charset="-122"/>
                <a:cs typeface="微软雅黑" panose="020B0503020204020204" charset="-122"/>
              </a:rPr>
              <a:t>划</a:t>
            </a:r>
            <a:r>
              <a:rPr sz="1800" b="1" dirty="0">
                <a:latin typeface="微软雅黑" panose="020B0503020204020204" charset="-122"/>
                <a:cs typeface="微软雅黑" panose="020B0503020204020204" charset="-122"/>
              </a:rPr>
              <a:t>、实施国土空间用途管</a:t>
            </a:r>
            <a:r>
              <a:rPr sz="1800" b="1" spc="-20" dirty="0">
                <a:latin typeface="微软雅黑" panose="020B0503020204020204" charset="-122"/>
                <a:cs typeface="微软雅黑" panose="020B0503020204020204" charset="-122"/>
              </a:rPr>
              <a:t>制</a:t>
            </a:r>
            <a:r>
              <a:rPr sz="1800" dirty="0">
                <a:latin typeface="微软雅黑" panose="020B0503020204020204" charset="-122"/>
                <a:cs typeface="微软雅黑" panose="020B0503020204020204" charset="-122"/>
              </a:rPr>
              <a:t>的重要依据。</a:t>
            </a:r>
          </a:p>
        </p:txBody>
      </p:sp>
      <p:sp>
        <p:nvSpPr>
          <p:cNvPr id="20" name="object 5"/>
          <p:cNvSpPr txBox="1"/>
          <p:nvPr/>
        </p:nvSpPr>
        <p:spPr>
          <a:xfrm>
            <a:off x="551180" y="5930265"/>
            <a:ext cx="2446020" cy="455295"/>
          </a:xfrm>
          <a:prstGeom prst="rect">
            <a:avLst/>
          </a:prstGeom>
        </p:spPr>
        <p:txBody>
          <a:bodyPr vert="horz" wrap="square" lIns="0" tIns="0" rIns="0" bIns="0" rtlCol="0">
            <a:spAutoFit/>
          </a:bodyPr>
          <a:lstStyle/>
          <a:p>
            <a:pPr marL="12700">
              <a:lnSpc>
                <a:spcPts val="3555"/>
              </a:lnSpc>
            </a:pPr>
            <a:r>
              <a:rPr sz="4400" b="1" dirty="0">
                <a:solidFill>
                  <a:srgbClr val="44A6BB"/>
                </a:solidFill>
                <a:latin typeface="微软雅黑" panose="020B0503020204020204" charset="-122"/>
                <a:cs typeface="微软雅黑" panose="020B0503020204020204" charset="-122"/>
              </a:rPr>
              <a:t>1.2</a:t>
            </a:r>
            <a:r>
              <a:rPr sz="4400" b="1" spc="-215" dirty="0">
                <a:solidFill>
                  <a:srgbClr val="44A6BB"/>
                </a:solidFill>
                <a:latin typeface="微软雅黑" panose="020B0503020204020204" charset="-122"/>
                <a:cs typeface="微软雅黑" panose="020B0503020204020204" charset="-122"/>
              </a:rPr>
              <a:t> </a:t>
            </a:r>
            <a:r>
              <a:rPr sz="2800" b="1" spc="-5" dirty="0">
                <a:solidFill>
                  <a:srgbClr val="44A6BB"/>
                </a:solidFill>
                <a:latin typeface="微软雅黑" panose="020B0503020204020204" charset="-122"/>
                <a:cs typeface="微软雅黑" panose="020B0503020204020204" charset="-122"/>
              </a:rPr>
              <a:t>规划原则</a:t>
            </a:r>
            <a:endParaRPr sz="2800">
              <a:latin typeface="微软雅黑" panose="020B0503020204020204" charset="-122"/>
              <a:cs typeface="微软雅黑" panose="020B0503020204020204" charset="-122"/>
            </a:endParaRPr>
          </a:p>
        </p:txBody>
      </p:sp>
      <p:sp>
        <p:nvSpPr>
          <p:cNvPr id="22" name="object 6"/>
          <p:cNvSpPr/>
          <p:nvPr/>
        </p:nvSpPr>
        <p:spPr>
          <a:xfrm>
            <a:off x="8013192" y="6307836"/>
            <a:ext cx="1612900" cy="1403985"/>
          </a:xfrm>
          <a:custGeom>
            <a:avLst/>
            <a:gdLst/>
            <a:ahLst/>
            <a:cxnLst/>
            <a:rect l="l" t="t" r="r" b="b"/>
            <a:pathLst>
              <a:path w="1612900" h="1403984">
                <a:moveTo>
                  <a:pt x="1378457" y="0"/>
                </a:moveTo>
                <a:lnTo>
                  <a:pt x="233933" y="0"/>
                </a:lnTo>
                <a:lnTo>
                  <a:pt x="186799" y="4754"/>
                </a:lnTo>
                <a:lnTo>
                  <a:pt x="142892" y="18389"/>
                </a:lnTo>
                <a:lnTo>
                  <a:pt x="103156" y="39962"/>
                </a:lnTo>
                <a:lnTo>
                  <a:pt x="68532" y="68532"/>
                </a:lnTo>
                <a:lnTo>
                  <a:pt x="39962" y="103156"/>
                </a:lnTo>
                <a:lnTo>
                  <a:pt x="18389" y="142892"/>
                </a:lnTo>
                <a:lnTo>
                  <a:pt x="4754" y="186799"/>
                </a:lnTo>
                <a:lnTo>
                  <a:pt x="0" y="233934"/>
                </a:lnTo>
                <a:lnTo>
                  <a:pt x="0" y="1169670"/>
                </a:lnTo>
                <a:lnTo>
                  <a:pt x="4754" y="1216804"/>
                </a:lnTo>
                <a:lnTo>
                  <a:pt x="18389" y="1260711"/>
                </a:lnTo>
                <a:lnTo>
                  <a:pt x="39962" y="1300447"/>
                </a:lnTo>
                <a:lnTo>
                  <a:pt x="68532" y="1335071"/>
                </a:lnTo>
                <a:lnTo>
                  <a:pt x="103156" y="1363641"/>
                </a:lnTo>
                <a:lnTo>
                  <a:pt x="142892" y="1385214"/>
                </a:lnTo>
                <a:lnTo>
                  <a:pt x="186799" y="1398849"/>
                </a:lnTo>
                <a:lnTo>
                  <a:pt x="233933" y="1403603"/>
                </a:lnTo>
                <a:lnTo>
                  <a:pt x="1378457" y="1403603"/>
                </a:lnTo>
                <a:lnTo>
                  <a:pt x="1425592" y="1398849"/>
                </a:lnTo>
                <a:lnTo>
                  <a:pt x="1469499" y="1385214"/>
                </a:lnTo>
                <a:lnTo>
                  <a:pt x="1509235" y="1363641"/>
                </a:lnTo>
                <a:lnTo>
                  <a:pt x="1543859" y="1335071"/>
                </a:lnTo>
                <a:lnTo>
                  <a:pt x="1572429" y="1300447"/>
                </a:lnTo>
                <a:lnTo>
                  <a:pt x="1594002" y="1260711"/>
                </a:lnTo>
                <a:lnTo>
                  <a:pt x="1607637" y="1216804"/>
                </a:lnTo>
                <a:lnTo>
                  <a:pt x="1612391" y="1169670"/>
                </a:lnTo>
                <a:lnTo>
                  <a:pt x="1612391" y="233934"/>
                </a:lnTo>
                <a:lnTo>
                  <a:pt x="1607637" y="186799"/>
                </a:lnTo>
                <a:lnTo>
                  <a:pt x="1594002" y="142892"/>
                </a:lnTo>
                <a:lnTo>
                  <a:pt x="1572429" y="103156"/>
                </a:lnTo>
                <a:lnTo>
                  <a:pt x="1543859" y="68532"/>
                </a:lnTo>
                <a:lnTo>
                  <a:pt x="1509235" y="39962"/>
                </a:lnTo>
                <a:lnTo>
                  <a:pt x="1469499" y="18389"/>
                </a:lnTo>
                <a:lnTo>
                  <a:pt x="1425592" y="4754"/>
                </a:lnTo>
                <a:lnTo>
                  <a:pt x="1378457" y="0"/>
                </a:lnTo>
                <a:close/>
              </a:path>
            </a:pathLst>
          </a:custGeom>
          <a:solidFill>
            <a:srgbClr val="44A6BB">
              <a:alpha val="30195"/>
            </a:srgbClr>
          </a:solidFill>
        </p:spPr>
        <p:txBody>
          <a:bodyPr wrap="square" lIns="0" tIns="0" rIns="0" bIns="0" rtlCol="0"/>
          <a:lstStyle/>
          <a:p>
            <a:endParaRPr/>
          </a:p>
        </p:txBody>
      </p:sp>
      <p:sp>
        <p:nvSpPr>
          <p:cNvPr id="24" name="object 7"/>
          <p:cNvSpPr/>
          <p:nvPr/>
        </p:nvSpPr>
        <p:spPr>
          <a:xfrm>
            <a:off x="1066800" y="6874764"/>
            <a:ext cx="1612900" cy="1405255"/>
          </a:xfrm>
          <a:custGeom>
            <a:avLst/>
            <a:gdLst/>
            <a:ahLst/>
            <a:cxnLst/>
            <a:rect l="l" t="t" r="r" b="b"/>
            <a:pathLst>
              <a:path w="1612900" h="1405254">
                <a:moveTo>
                  <a:pt x="1378204" y="0"/>
                </a:moveTo>
                <a:lnTo>
                  <a:pt x="234187" y="0"/>
                </a:lnTo>
                <a:lnTo>
                  <a:pt x="186991" y="4760"/>
                </a:lnTo>
                <a:lnTo>
                  <a:pt x="143032" y="18411"/>
                </a:lnTo>
                <a:lnTo>
                  <a:pt x="103251" y="40009"/>
                </a:lnTo>
                <a:lnTo>
                  <a:pt x="68592" y="68611"/>
                </a:lnTo>
                <a:lnTo>
                  <a:pt x="39996" y="103274"/>
                </a:lnTo>
                <a:lnTo>
                  <a:pt x="18403" y="143053"/>
                </a:lnTo>
                <a:lnTo>
                  <a:pt x="4757" y="187006"/>
                </a:lnTo>
                <a:lnTo>
                  <a:pt x="0" y="234188"/>
                </a:lnTo>
                <a:lnTo>
                  <a:pt x="0" y="1170940"/>
                </a:lnTo>
                <a:lnTo>
                  <a:pt x="4757" y="1218121"/>
                </a:lnTo>
                <a:lnTo>
                  <a:pt x="18403" y="1262074"/>
                </a:lnTo>
                <a:lnTo>
                  <a:pt x="39996" y="1301853"/>
                </a:lnTo>
                <a:lnTo>
                  <a:pt x="68592" y="1336516"/>
                </a:lnTo>
                <a:lnTo>
                  <a:pt x="103251" y="1365118"/>
                </a:lnTo>
                <a:lnTo>
                  <a:pt x="143032" y="1386716"/>
                </a:lnTo>
                <a:lnTo>
                  <a:pt x="186991" y="1400367"/>
                </a:lnTo>
                <a:lnTo>
                  <a:pt x="234187" y="1405128"/>
                </a:lnTo>
                <a:lnTo>
                  <a:pt x="1378204" y="1405128"/>
                </a:lnTo>
                <a:lnTo>
                  <a:pt x="1425385" y="1400367"/>
                </a:lnTo>
                <a:lnTo>
                  <a:pt x="1469338" y="1386716"/>
                </a:lnTo>
                <a:lnTo>
                  <a:pt x="1509117" y="1365118"/>
                </a:lnTo>
                <a:lnTo>
                  <a:pt x="1543780" y="1336516"/>
                </a:lnTo>
                <a:lnTo>
                  <a:pt x="1572382" y="1301853"/>
                </a:lnTo>
                <a:lnTo>
                  <a:pt x="1593980" y="1262074"/>
                </a:lnTo>
                <a:lnTo>
                  <a:pt x="1607631" y="1218121"/>
                </a:lnTo>
                <a:lnTo>
                  <a:pt x="1612392" y="1170940"/>
                </a:lnTo>
                <a:lnTo>
                  <a:pt x="1612392" y="234188"/>
                </a:lnTo>
                <a:lnTo>
                  <a:pt x="1607631" y="187006"/>
                </a:lnTo>
                <a:lnTo>
                  <a:pt x="1593980" y="143053"/>
                </a:lnTo>
                <a:lnTo>
                  <a:pt x="1572382" y="103274"/>
                </a:lnTo>
                <a:lnTo>
                  <a:pt x="1543780" y="68611"/>
                </a:lnTo>
                <a:lnTo>
                  <a:pt x="1509117" y="40009"/>
                </a:lnTo>
                <a:lnTo>
                  <a:pt x="1469338" y="18411"/>
                </a:lnTo>
                <a:lnTo>
                  <a:pt x="1425385" y="4760"/>
                </a:lnTo>
                <a:lnTo>
                  <a:pt x="1378204" y="0"/>
                </a:lnTo>
                <a:close/>
              </a:path>
            </a:pathLst>
          </a:custGeom>
          <a:solidFill>
            <a:srgbClr val="44A6BB">
              <a:alpha val="30195"/>
            </a:srgbClr>
          </a:solidFill>
        </p:spPr>
        <p:txBody>
          <a:bodyPr wrap="square" lIns="0" tIns="0" rIns="0" bIns="0" rtlCol="0"/>
          <a:lstStyle/>
          <a:p>
            <a:endParaRPr/>
          </a:p>
        </p:txBody>
      </p:sp>
      <p:sp>
        <p:nvSpPr>
          <p:cNvPr id="25" name="object 8"/>
          <p:cNvSpPr/>
          <p:nvPr/>
        </p:nvSpPr>
        <p:spPr>
          <a:xfrm>
            <a:off x="1226819" y="6510528"/>
            <a:ext cx="8257540" cy="1640205"/>
          </a:xfrm>
          <a:custGeom>
            <a:avLst/>
            <a:gdLst/>
            <a:ahLst/>
            <a:cxnLst/>
            <a:rect l="l" t="t" r="r" b="b"/>
            <a:pathLst>
              <a:path w="8257540" h="1640204">
                <a:moveTo>
                  <a:pt x="0" y="1639824"/>
                </a:moveTo>
                <a:lnTo>
                  <a:pt x="8257032" y="1639824"/>
                </a:lnTo>
                <a:lnTo>
                  <a:pt x="8257032" y="0"/>
                </a:lnTo>
                <a:lnTo>
                  <a:pt x="0" y="0"/>
                </a:lnTo>
                <a:lnTo>
                  <a:pt x="0" y="1639824"/>
                </a:lnTo>
                <a:close/>
              </a:path>
            </a:pathLst>
          </a:custGeom>
          <a:solidFill>
            <a:srgbClr val="FFFFFF"/>
          </a:solidFill>
        </p:spPr>
        <p:txBody>
          <a:bodyPr wrap="square" lIns="0" tIns="0" rIns="0" bIns="0" rtlCol="0"/>
          <a:lstStyle/>
          <a:p>
            <a:endParaRPr/>
          </a:p>
        </p:txBody>
      </p:sp>
      <p:sp>
        <p:nvSpPr>
          <p:cNvPr id="26" name="object 9"/>
          <p:cNvSpPr/>
          <p:nvPr/>
        </p:nvSpPr>
        <p:spPr>
          <a:xfrm>
            <a:off x="1335024" y="6603492"/>
            <a:ext cx="8027034" cy="1434465"/>
          </a:xfrm>
          <a:custGeom>
            <a:avLst/>
            <a:gdLst/>
            <a:ahLst/>
            <a:cxnLst/>
            <a:rect l="l" t="t" r="r" b="b"/>
            <a:pathLst>
              <a:path w="8027034" h="1434465">
                <a:moveTo>
                  <a:pt x="0" y="1434083"/>
                </a:moveTo>
                <a:lnTo>
                  <a:pt x="8026908" y="1434083"/>
                </a:lnTo>
                <a:lnTo>
                  <a:pt x="8026908" y="0"/>
                </a:lnTo>
                <a:lnTo>
                  <a:pt x="0" y="0"/>
                </a:lnTo>
                <a:lnTo>
                  <a:pt x="0" y="1434083"/>
                </a:lnTo>
                <a:close/>
              </a:path>
            </a:pathLst>
          </a:custGeom>
          <a:solidFill>
            <a:srgbClr val="F1F1F1"/>
          </a:solidFill>
        </p:spPr>
        <p:txBody>
          <a:bodyPr wrap="square" lIns="0" tIns="0" rIns="0" bIns="0" rtlCol="0"/>
          <a:lstStyle/>
          <a:p>
            <a:endParaRPr/>
          </a:p>
        </p:txBody>
      </p:sp>
      <p:sp>
        <p:nvSpPr>
          <p:cNvPr id="27" name="object 10"/>
          <p:cNvSpPr/>
          <p:nvPr/>
        </p:nvSpPr>
        <p:spPr>
          <a:xfrm>
            <a:off x="1569719" y="6678168"/>
            <a:ext cx="538480" cy="536575"/>
          </a:xfrm>
          <a:custGeom>
            <a:avLst/>
            <a:gdLst/>
            <a:ahLst/>
            <a:cxnLst/>
            <a:rect l="l" t="t" r="r" b="b"/>
            <a:pathLst>
              <a:path w="538480" h="536575">
                <a:moveTo>
                  <a:pt x="311023" y="150875"/>
                </a:moveTo>
                <a:lnTo>
                  <a:pt x="67182" y="150875"/>
                </a:lnTo>
                <a:lnTo>
                  <a:pt x="40772" y="157489"/>
                </a:lnTo>
                <a:lnTo>
                  <a:pt x="19446" y="175498"/>
                </a:lnTo>
                <a:lnTo>
                  <a:pt x="5193" y="202150"/>
                </a:lnTo>
                <a:lnTo>
                  <a:pt x="0" y="234695"/>
                </a:lnTo>
                <a:lnTo>
                  <a:pt x="5193" y="267241"/>
                </a:lnTo>
                <a:lnTo>
                  <a:pt x="19446" y="293893"/>
                </a:lnTo>
                <a:lnTo>
                  <a:pt x="40772" y="311902"/>
                </a:lnTo>
                <a:lnTo>
                  <a:pt x="67182" y="318515"/>
                </a:lnTo>
                <a:lnTo>
                  <a:pt x="79567" y="321397"/>
                </a:lnTo>
                <a:lnTo>
                  <a:pt x="90344" y="328993"/>
                </a:lnTo>
                <a:lnTo>
                  <a:pt x="97954" y="339732"/>
                </a:lnTo>
                <a:lnTo>
                  <a:pt x="100837" y="352043"/>
                </a:lnTo>
                <a:lnTo>
                  <a:pt x="100837" y="502919"/>
                </a:lnTo>
                <a:lnTo>
                  <a:pt x="103739" y="515231"/>
                </a:lnTo>
                <a:lnTo>
                  <a:pt x="111379" y="525970"/>
                </a:lnTo>
                <a:lnTo>
                  <a:pt x="122162" y="533566"/>
                </a:lnTo>
                <a:lnTo>
                  <a:pt x="134493" y="536447"/>
                </a:lnTo>
                <a:lnTo>
                  <a:pt x="201675" y="536447"/>
                </a:lnTo>
                <a:lnTo>
                  <a:pt x="214060" y="533566"/>
                </a:lnTo>
                <a:lnTo>
                  <a:pt x="224837" y="525970"/>
                </a:lnTo>
                <a:lnTo>
                  <a:pt x="232447" y="515231"/>
                </a:lnTo>
                <a:lnTo>
                  <a:pt x="235331" y="502919"/>
                </a:lnTo>
                <a:lnTo>
                  <a:pt x="134493" y="502919"/>
                </a:lnTo>
                <a:lnTo>
                  <a:pt x="134493" y="352043"/>
                </a:lnTo>
                <a:lnTo>
                  <a:pt x="133772" y="342679"/>
                </a:lnTo>
                <a:lnTo>
                  <a:pt x="131873" y="333708"/>
                </a:lnTo>
                <a:lnTo>
                  <a:pt x="129188" y="325522"/>
                </a:lnTo>
                <a:lnTo>
                  <a:pt x="126111" y="318515"/>
                </a:lnTo>
                <a:lnTo>
                  <a:pt x="311023" y="318515"/>
                </a:lnTo>
                <a:lnTo>
                  <a:pt x="290712" y="304436"/>
                </a:lnTo>
                <a:lnTo>
                  <a:pt x="268462" y="293893"/>
                </a:lnTo>
                <a:lnTo>
                  <a:pt x="245425" y="287279"/>
                </a:lnTo>
                <a:lnTo>
                  <a:pt x="222757" y="284987"/>
                </a:lnTo>
                <a:lnTo>
                  <a:pt x="67182" y="284987"/>
                </a:lnTo>
                <a:lnTo>
                  <a:pt x="54871" y="281255"/>
                </a:lnTo>
                <a:lnTo>
                  <a:pt x="44132" y="270843"/>
                </a:lnTo>
                <a:lnTo>
                  <a:pt x="36536" y="254930"/>
                </a:lnTo>
                <a:lnTo>
                  <a:pt x="33655" y="234695"/>
                </a:lnTo>
                <a:lnTo>
                  <a:pt x="36536" y="214461"/>
                </a:lnTo>
                <a:lnTo>
                  <a:pt x="44132" y="198548"/>
                </a:lnTo>
                <a:lnTo>
                  <a:pt x="54871" y="188136"/>
                </a:lnTo>
                <a:lnTo>
                  <a:pt x="67182" y="184403"/>
                </a:lnTo>
                <a:lnTo>
                  <a:pt x="222757" y="184403"/>
                </a:lnTo>
                <a:lnTo>
                  <a:pt x="245425" y="182112"/>
                </a:lnTo>
                <a:lnTo>
                  <a:pt x="268462" y="175498"/>
                </a:lnTo>
                <a:lnTo>
                  <a:pt x="290712" y="164955"/>
                </a:lnTo>
                <a:lnTo>
                  <a:pt x="311023" y="150875"/>
                </a:lnTo>
                <a:close/>
              </a:path>
              <a:path w="538480" h="536575">
                <a:moveTo>
                  <a:pt x="226949" y="318515"/>
                </a:moveTo>
                <a:lnTo>
                  <a:pt x="189103" y="318515"/>
                </a:lnTo>
                <a:lnTo>
                  <a:pt x="184912" y="322706"/>
                </a:lnTo>
                <a:lnTo>
                  <a:pt x="184912" y="452627"/>
                </a:lnTo>
                <a:lnTo>
                  <a:pt x="186287" y="463760"/>
                </a:lnTo>
                <a:lnTo>
                  <a:pt x="189626" y="472535"/>
                </a:lnTo>
                <a:lnTo>
                  <a:pt x="193752" y="479738"/>
                </a:lnTo>
                <a:lnTo>
                  <a:pt x="197485" y="486155"/>
                </a:lnTo>
                <a:lnTo>
                  <a:pt x="201675" y="486155"/>
                </a:lnTo>
                <a:lnTo>
                  <a:pt x="201675" y="502919"/>
                </a:lnTo>
                <a:lnTo>
                  <a:pt x="235331" y="502919"/>
                </a:lnTo>
                <a:lnTo>
                  <a:pt x="235331" y="486155"/>
                </a:lnTo>
                <a:lnTo>
                  <a:pt x="232711" y="475023"/>
                </a:lnTo>
                <a:lnTo>
                  <a:pt x="226949" y="466248"/>
                </a:lnTo>
                <a:lnTo>
                  <a:pt x="221186" y="459045"/>
                </a:lnTo>
                <a:lnTo>
                  <a:pt x="218567" y="452627"/>
                </a:lnTo>
                <a:lnTo>
                  <a:pt x="218567" y="331088"/>
                </a:lnTo>
                <a:lnTo>
                  <a:pt x="222757" y="326897"/>
                </a:lnTo>
                <a:lnTo>
                  <a:pt x="222757" y="322706"/>
                </a:lnTo>
                <a:lnTo>
                  <a:pt x="226949" y="322706"/>
                </a:lnTo>
                <a:lnTo>
                  <a:pt x="226949" y="318515"/>
                </a:lnTo>
                <a:close/>
              </a:path>
              <a:path w="538480" h="536575">
                <a:moveTo>
                  <a:pt x="344678" y="318515"/>
                </a:moveTo>
                <a:lnTo>
                  <a:pt x="231140" y="318515"/>
                </a:lnTo>
                <a:lnTo>
                  <a:pt x="261816" y="327028"/>
                </a:lnTo>
                <a:lnTo>
                  <a:pt x="290528" y="345757"/>
                </a:lnTo>
                <a:lnTo>
                  <a:pt x="316882" y="373915"/>
                </a:lnTo>
                <a:lnTo>
                  <a:pt x="340487" y="410717"/>
                </a:lnTo>
                <a:lnTo>
                  <a:pt x="355306" y="434030"/>
                </a:lnTo>
                <a:lnTo>
                  <a:pt x="374078" y="452627"/>
                </a:lnTo>
                <a:lnTo>
                  <a:pt x="395993" y="464939"/>
                </a:lnTo>
                <a:lnTo>
                  <a:pt x="420243" y="469391"/>
                </a:lnTo>
                <a:lnTo>
                  <a:pt x="455245" y="460156"/>
                </a:lnTo>
                <a:lnTo>
                  <a:pt x="482988" y="435863"/>
                </a:lnTo>
                <a:lnTo>
                  <a:pt x="420243" y="435863"/>
                </a:lnTo>
                <a:lnTo>
                  <a:pt x="396059" y="427547"/>
                </a:lnTo>
                <a:lnTo>
                  <a:pt x="374602" y="403907"/>
                </a:lnTo>
                <a:lnTo>
                  <a:pt x="357074" y="366908"/>
                </a:lnTo>
                <a:lnTo>
                  <a:pt x="344678" y="318515"/>
                </a:lnTo>
                <a:close/>
              </a:path>
              <a:path w="538480" h="536575">
                <a:moveTo>
                  <a:pt x="482988" y="33527"/>
                </a:moveTo>
                <a:lnTo>
                  <a:pt x="420243" y="33527"/>
                </a:lnTo>
                <a:lnTo>
                  <a:pt x="446738" y="43586"/>
                </a:lnTo>
                <a:lnTo>
                  <a:pt x="469807" y="71749"/>
                </a:lnTo>
                <a:lnTo>
                  <a:pt x="488036" y="115001"/>
                </a:lnTo>
                <a:lnTo>
                  <a:pt x="500011" y="170322"/>
                </a:lnTo>
                <a:lnTo>
                  <a:pt x="504317" y="234695"/>
                </a:lnTo>
                <a:lnTo>
                  <a:pt x="500011" y="299069"/>
                </a:lnTo>
                <a:lnTo>
                  <a:pt x="488036" y="354390"/>
                </a:lnTo>
                <a:lnTo>
                  <a:pt x="469807" y="397642"/>
                </a:lnTo>
                <a:lnTo>
                  <a:pt x="446738" y="425805"/>
                </a:lnTo>
                <a:lnTo>
                  <a:pt x="420243" y="435863"/>
                </a:lnTo>
                <a:lnTo>
                  <a:pt x="482988" y="435863"/>
                </a:lnTo>
                <a:lnTo>
                  <a:pt x="507492" y="396049"/>
                </a:lnTo>
                <a:lnTo>
                  <a:pt x="524270" y="347697"/>
                </a:lnTo>
                <a:lnTo>
                  <a:pt x="534507" y="292826"/>
                </a:lnTo>
                <a:lnTo>
                  <a:pt x="537972" y="234695"/>
                </a:lnTo>
                <a:lnTo>
                  <a:pt x="534507" y="176565"/>
                </a:lnTo>
                <a:lnTo>
                  <a:pt x="524270" y="121694"/>
                </a:lnTo>
                <a:lnTo>
                  <a:pt x="507492" y="73342"/>
                </a:lnTo>
                <a:lnTo>
                  <a:pt x="484406" y="34769"/>
                </a:lnTo>
                <a:lnTo>
                  <a:pt x="482988" y="33527"/>
                </a:lnTo>
                <a:close/>
              </a:path>
              <a:path w="538480" h="536575">
                <a:moveTo>
                  <a:pt x="386715" y="150875"/>
                </a:moveTo>
                <a:lnTo>
                  <a:pt x="311023" y="150875"/>
                </a:lnTo>
                <a:lnTo>
                  <a:pt x="307945" y="170455"/>
                </a:lnTo>
                <a:lnTo>
                  <a:pt x="305260" y="191214"/>
                </a:lnTo>
                <a:lnTo>
                  <a:pt x="303361" y="212758"/>
                </a:lnTo>
                <a:lnTo>
                  <a:pt x="302641" y="234695"/>
                </a:lnTo>
                <a:lnTo>
                  <a:pt x="303361" y="256633"/>
                </a:lnTo>
                <a:lnTo>
                  <a:pt x="305260" y="278177"/>
                </a:lnTo>
                <a:lnTo>
                  <a:pt x="307966" y="299069"/>
                </a:lnTo>
                <a:lnTo>
                  <a:pt x="311023" y="318515"/>
                </a:lnTo>
                <a:lnTo>
                  <a:pt x="386715" y="318515"/>
                </a:lnTo>
                <a:lnTo>
                  <a:pt x="413125" y="311902"/>
                </a:lnTo>
                <a:lnTo>
                  <a:pt x="434451" y="293893"/>
                </a:lnTo>
                <a:lnTo>
                  <a:pt x="439214" y="284987"/>
                </a:lnTo>
                <a:lnTo>
                  <a:pt x="340487" y="284987"/>
                </a:lnTo>
                <a:lnTo>
                  <a:pt x="337990" y="272414"/>
                </a:lnTo>
                <a:lnTo>
                  <a:pt x="336708" y="259841"/>
                </a:lnTo>
                <a:lnTo>
                  <a:pt x="336236" y="247268"/>
                </a:lnTo>
                <a:lnTo>
                  <a:pt x="336325" y="219765"/>
                </a:lnTo>
                <a:lnTo>
                  <a:pt x="336708" y="209549"/>
                </a:lnTo>
                <a:lnTo>
                  <a:pt x="337990" y="196976"/>
                </a:lnTo>
                <a:lnTo>
                  <a:pt x="340487" y="184403"/>
                </a:lnTo>
                <a:lnTo>
                  <a:pt x="439214" y="184403"/>
                </a:lnTo>
                <a:lnTo>
                  <a:pt x="434451" y="175498"/>
                </a:lnTo>
                <a:lnTo>
                  <a:pt x="413125" y="157489"/>
                </a:lnTo>
                <a:lnTo>
                  <a:pt x="386715" y="150875"/>
                </a:lnTo>
                <a:close/>
              </a:path>
              <a:path w="538480" h="536575">
                <a:moveTo>
                  <a:pt x="218567" y="184403"/>
                </a:moveTo>
                <a:lnTo>
                  <a:pt x="184912" y="184403"/>
                </a:lnTo>
                <a:lnTo>
                  <a:pt x="178756" y="194619"/>
                </a:lnTo>
                <a:lnTo>
                  <a:pt x="173386" y="206406"/>
                </a:lnTo>
                <a:lnTo>
                  <a:pt x="169588" y="219765"/>
                </a:lnTo>
                <a:lnTo>
                  <a:pt x="168148" y="234695"/>
                </a:lnTo>
                <a:lnTo>
                  <a:pt x="169588" y="249626"/>
                </a:lnTo>
                <a:lnTo>
                  <a:pt x="173386" y="262985"/>
                </a:lnTo>
                <a:lnTo>
                  <a:pt x="178756" y="274772"/>
                </a:lnTo>
                <a:lnTo>
                  <a:pt x="184912" y="284987"/>
                </a:lnTo>
                <a:lnTo>
                  <a:pt x="218567" y="284987"/>
                </a:lnTo>
                <a:lnTo>
                  <a:pt x="206182" y="281255"/>
                </a:lnTo>
                <a:lnTo>
                  <a:pt x="195405" y="270843"/>
                </a:lnTo>
                <a:lnTo>
                  <a:pt x="187795" y="254930"/>
                </a:lnTo>
                <a:lnTo>
                  <a:pt x="184912" y="234695"/>
                </a:lnTo>
                <a:lnTo>
                  <a:pt x="187795" y="214461"/>
                </a:lnTo>
                <a:lnTo>
                  <a:pt x="195405" y="198548"/>
                </a:lnTo>
                <a:lnTo>
                  <a:pt x="206182" y="188136"/>
                </a:lnTo>
                <a:lnTo>
                  <a:pt x="218567" y="184403"/>
                </a:lnTo>
                <a:close/>
              </a:path>
              <a:path w="538480" h="536575">
                <a:moveTo>
                  <a:pt x="439214" y="184403"/>
                </a:moveTo>
                <a:lnTo>
                  <a:pt x="386715" y="184403"/>
                </a:lnTo>
                <a:lnTo>
                  <a:pt x="399026" y="188136"/>
                </a:lnTo>
                <a:lnTo>
                  <a:pt x="409765" y="198548"/>
                </a:lnTo>
                <a:lnTo>
                  <a:pt x="417361" y="214461"/>
                </a:lnTo>
                <a:lnTo>
                  <a:pt x="420243" y="234695"/>
                </a:lnTo>
                <a:lnTo>
                  <a:pt x="417361" y="254930"/>
                </a:lnTo>
                <a:lnTo>
                  <a:pt x="409765" y="270843"/>
                </a:lnTo>
                <a:lnTo>
                  <a:pt x="399026" y="281255"/>
                </a:lnTo>
                <a:lnTo>
                  <a:pt x="386715" y="284987"/>
                </a:lnTo>
                <a:lnTo>
                  <a:pt x="439214" y="284987"/>
                </a:lnTo>
                <a:lnTo>
                  <a:pt x="448704" y="267241"/>
                </a:lnTo>
                <a:lnTo>
                  <a:pt x="453898" y="234695"/>
                </a:lnTo>
                <a:lnTo>
                  <a:pt x="448704" y="202150"/>
                </a:lnTo>
                <a:lnTo>
                  <a:pt x="439214" y="184403"/>
                </a:lnTo>
                <a:close/>
              </a:path>
              <a:path w="538480" h="536575">
                <a:moveTo>
                  <a:pt x="420243" y="0"/>
                </a:moveTo>
                <a:lnTo>
                  <a:pt x="395993" y="4452"/>
                </a:lnTo>
                <a:lnTo>
                  <a:pt x="374078" y="16764"/>
                </a:lnTo>
                <a:lnTo>
                  <a:pt x="355306" y="35361"/>
                </a:lnTo>
                <a:lnTo>
                  <a:pt x="340487" y="58674"/>
                </a:lnTo>
                <a:lnTo>
                  <a:pt x="316162" y="96065"/>
                </a:lnTo>
                <a:lnTo>
                  <a:pt x="287909" y="125206"/>
                </a:lnTo>
                <a:lnTo>
                  <a:pt x="256512" y="144131"/>
                </a:lnTo>
                <a:lnTo>
                  <a:pt x="222757" y="150875"/>
                </a:lnTo>
                <a:lnTo>
                  <a:pt x="344678" y="150875"/>
                </a:lnTo>
                <a:lnTo>
                  <a:pt x="357074" y="102483"/>
                </a:lnTo>
                <a:lnTo>
                  <a:pt x="374602" y="65484"/>
                </a:lnTo>
                <a:lnTo>
                  <a:pt x="396059" y="41844"/>
                </a:lnTo>
                <a:lnTo>
                  <a:pt x="420243" y="33527"/>
                </a:lnTo>
                <a:lnTo>
                  <a:pt x="482988" y="33527"/>
                </a:lnTo>
                <a:lnTo>
                  <a:pt x="455245" y="9235"/>
                </a:lnTo>
                <a:lnTo>
                  <a:pt x="420243" y="0"/>
                </a:lnTo>
                <a:close/>
              </a:path>
            </a:pathLst>
          </a:custGeom>
          <a:solidFill>
            <a:srgbClr val="44A6BB"/>
          </a:solidFill>
        </p:spPr>
        <p:txBody>
          <a:bodyPr wrap="square" lIns="0" tIns="0" rIns="0" bIns="0" rtlCol="0"/>
          <a:lstStyle/>
          <a:p>
            <a:endParaRPr/>
          </a:p>
        </p:txBody>
      </p:sp>
      <p:sp>
        <p:nvSpPr>
          <p:cNvPr id="28" name="object 11"/>
          <p:cNvSpPr/>
          <p:nvPr/>
        </p:nvSpPr>
        <p:spPr>
          <a:xfrm>
            <a:off x="8013192" y="8324088"/>
            <a:ext cx="1612900" cy="1403985"/>
          </a:xfrm>
          <a:custGeom>
            <a:avLst/>
            <a:gdLst/>
            <a:ahLst/>
            <a:cxnLst/>
            <a:rect l="l" t="t" r="r" b="b"/>
            <a:pathLst>
              <a:path w="1612900" h="1403984">
                <a:moveTo>
                  <a:pt x="1378457" y="0"/>
                </a:moveTo>
                <a:lnTo>
                  <a:pt x="233933" y="0"/>
                </a:lnTo>
                <a:lnTo>
                  <a:pt x="186799" y="4754"/>
                </a:lnTo>
                <a:lnTo>
                  <a:pt x="142892" y="18389"/>
                </a:lnTo>
                <a:lnTo>
                  <a:pt x="103156" y="39962"/>
                </a:lnTo>
                <a:lnTo>
                  <a:pt x="68532" y="68532"/>
                </a:lnTo>
                <a:lnTo>
                  <a:pt x="39962" y="103156"/>
                </a:lnTo>
                <a:lnTo>
                  <a:pt x="18389" y="142892"/>
                </a:lnTo>
                <a:lnTo>
                  <a:pt x="4754" y="186799"/>
                </a:lnTo>
                <a:lnTo>
                  <a:pt x="0" y="233934"/>
                </a:lnTo>
                <a:lnTo>
                  <a:pt x="0" y="1169670"/>
                </a:lnTo>
                <a:lnTo>
                  <a:pt x="4754" y="1216804"/>
                </a:lnTo>
                <a:lnTo>
                  <a:pt x="18389" y="1260711"/>
                </a:lnTo>
                <a:lnTo>
                  <a:pt x="39962" y="1300447"/>
                </a:lnTo>
                <a:lnTo>
                  <a:pt x="68532" y="1335071"/>
                </a:lnTo>
                <a:lnTo>
                  <a:pt x="103156" y="1363641"/>
                </a:lnTo>
                <a:lnTo>
                  <a:pt x="142892" y="1385214"/>
                </a:lnTo>
                <a:lnTo>
                  <a:pt x="186799" y="1398849"/>
                </a:lnTo>
                <a:lnTo>
                  <a:pt x="233933" y="1403604"/>
                </a:lnTo>
                <a:lnTo>
                  <a:pt x="1378457" y="1403604"/>
                </a:lnTo>
                <a:lnTo>
                  <a:pt x="1425592" y="1398849"/>
                </a:lnTo>
                <a:lnTo>
                  <a:pt x="1469499" y="1385214"/>
                </a:lnTo>
                <a:lnTo>
                  <a:pt x="1509235" y="1363641"/>
                </a:lnTo>
                <a:lnTo>
                  <a:pt x="1543859" y="1335071"/>
                </a:lnTo>
                <a:lnTo>
                  <a:pt x="1572429" y="1300447"/>
                </a:lnTo>
                <a:lnTo>
                  <a:pt x="1594002" y="1260711"/>
                </a:lnTo>
                <a:lnTo>
                  <a:pt x="1607637" y="1216804"/>
                </a:lnTo>
                <a:lnTo>
                  <a:pt x="1612391" y="1169670"/>
                </a:lnTo>
                <a:lnTo>
                  <a:pt x="1612391" y="233934"/>
                </a:lnTo>
                <a:lnTo>
                  <a:pt x="1607637" y="186799"/>
                </a:lnTo>
                <a:lnTo>
                  <a:pt x="1594002" y="142892"/>
                </a:lnTo>
                <a:lnTo>
                  <a:pt x="1572429" y="103156"/>
                </a:lnTo>
                <a:lnTo>
                  <a:pt x="1543859" y="68532"/>
                </a:lnTo>
                <a:lnTo>
                  <a:pt x="1509235" y="39962"/>
                </a:lnTo>
                <a:lnTo>
                  <a:pt x="1469499" y="18389"/>
                </a:lnTo>
                <a:lnTo>
                  <a:pt x="1425592" y="4754"/>
                </a:lnTo>
                <a:lnTo>
                  <a:pt x="1378457" y="0"/>
                </a:lnTo>
                <a:close/>
              </a:path>
            </a:pathLst>
          </a:custGeom>
          <a:solidFill>
            <a:srgbClr val="44A6BB">
              <a:alpha val="30195"/>
            </a:srgbClr>
          </a:solidFill>
        </p:spPr>
        <p:txBody>
          <a:bodyPr wrap="square" lIns="0" tIns="0" rIns="0" bIns="0" rtlCol="0"/>
          <a:lstStyle/>
          <a:p>
            <a:endParaRPr/>
          </a:p>
        </p:txBody>
      </p:sp>
      <p:sp>
        <p:nvSpPr>
          <p:cNvPr id="29" name="object 12"/>
          <p:cNvSpPr/>
          <p:nvPr/>
        </p:nvSpPr>
        <p:spPr>
          <a:xfrm>
            <a:off x="1066800" y="8891016"/>
            <a:ext cx="1612900" cy="1405255"/>
          </a:xfrm>
          <a:custGeom>
            <a:avLst/>
            <a:gdLst/>
            <a:ahLst/>
            <a:cxnLst/>
            <a:rect l="l" t="t" r="r" b="b"/>
            <a:pathLst>
              <a:path w="1612900" h="1405254">
                <a:moveTo>
                  <a:pt x="1378204" y="0"/>
                </a:moveTo>
                <a:lnTo>
                  <a:pt x="234187" y="0"/>
                </a:lnTo>
                <a:lnTo>
                  <a:pt x="186991" y="4760"/>
                </a:lnTo>
                <a:lnTo>
                  <a:pt x="143032" y="18411"/>
                </a:lnTo>
                <a:lnTo>
                  <a:pt x="103251" y="40009"/>
                </a:lnTo>
                <a:lnTo>
                  <a:pt x="68592" y="68611"/>
                </a:lnTo>
                <a:lnTo>
                  <a:pt x="39996" y="103274"/>
                </a:lnTo>
                <a:lnTo>
                  <a:pt x="18403" y="143053"/>
                </a:lnTo>
                <a:lnTo>
                  <a:pt x="4757" y="187006"/>
                </a:lnTo>
                <a:lnTo>
                  <a:pt x="0" y="234188"/>
                </a:lnTo>
                <a:lnTo>
                  <a:pt x="0" y="1170940"/>
                </a:lnTo>
                <a:lnTo>
                  <a:pt x="4757" y="1218121"/>
                </a:lnTo>
                <a:lnTo>
                  <a:pt x="18403" y="1262074"/>
                </a:lnTo>
                <a:lnTo>
                  <a:pt x="39996" y="1301853"/>
                </a:lnTo>
                <a:lnTo>
                  <a:pt x="68592" y="1336516"/>
                </a:lnTo>
                <a:lnTo>
                  <a:pt x="103251" y="1365118"/>
                </a:lnTo>
                <a:lnTo>
                  <a:pt x="143032" y="1386716"/>
                </a:lnTo>
                <a:lnTo>
                  <a:pt x="186991" y="1400367"/>
                </a:lnTo>
                <a:lnTo>
                  <a:pt x="234187" y="1405128"/>
                </a:lnTo>
                <a:lnTo>
                  <a:pt x="1378204" y="1405128"/>
                </a:lnTo>
                <a:lnTo>
                  <a:pt x="1425385" y="1400367"/>
                </a:lnTo>
                <a:lnTo>
                  <a:pt x="1469338" y="1386716"/>
                </a:lnTo>
                <a:lnTo>
                  <a:pt x="1509117" y="1365118"/>
                </a:lnTo>
                <a:lnTo>
                  <a:pt x="1543780" y="1336516"/>
                </a:lnTo>
                <a:lnTo>
                  <a:pt x="1572382" y="1301853"/>
                </a:lnTo>
                <a:lnTo>
                  <a:pt x="1593980" y="1262074"/>
                </a:lnTo>
                <a:lnTo>
                  <a:pt x="1607631" y="1218121"/>
                </a:lnTo>
                <a:lnTo>
                  <a:pt x="1612392" y="1170940"/>
                </a:lnTo>
                <a:lnTo>
                  <a:pt x="1612392" y="234188"/>
                </a:lnTo>
                <a:lnTo>
                  <a:pt x="1607631" y="187006"/>
                </a:lnTo>
                <a:lnTo>
                  <a:pt x="1593980" y="143053"/>
                </a:lnTo>
                <a:lnTo>
                  <a:pt x="1572382" y="103274"/>
                </a:lnTo>
                <a:lnTo>
                  <a:pt x="1543780" y="68611"/>
                </a:lnTo>
                <a:lnTo>
                  <a:pt x="1509117" y="40009"/>
                </a:lnTo>
                <a:lnTo>
                  <a:pt x="1469338" y="18411"/>
                </a:lnTo>
                <a:lnTo>
                  <a:pt x="1425385" y="4760"/>
                </a:lnTo>
                <a:lnTo>
                  <a:pt x="1378204" y="0"/>
                </a:lnTo>
                <a:close/>
              </a:path>
            </a:pathLst>
          </a:custGeom>
          <a:solidFill>
            <a:srgbClr val="44A6BB">
              <a:alpha val="30195"/>
            </a:srgbClr>
          </a:solidFill>
        </p:spPr>
        <p:txBody>
          <a:bodyPr wrap="square" lIns="0" tIns="0" rIns="0" bIns="0" rtlCol="0"/>
          <a:lstStyle/>
          <a:p>
            <a:endParaRPr/>
          </a:p>
        </p:txBody>
      </p:sp>
      <p:sp>
        <p:nvSpPr>
          <p:cNvPr id="30" name="object 13"/>
          <p:cNvSpPr/>
          <p:nvPr/>
        </p:nvSpPr>
        <p:spPr>
          <a:xfrm>
            <a:off x="1226819" y="8526780"/>
            <a:ext cx="8257540" cy="1640205"/>
          </a:xfrm>
          <a:custGeom>
            <a:avLst/>
            <a:gdLst/>
            <a:ahLst/>
            <a:cxnLst/>
            <a:rect l="l" t="t" r="r" b="b"/>
            <a:pathLst>
              <a:path w="8257540" h="1640204">
                <a:moveTo>
                  <a:pt x="0" y="1639824"/>
                </a:moveTo>
                <a:lnTo>
                  <a:pt x="8257032" y="1639824"/>
                </a:lnTo>
                <a:lnTo>
                  <a:pt x="8257032" y="0"/>
                </a:lnTo>
                <a:lnTo>
                  <a:pt x="0" y="0"/>
                </a:lnTo>
                <a:lnTo>
                  <a:pt x="0" y="1639824"/>
                </a:lnTo>
                <a:close/>
              </a:path>
            </a:pathLst>
          </a:custGeom>
          <a:solidFill>
            <a:srgbClr val="FFFFFF"/>
          </a:solidFill>
        </p:spPr>
        <p:txBody>
          <a:bodyPr wrap="square" lIns="0" tIns="0" rIns="0" bIns="0" rtlCol="0"/>
          <a:lstStyle/>
          <a:p>
            <a:endParaRPr/>
          </a:p>
        </p:txBody>
      </p:sp>
      <p:sp>
        <p:nvSpPr>
          <p:cNvPr id="31" name="object 14"/>
          <p:cNvSpPr/>
          <p:nvPr/>
        </p:nvSpPr>
        <p:spPr>
          <a:xfrm>
            <a:off x="1335024" y="8619744"/>
            <a:ext cx="8027034" cy="1434465"/>
          </a:xfrm>
          <a:custGeom>
            <a:avLst/>
            <a:gdLst/>
            <a:ahLst/>
            <a:cxnLst/>
            <a:rect l="l" t="t" r="r" b="b"/>
            <a:pathLst>
              <a:path w="8027034" h="1434465">
                <a:moveTo>
                  <a:pt x="0" y="1434083"/>
                </a:moveTo>
                <a:lnTo>
                  <a:pt x="8026908" y="1434083"/>
                </a:lnTo>
                <a:lnTo>
                  <a:pt x="8026908" y="0"/>
                </a:lnTo>
                <a:lnTo>
                  <a:pt x="0" y="0"/>
                </a:lnTo>
                <a:lnTo>
                  <a:pt x="0" y="1434083"/>
                </a:lnTo>
                <a:close/>
              </a:path>
            </a:pathLst>
          </a:custGeom>
          <a:solidFill>
            <a:srgbClr val="F1F1F1"/>
          </a:solidFill>
        </p:spPr>
        <p:txBody>
          <a:bodyPr wrap="square" lIns="0" tIns="0" rIns="0" bIns="0" rtlCol="0"/>
          <a:lstStyle/>
          <a:p>
            <a:endParaRPr/>
          </a:p>
        </p:txBody>
      </p:sp>
      <p:sp>
        <p:nvSpPr>
          <p:cNvPr id="32" name="object 15"/>
          <p:cNvSpPr txBox="1"/>
          <p:nvPr/>
        </p:nvSpPr>
        <p:spPr>
          <a:xfrm>
            <a:off x="1335024" y="6529366"/>
            <a:ext cx="8027034" cy="3501390"/>
          </a:xfrm>
          <a:prstGeom prst="rect">
            <a:avLst/>
          </a:prstGeom>
        </p:spPr>
        <p:txBody>
          <a:bodyPr vert="horz" wrap="square" lIns="0" tIns="166370" rIns="0" bIns="0" rtlCol="0">
            <a:spAutoFit/>
          </a:bodyPr>
          <a:lstStyle/>
          <a:p>
            <a:pPr marL="996950">
              <a:lnSpc>
                <a:spcPct val="100000"/>
              </a:lnSpc>
              <a:spcBef>
                <a:spcPts val="1310"/>
              </a:spcBef>
            </a:pPr>
            <a:r>
              <a:rPr sz="2000" b="1" dirty="0">
                <a:solidFill>
                  <a:srgbClr val="44A6BB"/>
                </a:solidFill>
                <a:latin typeface="微软雅黑" panose="020B0503020204020204" charset="-122"/>
                <a:cs typeface="微软雅黑" panose="020B0503020204020204" charset="-122"/>
              </a:rPr>
              <a:t>落实上位规划管控要求</a:t>
            </a:r>
            <a:endParaRPr sz="2000" dirty="0">
              <a:latin typeface="微软雅黑" panose="020B0503020204020204" charset="-122"/>
              <a:cs typeface="微软雅黑" panose="020B0503020204020204" charset="-122"/>
            </a:endParaRPr>
          </a:p>
          <a:p>
            <a:pPr marL="749300" algn="just">
              <a:lnSpc>
                <a:spcPct val="100000"/>
              </a:lnSpc>
              <a:spcBef>
                <a:spcPts val="955"/>
              </a:spcBef>
            </a:pPr>
            <a:r>
              <a:rPr sz="1600" spc="50" dirty="0">
                <a:latin typeface="微软雅黑" panose="020B0503020204020204" charset="-122"/>
                <a:cs typeface="微软雅黑" panose="020B0503020204020204" charset="-122"/>
              </a:rPr>
              <a:t>结</a:t>
            </a:r>
            <a:r>
              <a:rPr sz="1600" spc="65" dirty="0">
                <a:latin typeface="微软雅黑" panose="020B0503020204020204" charset="-122"/>
                <a:cs typeface="微软雅黑" panose="020B0503020204020204" charset="-122"/>
              </a:rPr>
              <a:t>合本地</a:t>
            </a:r>
            <a:r>
              <a:rPr sz="1600" spc="50" dirty="0">
                <a:latin typeface="微软雅黑" panose="020B0503020204020204" charset="-122"/>
                <a:cs typeface="微软雅黑" panose="020B0503020204020204" charset="-122"/>
              </a:rPr>
              <a:t>发</a:t>
            </a:r>
            <a:r>
              <a:rPr sz="1600" spc="65" dirty="0">
                <a:latin typeface="微软雅黑" panose="020B0503020204020204" charset="-122"/>
                <a:cs typeface="微软雅黑" panose="020B0503020204020204" charset="-122"/>
              </a:rPr>
              <a:t>展实际，加强</a:t>
            </a:r>
            <a:r>
              <a:rPr sz="1600" spc="50" dirty="0">
                <a:latin typeface="微软雅黑" panose="020B0503020204020204" charset="-122"/>
                <a:cs typeface="微软雅黑" panose="020B0503020204020204" charset="-122"/>
              </a:rPr>
              <a:t>对</a:t>
            </a:r>
            <a:r>
              <a:rPr sz="1600" spc="65" dirty="0">
                <a:latin typeface="微软雅黑" panose="020B0503020204020204" charset="-122"/>
                <a:cs typeface="微软雅黑" panose="020B0503020204020204" charset="-122"/>
              </a:rPr>
              <a:t>上位</a:t>
            </a:r>
            <a:r>
              <a:rPr sz="1600" spc="50" dirty="0">
                <a:latin typeface="微软雅黑" panose="020B0503020204020204" charset="-122"/>
                <a:cs typeface="微软雅黑" panose="020B0503020204020204" charset="-122"/>
              </a:rPr>
              <a:t>规</a:t>
            </a:r>
            <a:r>
              <a:rPr sz="1600" spc="65" dirty="0">
                <a:latin typeface="微软雅黑" panose="020B0503020204020204" charset="-122"/>
                <a:cs typeface="微软雅黑" panose="020B0503020204020204" charset="-122"/>
              </a:rPr>
              <a:t>划管控</a:t>
            </a:r>
            <a:r>
              <a:rPr sz="1600" spc="50" dirty="0">
                <a:latin typeface="微软雅黑" panose="020B0503020204020204" charset="-122"/>
                <a:cs typeface="微软雅黑" panose="020B0503020204020204" charset="-122"/>
              </a:rPr>
              <a:t>内</a:t>
            </a:r>
            <a:r>
              <a:rPr sz="1600" spc="65" dirty="0">
                <a:latin typeface="微软雅黑" panose="020B0503020204020204" charset="-122"/>
                <a:cs typeface="微软雅黑" panose="020B0503020204020204" charset="-122"/>
              </a:rPr>
              <a:t>容的</a:t>
            </a:r>
            <a:r>
              <a:rPr sz="1600" spc="50" dirty="0">
                <a:latin typeface="微软雅黑" panose="020B0503020204020204" charset="-122"/>
                <a:cs typeface="微软雅黑" panose="020B0503020204020204" charset="-122"/>
              </a:rPr>
              <a:t>深</a:t>
            </a:r>
            <a:r>
              <a:rPr sz="1600" spc="85" dirty="0">
                <a:latin typeface="微软雅黑" panose="020B0503020204020204" charset="-122"/>
                <a:cs typeface="微软雅黑" panose="020B0503020204020204" charset="-122"/>
              </a:rPr>
              <a:t>化</a:t>
            </a:r>
            <a:r>
              <a:rPr sz="1600" spc="65" dirty="0">
                <a:latin typeface="微软雅黑" panose="020B0503020204020204" charset="-122"/>
                <a:cs typeface="微软雅黑" panose="020B0503020204020204" charset="-122"/>
              </a:rPr>
              <a:t>、细</a:t>
            </a:r>
            <a:r>
              <a:rPr sz="1600" spc="55" dirty="0">
                <a:latin typeface="微软雅黑" panose="020B0503020204020204" charset="-122"/>
                <a:cs typeface="微软雅黑" panose="020B0503020204020204" charset="-122"/>
              </a:rPr>
              <a:t>化</a:t>
            </a:r>
            <a:r>
              <a:rPr sz="1600" spc="65" dirty="0">
                <a:latin typeface="微软雅黑" panose="020B0503020204020204" charset="-122"/>
                <a:cs typeface="微软雅黑" panose="020B0503020204020204" charset="-122"/>
              </a:rPr>
              <a:t>，以</a:t>
            </a:r>
            <a:r>
              <a:rPr sz="1600" spc="50" dirty="0">
                <a:latin typeface="微软雅黑" panose="020B0503020204020204" charset="-122"/>
                <a:cs typeface="微软雅黑" panose="020B0503020204020204" charset="-122"/>
              </a:rPr>
              <a:t>国</a:t>
            </a:r>
            <a:r>
              <a:rPr sz="1600" spc="65" dirty="0">
                <a:latin typeface="微软雅黑" panose="020B0503020204020204" charset="-122"/>
                <a:cs typeface="微软雅黑" panose="020B0503020204020204" charset="-122"/>
              </a:rPr>
              <a:t>土空间</a:t>
            </a:r>
            <a:r>
              <a:rPr sz="1600" spc="50" dirty="0">
                <a:latin typeface="微软雅黑" panose="020B0503020204020204" charset="-122"/>
                <a:cs typeface="微软雅黑" panose="020B0503020204020204" charset="-122"/>
              </a:rPr>
              <a:t>规</a:t>
            </a:r>
            <a:r>
              <a:rPr sz="1600" spc="-5" dirty="0">
                <a:latin typeface="微软雅黑" panose="020B0503020204020204" charset="-122"/>
                <a:cs typeface="微软雅黑" panose="020B0503020204020204" charset="-122"/>
              </a:rPr>
              <a:t>划</a:t>
            </a:r>
            <a:endParaRPr sz="1600" dirty="0">
              <a:latin typeface="微软雅黑" panose="020B0503020204020204" charset="-122"/>
              <a:cs typeface="微软雅黑" panose="020B0503020204020204" charset="-122"/>
            </a:endParaRPr>
          </a:p>
          <a:p>
            <a:pPr marL="749300" algn="just">
              <a:lnSpc>
                <a:spcPct val="100000"/>
              </a:lnSpc>
              <a:spcBef>
                <a:spcPts val="385"/>
              </a:spcBef>
            </a:pPr>
            <a:r>
              <a:rPr sz="1600" dirty="0">
                <a:latin typeface="微软雅黑" panose="020B0503020204020204" charset="-122"/>
                <a:cs typeface="微软雅黑" panose="020B0503020204020204" charset="-122"/>
              </a:rPr>
              <a:t>“</a:t>
            </a:r>
            <a:r>
              <a:rPr sz="1600" spc="15" dirty="0">
                <a:latin typeface="微软雅黑" panose="020B0503020204020204" charset="-122"/>
                <a:cs typeface="微软雅黑" panose="020B0503020204020204" charset="-122"/>
              </a:rPr>
              <a:t>一张</a:t>
            </a:r>
            <a:r>
              <a:rPr sz="1600" dirty="0">
                <a:latin typeface="微软雅黑" panose="020B0503020204020204" charset="-122"/>
                <a:cs typeface="微软雅黑" panose="020B0503020204020204" charset="-122"/>
              </a:rPr>
              <a:t>图</a:t>
            </a:r>
            <a:r>
              <a:rPr sz="1600" spc="15" dirty="0">
                <a:latin typeface="微软雅黑" panose="020B0503020204020204" charset="-122"/>
                <a:cs typeface="微软雅黑" panose="020B0503020204020204" charset="-122"/>
              </a:rPr>
              <a:t>”实施</a:t>
            </a:r>
            <a:r>
              <a:rPr sz="1600" spc="5" dirty="0">
                <a:latin typeface="微软雅黑" panose="020B0503020204020204" charset="-122"/>
                <a:cs typeface="微软雅黑" panose="020B0503020204020204" charset="-122"/>
              </a:rPr>
              <a:t>监</a:t>
            </a:r>
            <a:r>
              <a:rPr sz="1600" spc="15" dirty="0">
                <a:latin typeface="微软雅黑" panose="020B0503020204020204" charset="-122"/>
                <a:cs typeface="微软雅黑" panose="020B0503020204020204" charset="-122"/>
              </a:rPr>
              <a:t>督信</a:t>
            </a:r>
            <a:r>
              <a:rPr sz="1600" spc="5" dirty="0">
                <a:latin typeface="微软雅黑" panose="020B0503020204020204" charset="-122"/>
                <a:cs typeface="微软雅黑" panose="020B0503020204020204" charset="-122"/>
              </a:rPr>
              <a:t>息</a:t>
            </a:r>
            <a:r>
              <a:rPr sz="1600" spc="15" dirty="0">
                <a:latin typeface="微软雅黑" panose="020B0503020204020204" charset="-122"/>
                <a:cs typeface="微软雅黑" panose="020B0503020204020204" charset="-122"/>
              </a:rPr>
              <a:t>系统为</a:t>
            </a:r>
            <a:r>
              <a:rPr sz="1600" spc="5" dirty="0">
                <a:latin typeface="微软雅黑" panose="020B0503020204020204" charset="-122"/>
                <a:cs typeface="微软雅黑" panose="020B0503020204020204" charset="-122"/>
              </a:rPr>
              <a:t>基础</a:t>
            </a:r>
            <a:r>
              <a:rPr sz="1600" spc="15" dirty="0">
                <a:latin typeface="微软雅黑" panose="020B0503020204020204" charset="-122"/>
                <a:cs typeface="微软雅黑" panose="020B0503020204020204" charset="-122"/>
              </a:rPr>
              <a:t>，</a:t>
            </a:r>
            <a:r>
              <a:rPr sz="1600" dirty="0">
                <a:latin typeface="微软雅黑" panose="020B0503020204020204" charset="-122"/>
                <a:cs typeface="微软雅黑" panose="020B0503020204020204" charset="-122"/>
              </a:rPr>
              <a:t>通</a:t>
            </a:r>
            <a:r>
              <a:rPr sz="1600" spc="15" dirty="0">
                <a:latin typeface="微软雅黑" panose="020B0503020204020204" charset="-122"/>
                <a:cs typeface="微软雅黑" panose="020B0503020204020204" charset="-122"/>
              </a:rPr>
              <a:t>过对规</a:t>
            </a:r>
            <a:r>
              <a:rPr sz="1600" dirty="0">
                <a:latin typeface="微软雅黑" panose="020B0503020204020204" charset="-122"/>
                <a:cs typeface="微软雅黑" panose="020B0503020204020204" charset="-122"/>
              </a:rPr>
              <a:t>划</a:t>
            </a:r>
            <a:r>
              <a:rPr sz="1600" spc="15" dirty="0">
                <a:latin typeface="微软雅黑" panose="020B0503020204020204" charset="-122"/>
                <a:cs typeface="微软雅黑" panose="020B0503020204020204" charset="-122"/>
              </a:rPr>
              <a:t>指</a:t>
            </a:r>
            <a:r>
              <a:rPr sz="1600" spc="10" dirty="0">
                <a:latin typeface="微软雅黑" panose="020B0503020204020204" charset="-122"/>
                <a:cs typeface="微软雅黑" panose="020B0503020204020204" charset="-122"/>
              </a:rPr>
              <a:t>标</a:t>
            </a:r>
            <a:r>
              <a:rPr sz="1600" spc="15" dirty="0">
                <a:latin typeface="微软雅黑" panose="020B0503020204020204" charset="-122"/>
                <a:cs typeface="微软雅黑" panose="020B0503020204020204" charset="-122"/>
              </a:rPr>
              <a:t>、空</a:t>
            </a:r>
            <a:r>
              <a:rPr sz="1600" dirty="0">
                <a:latin typeface="微软雅黑" panose="020B0503020204020204" charset="-122"/>
                <a:cs typeface="微软雅黑" panose="020B0503020204020204" charset="-122"/>
              </a:rPr>
              <a:t>间</a:t>
            </a:r>
            <a:r>
              <a:rPr sz="1600" spc="15" dirty="0">
                <a:latin typeface="微软雅黑" panose="020B0503020204020204" charset="-122"/>
                <a:cs typeface="微软雅黑" panose="020B0503020204020204" charset="-122"/>
              </a:rPr>
              <a:t>布</a:t>
            </a:r>
            <a:r>
              <a:rPr sz="1600" spc="5" dirty="0">
                <a:latin typeface="微软雅黑" panose="020B0503020204020204" charset="-122"/>
                <a:cs typeface="微软雅黑" panose="020B0503020204020204" charset="-122"/>
              </a:rPr>
              <a:t>局</a:t>
            </a:r>
            <a:r>
              <a:rPr sz="1600" spc="15" dirty="0">
                <a:latin typeface="微软雅黑" panose="020B0503020204020204" charset="-122"/>
                <a:cs typeface="微软雅黑" panose="020B0503020204020204" charset="-122"/>
              </a:rPr>
              <a:t>、</a:t>
            </a:r>
            <a:r>
              <a:rPr sz="1600" dirty="0">
                <a:latin typeface="微软雅黑" panose="020B0503020204020204" charset="-122"/>
                <a:cs typeface="微软雅黑" panose="020B0503020204020204" charset="-122"/>
              </a:rPr>
              <a:t>控</a:t>
            </a:r>
            <a:r>
              <a:rPr sz="1600" spc="15" dirty="0">
                <a:latin typeface="微软雅黑" panose="020B0503020204020204" charset="-122"/>
                <a:cs typeface="微软雅黑" panose="020B0503020204020204" charset="-122"/>
              </a:rPr>
              <a:t>制线</a:t>
            </a:r>
            <a:r>
              <a:rPr sz="1600" dirty="0">
                <a:latin typeface="微软雅黑" panose="020B0503020204020204" charset="-122"/>
                <a:cs typeface="微软雅黑" panose="020B0503020204020204" charset="-122"/>
              </a:rPr>
              <a:t>等</a:t>
            </a:r>
            <a:r>
              <a:rPr sz="1600" spc="-5" dirty="0">
                <a:latin typeface="微软雅黑" panose="020B0503020204020204" charset="-122"/>
                <a:cs typeface="微软雅黑" panose="020B0503020204020204" charset="-122"/>
              </a:rPr>
              <a:t>进</a:t>
            </a:r>
            <a:endParaRPr sz="1600" dirty="0">
              <a:latin typeface="微软雅黑" panose="020B0503020204020204" charset="-122"/>
              <a:cs typeface="微软雅黑" panose="020B0503020204020204" charset="-122"/>
            </a:endParaRPr>
          </a:p>
          <a:p>
            <a:pPr marL="749300" algn="just">
              <a:lnSpc>
                <a:spcPct val="100000"/>
              </a:lnSpc>
              <a:spcBef>
                <a:spcPts val="385"/>
              </a:spcBef>
            </a:pPr>
            <a:r>
              <a:rPr sz="1600" spc="-5" dirty="0">
                <a:latin typeface="微软雅黑" panose="020B0503020204020204" charset="-122"/>
                <a:cs typeface="微软雅黑" panose="020B0503020204020204" charset="-122"/>
              </a:rPr>
              <a:t>行深化落实，保障上位规划管控要</a:t>
            </a:r>
            <a:r>
              <a:rPr sz="1600" spc="5" dirty="0">
                <a:latin typeface="微软雅黑" panose="020B0503020204020204" charset="-122"/>
                <a:cs typeface="微软雅黑" panose="020B0503020204020204" charset="-122"/>
              </a:rPr>
              <a:t>求</a:t>
            </a:r>
            <a:r>
              <a:rPr sz="1600" spc="-5" dirty="0">
                <a:latin typeface="微软雅黑" panose="020B0503020204020204" charset="-122"/>
                <a:cs typeface="微软雅黑" panose="020B0503020204020204" charset="-122"/>
              </a:rPr>
              <a:t>的自</a:t>
            </a:r>
            <a:r>
              <a:rPr sz="1600" spc="5" dirty="0">
                <a:latin typeface="微软雅黑" panose="020B0503020204020204" charset="-122"/>
                <a:cs typeface="微软雅黑" panose="020B0503020204020204" charset="-122"/>
              </a:rPr>
              <a:t>上</a:t>
            </a:r>
            <a:r>
              <a:rPr sz="1600" spc="-5" dirty="0">
                <a:latin typeface="微软雅黑" panose="020B0503020204020204" charset="-122"/>
                <a:cs typeface="微软雅黑" panose="020B0503020204020204" charset="-122"/>
              </a:rPr>
              <a:t>而下</a:t>
            </a:r>
            <a:r>
              <a:rPr sz="1600" spc="5" dirty="0">
                <a:latin typeface="微软雅黑" panose="020B0503020204020204" charset="-122"/>
                <a:cs typeface="微软雅黑" panose="020B0503020204020204" charset="-122"/>
              </a:rPr>
              <a:t>传</a:t>
            </a:r>
            <a:r>
              <a:rPr sz="1600" dirty="0">
                <a:latin typeface="微软雅黑" panose="020B0503020204020204" charset="-122"/>
                <a:cs typeface="微软雅黑" panose="020B0503020204020204" charset="-122"/>
              </a:rPr>
              <a:t>导</a:t>
            </a:r>
            <a:r>
              <a:rPr sz="1600" spc="-5" dirty="0">
                <a:latin typeface="微软雅黑" panose="020B0503020204020204" charset="-122"/>
                <a:cs typeface="微软雅黑" panose="020B0503020204020204" charset="-122"/>
              </a:rPr>
              <a:t>，</a:t>
            </a:r>
            <a:r>
              <a:rPr sz="1600" spc="5" dirty="0">
                <a:latin typeface="微软雅黑" panose="020B0503020204020204" charset="-122"/>
                <a:cs typeface="微软雅黑" panose="020B0503020204020204" charset="-122"/>
              </a:rPr>
              <a:t>确</a:t>
            </a:r>
            <a:r>
              <a:rPr sz="1600" spc="-5" dirty="0">
                <a:latin typeface="微软雅黑" panose="020B0503020204020204" charset="-122"/>
                <a:cs typeface="微软雅黑" panose="020B0503020204020204" charset="-122"/>
              </a:rPr>
              <a:t>保管</a:t>
            </a:r>
            <a:r>
              <a:rPr sz="1600" spc="5" dirty="0">
                <a:latin typeface="微软雅黑" panose="020B0503020204020204" charset="-122"/>
                <a:cs typeface="微软雅黑" panose="020B0503020204020204" charset="-122"/>
              </a:rPr>
              <a:t>控</a:t>
            </a:r>
            <a:r>
              <a:rPr sz="1600" spc="-5" dirty="0">
                <a:latin typeface="微软雅黑" panose="020B0503020204020204" charset="-122"/>
                <a:cs typeface="微软雅黑" panose="020B0503020204020204" charset="-122"/>
              </a:rPr>
              <a:t>落地。</a:t>
            </a:r>
            <a:endParaRPr sz="1600" dirty="0">
              <a:latin typeface="微软雅黑" panose="020B0503020204020204" charset="-122"/>
              <a:cs typeface="微软雅黑" panose="020B0503020204020204" charset="-122"/>
            </a:endParaRPr>
          </a:p>
          <a:p>
            <a:pPr>
              <a:lnSpc>
                <a:spcPct val="100000"/>
              </a:lnSpc>
            </a:pPr>
            <a:endParaRPr sz="2100" dirty="0">
              <a:latin typeface="Times New Roman" panose="02020603050405020304"/>
              <a:cs typeface="Times New Roman" panose="02020603050405020304"/>
            </a:endParaRPr>
          </a:p>
          <a:p>
            <a:pPr>
              <a:lnSpc>
                <a:spcPct val="100000"/>
              </a:lnSpc>
              <a:spcBef>
                <a:spcPts val="10"/>
              </a:spcBef>
            </a:pPr>
            <a:endParaRPr sz="3100" dirty="0">
              <a:latin typeface="Times New Roman" panose="02020603050405020304"/>
              <a:cs typeface="Times New Roman" panose="02020603050405020304"/>
            </a:endParaRPr>
          </a:p>
          <a:p>
            <a:pPr marL="996950">
              <a:lnSpc>
                <a:spcPct val="100000"/>
              </a:lnSpc>
            </a:pPr>
            <a:r>
              <a:rPr sz="2000" b="1" dirty="0">
                <a:solidFill>
                  <a:srgbClr val="44A6BB"/>
                </a:solidFill>
                <a:latin typeface="微软雅黑" panose="020B0503020204020204" charset="-122"/>
                <a:cs typeface="微软雅黑" panose="020B0503020204020204" charset="-122"/>
              </a:rPr>
              <a:t>明确各类用地功能布局</a:t>
            </a:r>
            <a:endParaRPr sz="2000" dirty="0">
              <a:latin typeface="微软雅黑" panose="020B0503020204020204" charset="-122"/>
              <a:cs typeface="微软雅黑" panose="020B0503020204020204" charset="-122"/>
            </a:endParaRPr>
          </a:p>
          <a:p>
            <a:pPr marL="749300" marR="90170" algn="just">
              <a:lnSpc>
                <a:spcPct val="120000"/>
              </a:lnSpc>
              <a:spcBef>
                <a:spcPts val="575"/>
              </a:spcBef>
            </a:pPr>
            <a:r>
              <a:rPr sz="1600" spc="5" dirty="0">
                <a:latin typeface="微软雅黑" panose="020B0503020204020204" charset="-122"/>
                <a:cs typeface="微软雅黑" panose="020B0503020204020204" charset="-122"/>
              </a:rPr>
              <a:t>在</a:t>
            </a:r>
            <a:r>
              <a:rPr sz="1600" spc="15" dirty="0">
                <a:latin typeface="微软雅黑" panose="020B0503020204020204" charset="-122"/>
                <a:cs typeface="微软雅黑" panose="020B0503020204020204" charset="-122"/>
              </a:rPr>
              <a:t>上位</a:t>
            </a:r>
            <a:r>
              <a:rPr sz="1600" spc="5" dirty="0">
                <a:latin typeface="微软雅黑" panose="020B0503020204020204" charset="-122"/>
                <a:cs typeface="微软雅黑" panose="020B0503020204020204" charset="-122"/>
              </a:rPr>
              <a:t>规</a:t>
            </a:r>
            <a:r>
              <a:rPr sz="1600" spc="15" dirty="0">
                <a:latin typeface="微软雅黑" panose="020B0503020204020204" charset="-122"/>
                <a:cs typeface="微软雅黑" panose="020B0503020204020204" charset="-122"/>
              </a:rPr>
              <a:t>划确定</a:t>
            </a:r>
            <a:r>
              <a:rPr sz="1600" spc="5" dirty="0">
                <a:latin typeface="微软雅黑" panose="020B0503020204020204" charset="-122"/>
                <a:cs typeface="微软雅黑" panose="020B0503020204020204" charset="-122"/>
              </a:rPr>
              <a:t>的</a:t>
            </a:r>
            <a:r>
              <a:rPr sz="1600" spc="15" dirty="0">
                <a:latin typeface="微软雅黑" panose="020B0503020204020204" charset="-122"/>
                <a:cs typeface="微软雅黑" panose="020B0503020204020204" charset="-122"/>
              </a:rPr>
              <a:t>国土</a:t>
            </a:r>
            <a:r>
              <a:rPr sz="1600" spc="5" dirty="0">
                <a:latin typeface="微软雅黑" panose="020B0503020204020204" charset="-122"/>
                <a:cs typeface="微软雅黑" panose="020B0503020204020204" charset="-122"/>
              </a:rPr>
              <a:t>空</a:t>
            </a:r>
            <a:r>
              <a:rPr sz="1600" spc="15" dirty="0">
                <a:latin typeface="微软雅黑" panose="020B0503020204020204" charset="-122"/>
                <a:cs typeface="微软雅黑" panose="020B0503020204020204" charset="-122"/>
              </a:rPr>
              <a:t>间格局</a:t>
            </a:r>
            <a:r>
              <a:rPr sz="1600" spc="5" dirty="0">
                <a:latin typeface="微软雅黑" panose="020B0503020204020204" charset="-122"/>
                <a:cs typeface="微软雅黑" panose="020B0503020204020204" charset="-122"/>
              </a:rPr>
              <a:t>与</a:t>
            </a:r>
            <a:r>
              <a:rPr sz="1600" spc="15" dirty="0">
                <a:latin typeface="微软雅黑" panose="020B0503020204020204" charset="-122"/>
                <a:cs typeface="微软雅黑" panose="020B0503020204020204" charset="-122"/>
              </a:rPr>
              <a:t>规划</a:t>
            </a:r>
            <a:r>
              <a:rPr sz="1600" spc="5" dirty="0">
                <a:latin typeface="微软雅黑" panose="020B0503020204020204" charset="-122"/>
                <a:cs typeface="微软雅黑" panose="020B0503020204020204" charset="-122"/>
              </a:rPr>
              <a:t>用</a:t>
            </a:r>
            <a:r>
              <a:rPr sz="1600" spc="15" dirty="0">
                <a:latin typeface="微软雅黑" panose="020B0503020204020204" charset="-122"/>
                <a:cs typeface="微软雅黑" panose="020B0503020204020204" charset="-122"/>
              </a:rPr>
              <a:t>途分区</a:t>
            </a:r>
            <a:r>
              <a:rPr sz="1600" spc="5" dirty="0">
                <a:latin typeface="微软雅黑" panose="020B0503020204020204" charset="-122"/>
                <a:cs typeface="微软雅黑" panose="020B0503020204020204" charset="-122"/>
              </a:rPr>
              <a:t>基</a:t>
            </a:r>
            <a:r>
              <a:rPr sz="1600" spc="15" dirty="0">
                <a:latin typeface="微软雅黑" panose="020B0503020204020204" charset="-122"/>
                <a:cs typeface="微软雅黑" panose="020B0503020204020204" charset="-122"/>
              </a:rPr>
              <a:t>础</a:t>
            </a:r>
            <a:r>
              <a:rPr sz="1600" spc="40" dirty="0">
                <a:latin typeface="微软雅黑" panose="020B0503020204020204" charset="-122"/>
                <a:cs typeface="微软雅黑" panose="020B0503020204020204" charset="-122"/>
              </a:rPr>
              <a:t>上</a:t>
            </a:r>
            <a:r>
              <a:rPr sz="1600" spc="15" dirty="0">
                <a:latin typeface="微软雅黑" panose="020B0503020204020204" charset="-122"/>
                <a:cs typeface="微软雅黑" panose="020B0503020204020204" charset="-122"/>
              </a:rPr>
              <a:t>，侧</a:t>
            </a:r>
            <a:r>
              <a:rPr sz="1600" spc="5" dirty="0">
                <a:latin typeface="微软雅黑" panose="020B0503020204020204" charset="-122"/>
                <a:cs typeface="微软雅黑" panose="020B0503020204020204" charset="-122"/>
              </a:rPr>
              <a:t>重</a:t>
            </a:r>
            <a:r>
              <a:rPr sz="1600" spc="15" dirty="0">
                <a:latin typeface="微软雅黑" panose="020B0503020204020204" charset="-122"/>
                <a:cs typeface="微软雅黑" panose="020B0503020204020204" charset="-122"/>
              </a:rPr>
              <a:t>用</a:t>
            </a:r>
            <a:r>
              <a:rPr sz="1600" spc="5" dirty="0">
                <a:latin typeface="微软雅黑" panose="020B0503020204020204" charset="-122"/>
                <a:cs typeface="微软雅黑" panose="020B0503020204020204" charset="-122"/>
              </a:rPr>
              <a:t>途</a:t>
            </a:r>
            <a:r>
              <a:rPr sz="1600" spc="15" dirty="0">
                <a:latin typeface="微软雅黑" panose="020B0503020204020204" charset="-122"/>
                <a:cs typeface="微软雅黑" panose="020B0503020204020204" charset="-122"/>
              </a:rPr>
              <a:t>与</a:t>
            </a:r>
            <a:r>
              <a:rPr sz="1600" spc="5" dirty="0">
                <a:latin typeface="微软雅黑" panose="020B0503020204020204" charset="-122"/>
                <a:cs typeface="微软雅黑" panose="020B0503020204020204" charset="-122"/>
              </a:rPr>
              <a:t>地</a:t>
            </a:r>
            <a:r>
              <a:rPr sz="1600" spc="15" dirty="0">
                <a:latin typeface="微软雅黑" panose="020B0503020204020204" charset="-122"/>
                <a:cs typeface="微软雅黑" panose="020B0503020204020204" charset="-122"/>
              </a:rPr>
              <a:t>类的</a:t>
            </a:r>
            <a:r>
              <a:rPr sz="1600" spc="5" dirty="0">
                <a:latin typeface="微软雅黑" panose="020B0503020204020204" charset="-122"/>
                <a:cs typeface="微软雅黑" panose="020B0503020204020204" charset="-122"/>
              </a:rPr>
              <a:t>深</a:t>
            </a:r>
            <a:r>
              <a:rPr sz="1600" spc="-5" dirty="0">
                <a:latin typeface="微软雅黑" panose="020B0503020204020204" charset="-122"/>
                <a:cs typeface="微软雅黑" panose="020B0503020204020204" charset="-122"/>
              </a:rPr>
              <a:t>化 </a:t>
            </a:r>
            <a:r>
              <a:rPr sz="1600" spc="5" dirty="0">
                <a:latin typeface="微软雅黑" panose="020B0503020204020204" charset="-122"/>
                <a:cs typeface="微软雅黑" panose="020B0503020204020204" charset="-122"/>
              </a:rPr>
              <a:t>布</a:t>
            </a:r>
            <a:r>
              <a:rPr sz="1600" spc="15" dirty="0">
                <a:latin typeface="微软雅黑" panose="020B0503020204020204" charset="-122"/>
                <a:cs typeface="微软雅黑" panose="020B0503020204020204" charset="-122"/>
              </a:rPr>
              <a:t>局。</a:t>
            </a:r>
            <a:r>
              <a:rPr sz="1600" spc="5" dirty="0">
                <a:latin typeface="微软雅黑" panose="020B0503020204020204" charset="-122"/>
                <a:cs typeface="微软雅黑" panose="020B0503020204020204" charset="-122"/>
              </a:rPr>
              <a:t>以</a:t>
            </a:r>
            <a:r>
              <a:rPr sz="1600" spc="15" dirty="0">
                <a:latin typeface="微软雅黑" panose="020B0503020204020204" charset="-122"/>
                <a:cs typeface="微软雅黑" panose="020B0503020204020204" charset="-122"/>
              </a:rPr>
              <a:t>人为</a:t>
            </a:r>
            <a:r>
              <a:rPr sz="1600" spc="25" dirty="0">
                <a:latin typeface="微软雅黑" panose="020B0503020204020204" charset="-122"/>
                <a:cs typeface="微软雅黑" panose="020B0503020204020204" charset="-122"/>
              </a:rPr>
              <a:t>本</a:t>
            </a:r>
            <a:r>
              <a:rPr sz="1600" spc="5" dirty="0">
                <a:latin typeface="微软雅黑" panose="020B0503020204020204" charset="-122"/>
                <a:cs typeface="微软雅黑" panose="020B0503020204020204" charset="-122"/>
              </a:rPr>
              <a:t>，</a:t>
            </a:r>
            <a:r>
              <a:rPr sz="1600" spc="15" dirty="0">
                <a:latin typeface="微软雅黑" panose="020B0503020204020204" charset="-122"/>
                <a:cs typeface="微软雅黑" panose="020B0503020204020204" charset="-122"/>
              </a:rPr>
              <a:t>完善</a:t>
            </a:r>
            <a:r>
              <a:rPr sz="1600" spc="5" dirty="0">
                <a:latin typeface="微软雅黑" panose="020B0503020204020204" charset="-122"/>
                <a:cs typeface="微软雅黑" panose="020B0503020204020204" charset="-122"/>
              </a:rPr>
              <a:t>功</a:t>
            </a:r>
            <a:r>
              <a:rPr sz="1600" spc="20" dirty="0">
                <a:latin typeface="微软雅黑" panose="020B0503020204020204" charset="-122"/>
                <a:cs typeface="微软雅黑" panose="020B0503020204020204" charset="-122"/>
              </a:rPr>
              <a:t>能</a:t>
            </a:r>
            <a:r>
              <a:rPr sz="1600" spc="15" dirty="0">
                <a:latin typeface="微软雅黑" panose="020B0503020204020204" charset="-122"/>
                <a:cs typeface="微软雅黑" panose="020B0503020204020204" charset="-122"/>
              </a:rPr>
              <a:t>，尤</a:t>
            </a:r>
            <a:r>
              <a:rPr sz="1600" spc="5" dirty="0">
                <a:latin typeface="微软雅黑" panose="020B0503020204020204" charset="-122"/>
                <a:cs typeface="微软雅黑" panose="020B0503020204020204" charset="-122"/>
              </a:rPr>
              <a:t>其</a:t>
            </a:r>
            <a:r>
              <a:rPr sz="1600" spc="15" dirty="0">
                <a:latin typeface="微软雅黑" panose="020B0503020204020204" charset="-122"/>
                <a:cs typeface="微软雅黑" panose="020B0503020204020204" charset="-122"/>
              </a:rPr>
              <a:t>突出</a:t>
            </a:r>
            <a:r>
              <a:rPr sz="1600" spc="5" dirty="0">
                <a:latin typeface="微软雅黑" panose="020B0503020204020204" charset="-122"/>
                <a:cs typeface="微软雅黑" panose="020B0503020204020204" charset="-122"/>
              </a:rPr>
              <a:t>公</a:t>
            </a:r>
            <a:r>
              <a:rPr sz="1600" spc="15" dirty="0">
                <a:latin typeface="微软雅黑" panose="020B0503020204020204" charset="-122"/>
                <a:cs typeface="微软雅黑" panose="020B0503020204020204" charset="-122"/>
              </a:rPr>
              <a:t>共服务</a:t>
            </a:r>
            <a:r>
              <a:rPr sz="1600" spc="5" dirty="0">
                <a:latin typeface="微软雅黑" panose="020B0503020204020204" charset="-122"/>
                <a:cs typeface="微软雅黑" panose="020B0503020204020204" charset="-122"/>
              </a:rPr>
              <a:t>设</a:t>
            </a:r>
            <a:r>
              <a:rPr sz="1600" spc="30" dirty="0">
                <a:latin typeface="微软雅黑" panose="020B0503020204020204" charset="-122"/>
                <a:cs typeface="微软雅黑" panose="020B0503020204020204" charset="-122"/>
              </a:rPr>
              <a:t>施</a:t>
            </a:r>
            <a:r>
              <a:rPr sz="1600" spc="5" dirty="0">
                <a:latin typeface="微软雅黑" panose="020B0503020204020204" charset="-122"/>
                <a:cs typeface="微软雅黑" panose="020B0503020204020204" charset="-122"/>
              </a:rPr>
              <a:t>、</a:t>
            </a:r>
            <a:r>
              <a:rPr sz="1600" spc="15" dirty="0">
                <a:latin typeface="微软雅黑" panose="020B0503020204020204" charset="-122"/>
                <a:cs typeface="微软雅黑" panose="020B0503020204020204" charset="-122"/>
              </a:rPr>
              <a:t>市政</a:t>
            </a:r>
            <a:r>
              <a:rPr sz="1600" spc="5" dirty="0">
                <a:latin typeface="微软雅黑" panose="020B0503020204020204" charset="-122"/>
                <a:cs typeface="微软雅黑" panose="020B0503020204020204" charset="-122"/>
              </a:rPr>
              <a:t>基</a:t>
            </a:r>
            <a:r>
              <a:rPr sz="1600" spc="15" dirty="0">
                <a:latin typeface="微软雅黑" panose="020B0503020204020204" charset="-122"/>
                <a:cs typeface="微软雅黑" panose="020B0503020204020204" charset="-122"/>
              </a:rPr>
              <a:t>础</a:t>
            </a:r>
            <a:r>
              <a:rPr sz="1600" spc="5" dirty="0">
                <a:latin typeface="微软雅黑" panose="020B0503020204020204" charset="-122"/>
                <a:cs typeface="微软雅黑" panose="020B0503020204020204" charset="-122"/>
              </a:rPr>
              <a:t>设</a:t>
            </a:r>
            <a:r>
              <a:rPr sz="1600" spc="15" dirty="0">
                <a:latin typeface="微软雅黑" panose="020B0503020204020204" charset="-122"/>
                <a:cs typeface="微软雅黑" panose="020B0503020204020204" charset="-122"/>
              </a:rPr>
              <a:t>施</a:t>
            </a:r>
            <a:r>
              <a:rPr sz="1600" spc="5" dirty="0">
                <a:latin typeface="微软雅黑" panose="020B0503020204020204" charset="-122"/>
                <a:cs typeface="微软雅黑" panose="020B0503020204020204" charset="-122"/>
              </a:rPr>
              <a:t>等</a:t>
            </a:r>
            <a:r>
              <a:rPr sz="1600" spc="15" dirty="0">
                <a:latin typeface="微软雅黑" panose="020B0503020204020204" charset="-122"/>
                <a:cs typeface="微软雅黑" panose="020B0503020204020204" charset="-122"/>
              </a:rPr>
              <a:t>公益</a:t>
            </a:r>
            <a:r>
              <a:rPr sz="1600" spc="5" dirty="0">
                <a:latin typeface="微软雅黑" panose="020B0503020204020204" charset="-122"/>
                <a:cs typeface="微软雅黑" panose="020B0503020204020204" charset="-122"/>
              </a:rPr>
              <a:t>类</a:t>
            </a:r>
            <a:r>
              <a:rPr sz="1600" spc="-5" dirty="0">
                <a:latin typeface="微软雅黑" panose="020B0503020204020204" charset="-122"/>
                <a:cs typeface="微软雅黑" panose="020B0503020204020204" charset="-122"/>
              </a:rPr>
              <a:t>设 施的深化布局。</a:t>
            </a:r>
            <a:endParaRPr sz="1600" dirty="0">
              <a:latin typeface="微软雅黑" panose="020B0503020204020204" charset="-122"/>
              <a:cs typeface="微软雅黑" panose="020B0503020204020204" charset="-122"/>
            </a:endParaRPr>
          </a:p>
        </p:txBody>
      </p:sp>
      <p:sp>
        <p:nvSpPr>
          <p:cNvPr id="33" name="object 16"/>
          <p:cNvSpPr/>
          <p:nvPr/>
        </p:nvSpPr>
        <p:spPr>
          <a:xfrm>
            <a:off x="1569719" y="8694420"/>
            <a:ext cx="538480" cy="535305"/>
          </a:xfrm>
          <a:custGeom>
            <a:avLst/>
            <a:gdLst/>
            <a:ahLst/>
            <a:cxnLst/>
            <a:rect l="l" t="t" r="r" b="b"/>
            <a:pathLst>
              <a:path w="538480" h="535304">
                <a:moveTo>
                  <a:pt x="311023" y="150495"/>
                </a:moveTo>
                <a:lnTo>
                  <a:pt x="67182" y="150495"/>
                </a:lnTo>
                <a:lnTo>
                  <a:pt x="40772" y="157087"/>
                </a:lnTo>
                <a:lnTo>
                  <a:pt x="19446" y="175037"/>
                </a:lnTo>
                <a:lnTo>
                  <a:pt x="5193" y="201608"/>
                </a:lnTo>
                <a:lnTo>
                  <a:pt x="0" y="234061"/>
                </a:lnTo>
                <a:lnTo>
                  <a:pt x="5193" y="266513"/>
                </a:lnTo>
                <a:lnTo>
                  <a:pt x="19446" y="293084"/>
                </a:lnTo>
                <a:lnTo>
                  <a:pt x="40772" y="311034"/>
                </a:lnTo>
                <a:lnTo>
                  <a:pt x="67182" y="317627"/>
                </a:lnTo>
                <a:lnTo>
                  <a:pt x="79567" y="320488"/>
                </a:lnTo>
                <a:lnTo>
                  <a:pt x="90344" y="328041"/>
                </a:lnTo>
                <a:lnTo>
                  <a:pt x="97954" y="338736"/>
                </a:lnTo>
                <a:lnTo>
                  <a:pt x="100837" y="351028"/>
                </a:lnTo>
                <a:lnTo>
                  <a:pt x="100837" y="501523"/>
                </a:lnTo>
                <a:lnTo>
                  <a:pt x="103739" y="513760"/>
                </a:lnTo>
                <a:lnTo>
                  <a:pt x="111379" y="524462"/>
                </a:lnTo>
                <a:lnTo>
                  <a:pt x="122162" y="532044"/>
                </a:lnTo>
                <a:lnTo>
                  <a:pt x="134493" y="534924"/>
                </a:lnTo>
                <a:lnTo>
                  <a:pt x="201675" y="534924"/>
                </a:lnTo>
                <a:lnTo>
                  <a:pt x="214060" y="532044"/>
                </a:lnTo>
                <a:lnTo>
                  <a:pt x="224837" y="524462"/>
                </a:lnTo>
                <a:lnTo>
                  <a:pt x="232447" y="513760"/>
                </a:lnTo>
                <a:lnTo>
                  <a:pt x="235331" y="501523"/>
                </a:lnTo>
                <a:lnTo>
                  <a:pt x="134493" y="501523"/>
                </a:lnTo>
                <a:lnTo>
                  <a:pt x="134493" y="351028"/>
                </a:lnTo>
                <a:lnTo>
                  <a:pt x="133772" y="341683"/>
                </a:lnTo>
                <a:lnTo>
                  <a:pt x="131873" y="332755"/>
                </a:lnTo>
                <a:lnTo>
                  <a:pt x="129188" y="324613"/>
                </a:lnTo>
                <a:lnTo>
                  <a:pt x="126111" y="317627"/>
                </a:lnTo>
                <a:lnTo>
                  <a:pt x="311023" y="317627"/>
                </a:lnTo>
                <a:lnTo>
                  <a:pt x="290712" y="303567"/>
                </a:lnTo>
                <a:lnTo>
                  <a:pt x="268462" y="293068"/>
                </a:lnTo>
                <a:lnTo>
                  <a:pt x="245425" y="286498"/>
                </a:lnTo>
                <a:lnTo>
                  <a:pt x="222757" y="284226"/>
                </a:lnTo>
                <a:lnTo>
                  <a:pt x="67182" y="284226"/>
                </a:lnTo>
                <a:lnTo>
                  <a:pt x="54871" y="280495"/>
                </a:lnTo>
                <a:lnTo>
                  <a:pt x="44132" y="270097"/>
                </a:lnTo>
                <a:lnTo>
                  <a:pt x="36536" y="254222"/>
                </a:lnTo>
                <a:lnTo>
                  <a:pt x="33655" y="234061"/>
                </a:lnTo>
                <a:lnTo>
                  <a:pt x="36536" y="213846"/>
                </a:lnTo>
                <a:lnTo>
                  <a:pt x="44132" y="197977"/>
                </a:lnTo>
                <a:lnTo>
                  <a:pt x="54871" y="187608"/>
                </a:lnTo>
                <a:lnTo>
                  <a:pt x="67182" y="183896"/>
                </a:lnTo>
                <a:lnTo>
                  <a:pt x="222757" y="183896"/>
                </a:lnTo>
                <a:lnTo>
                  <a:pt x="245425" y="181606"/>
                </a:lnTo>
                <a:lnTo>
                  <a:pt x="268462" y="175006"/>
                </a:lnTo>
                <a:lnTo>
                  <a:pt x="290712" y="164500"/>
                </a:lnTo>
                <a:lnTo>
                  <a:pt x="311023" y="150495"/>
                </a:lnTo>
                <a:close/>
              </a:path>
              <a:path w="538480" h="535304">
                <a:moveTo>
                  <a:pt x="226949" y="317627"/>
                </a:moveTo>
                <a:lnTo>
                  <a:pt x="189103" y="317627"/>
                </a:lnTo>
                <a:lnTo>
                  <a:pt x="184912" y="321818"/>
                </a:lnTo>
                <a:lnTo>
                  <a:pt x="184912" y="451358"/>
                </a:lnTo>
                <a:lnTo>
                  <a:pt x="186287" y="462416"/>
                </a:lnTo>
                <a:lnTo>
                  <a:pt x="189626" y="471154"/>
                </a:lnTo>
                <a:lnTo>
                  <a:pt x="193752" y="478343"/>
                </a:lnTo>
                <a:lnTo>
                  <a:pt x="197485" y="484759"/>
                </a:lnTo>
                <a:lnTo>
                  <a:pt x="201675" y="484759"/>
                </a:lnTo>
                <a:lnTo>
                  <a:pt x="201675" y="501523"/>
                </a:lnTo>
                <a:lnTo>
                  <a:pt x="235331" y="501523"/>
                </a:lnTo>
                <a:lnTo>
                  <a:pt x="235331" y="484759"/>
                </a:lnTo>
                <a:lnTo>
                  <a:pt x="232711" y="473646"/>
                </a:lnTo>
                <a:lnTo>
                  <a:pt x="226949" y="464915"/>
                </a:lnTo>
                <a:lnTo>
                  <a:pt x="221186" y="457755"/>
                </a:lnTo>
                <a:lnTo>
                  <a:pt x="218567" y="451358"/>
                </a:lnTo>
                <a:lnTo>
                  <a:pt x="218567" y="330200"/>
                </a:lnTo>
                <a:lnTo>
                  <a:pt x="222648" y="326118"/>
                </a:lnTo>
                <a:lnTo>
                  <a:pt x="222757" y="321818"/>
                </a:lnTo>
                <a:lnTo>
                  <a:pt x="226949" y="321818"/>
                </a:lnTo>
                <a:lnTo>
                  <a:pt x="226949" y="317627"/>
                </a:lnTo>
                <a:close/>
              </a:path>
              <a:path w="538480" h="535304">
                <a:moveTo>
                  <a:pt x="344678" y="317627"/>
                </a:moveTo>
                <a:lnTo>
                  <a:pt x="231140" y="317627"/>
                </a:lnTo>
                <a:lnTo>
                  <a:pt x="261816" y="326118"/>
                </a:lnTo>
                <a:lnTo>
                  <a:pt x="290528" y="344789"/>
                </a:lnTo>
                <a:lnTo>
                  <a:pt x="316882" y="372866"/>
                </a:lnTo>
                <a:lnTo>
                  <a:pt x="340487" y="409575"/>
                </a:lnTo>
                <a:lnTo>
                  <a:pt x="355306" y="432794"/>
                </a:lnTo>
                <a:lnTo>
                  <a:pt x="374078" y="451310"/>
                </a:lnTo>
                <a:lnTo>
                  <a:pt x="395993" y="463563"/>
                </a:lnTo>
                <a:lnTo>
                  <a:pt x="420243" y="467995"/>
                </a:lnTo>
                <a:lnTo>
                  <a:pt x="455245" y="458789"/>
                </a:lnTo>
                <a:lnTo>
                  <a:pt x="482967" y="434594"/>
                </a:lnTo>
                <a:lnTo>
                  <a:pt x="420243" y="434594"/>
                </a:lnTo>
                <a:lnTo>
                  <a:pt x="396059" y="426301"/>
                </a:lnTo>
                <a:lnTo>
                  <a:pt x="374602" y="402732"/>
                </a:lnTo>
                <a:lnTo>
                  <a:pt x="357074" y="365853"/>
                </a:lnTo>
                <a:lnTo>
                  <a:pt x="344678" y="317627"/>
                </a:lnTo>
                <a:close/>
              </a:path>
              <a:path w="538480" h="535304">
                <a:moveTo>
                  <a:pt x="482962" y="33401"/>
                </a:moveTo>
                <a:lnTo>
                  <a:pt x="420243" y="33401"/>
                </a:lnTo>
                <a:lnTo>
                  <a:pt x="446738" y="43430"/>
                </a:lnTo>
                <a:lnTo>
                  <a:pt x="469807" y="71517"/>
                </a:lnTo>
                <a:lnTo>
                  <a:pt x="488036" y="114654"/>
                </a:lnTo>
                <a:lnTo>
                  <a:pt x="500011" y="169837"/>
                </a:lnTo>
                <a:lnTo>
                  <a:pt x="504317" y="234061"/>
                </a:lnTo>
                <a:lnTo>
                  <a:pt x="500011" y="298222"/>
                </a:lnTo>
                <a:lnTo>
                  <a:pt x="488036" y="353367"/>
                </a:lnTo>
                <a:lnTo>
                  <a:pt x="469807" y="396485"/>
                </a:lnTo>
                <a:lnTo>
                  <a:pt x="446738" y="424565"/>
                </a:lnTo>
                <a:lnTo>
                  <a:pt x="420243" y="434594"/>
                </a:lnTo>
                <a:lnTo>
                  <a:pt x="482967" y="434594"/>
                </a:lnTo>
                <a:lnTo>
                  <a:pt x="507492" y="394890"/>
                </a:lnTo>
                <a:lnTo>
                  <a:pt x="524270" y="346695"/>
                </a:lnTo>
                <a:lnTo>
                  <a:pt x="534507" y="292002"/>
                </a:lnTo>
                <a:lnTo>
                  <a:pt x="537972" y="234061"/>
                </a:lnTo>
                <a:lnTo>
                  <a:pt x="534507" y="176065"/>
                </a:lnTo>
                <a:lnTo>
                  <a:pt x="524270" y="121336"/>
                </a:lnTo>
                <a:lnTo>
                  <a:pt x="507492" y="73120"/>
                </a:lnTo>
                <a:lnTo>
                  <a:pt x="484406" y="34661"/>
                </a:lnTo>
                <a:lnTo>
                  <a:pt x="482962" y="33401"/>
                </a:lnTo>
                <a:close/>
              </a:path>
              <a:path w="538480" h="535304">
                <a:moveTo>
                  <a:pt x="386715" y="150495"/>
                </a:moveTo>
                <a:lnTo>
                  <a:pt x="311023" y="150495"/>
                </a:lnTo>
                <a:lnTo>
                  <a:pt x="307945" y="169981"/>
                </a:lnTo>
                <a:lnTo>
                  <a:pt x="305260" y="190658"/>
                </a:lnTo>
                <a:lnTo>
                  <a:pt x="303361" y="212145"/>
                </a:lnTo>
                <a:lnTo>
                  <a:pt x="302641" y="234061"/>
                </a:lnTo>
                <a:lnTo>
                  <a:pt x="303361" y="255905"/>
                </a:lnTo>
                <a:lnTo>
                  <a:pt x="305260" y="277368"/>
                </a:lnTo>
                <a:lnTo>
                  <a:pt x="307969" y="298222"/>
                </a:lnTo>
                <a:lnTo>
                  <a:pt x="311023" y="317627"/>
                </a:lnTo>
                <a:lnTo>
                  <a:pt x="386715" y="317627"/>
                </a:lnTo>
                <a:lnTo>
                  <a:pt x="413125" y="311034"/>
                </a:lnTo>
                <a:lnTo>
                  <a:pt x="434459" y="293068"/>
                </a:lnTo>
                <a:lnTo>
                  <a:pt x="439203" y="284226"/>
                </a:lnTo>
                <a:lnTo>
                  <a:pt x="340487" y="284226"/>
                </a:lnTo>
                <a:lnTo>
                  <a:pt x="337990" y="271654"/>
                </a:lnTo>
                <a:lnTo>
                  <a:pt x="336708" y="259095"/>
                </a:lnTo>
                <a:lnTo>
                  <a:pt x="336236" y="246560"/>
                </a:lnTo>
                <a:lnTo>
                  <a:pt x="336324" y="219150"/>
                </a:lnTo>
                <a:lnTo>
                  <a:pt x="336708" y="208930"/>
                </a:lnTo>
                <a:lnTo>
                  <a:pt x="337990" y="196395"/>
                </a:lnTo>
                <a:lnTo>
                  <a:pt x="340487" y="183896"/>
                </a:lnTo>
                <a:lnTo>
                  <a:pt x="439203" y="183896"/>
                </a:lnTo>
                <a:lnTo>
                  <a:pt x="434451" y="175037"/>
                </a:lnTo>
                <a:lnTo>
                  <a:pt x="413125" y="157087"/>
                </a:lnTo>
                <a:lnTo>
                  <a:pt x="386715" y="150495"/>
                </a:lnTo>
                <a:close/>
              </a:path>
              <a:path w="538480" h="535304">
                <a:moveTo>
                  <a:pt x="218567" y="183896"/>
                </a:moveTo>
                <a:lnTo>
                  <a:pt x="184912" y="183896"/>
                </a:lnTo>
                <a:lnTo>
                  <a:pt x="178756" y="194091"/>
                </a:lnTo>
                <a:lnTo>
                  <a:pt x="173386" y="205835"/>
                </a:lnTo>
                <a:lnTo>
                  <a:pt x="169588" y="219150"/>
                </a:lnTo>
                <a:lnTo>
                  <a:pt x="168148" y="234061"/>
                </a:lnTo>
                <a:lnTo>
                  <a:pt x="169588" y="248918"/>
                </a:lnTo>
                <a:lnTo>
                  <a:pt x="173386" y="262239"/>
                </a:lnTo>
                <a:lnTo>
                  <a:pt x="178756" y="274012"/>
                </a:lnTo>
                <a:lnTo>
                  <a:pt x="184912" y="284226"/>
                </a:lnTo>
                <a:lnTo>
                  <a:pt x="218567" y="284226"/>
                </a:lnTo>
                <a:lnTo>
                  <a:pt x="206182" y="280495"/>
                </a:lnTo>
                <a:lnTo>
                  <a:pt x="195405" y="270097"/>
                </a:lnTo>
                <a:lnTo>
                  <a:pt x="187795" y="254222"/>
                </a:lnTo>
                <a:lnTo>
                  <a:pt x="184912" y="234061"/>
                </a:lnTo>
                <a:lnTo>
                  <a:pt x="187795" y="213846"/>
                </a:lnTo>
                <a:lnTo>
                  <a:pt x="195405" y="197977"/>
                </a:lnTo>
                <a:lnTo>
                  <a:pt x="206182" y="187608"/>
                </a:lnTo>
                <a:lnTo>
                  <a:pt x="218567" y="183896"/>
                </a:lnTo>
                <a:close/>
              </a:path>
              <a:path w="538480" h="535304">
                <a:moveTo>
                  <a:pt x="439203" y="183896"/>
                </a:moveTo>
                <a:lnTo>
                  <a:pt x="386715" y="183896"/>
                </a:lnTo>
                <a:lnTo>
                  <a:pt x="399026" y="187608"/>
                </a:lnTo>
                <a:lnTo>
                  <a:pt x="409765" y="197977"/>
                </a:lnTo>
                <a:lnTo>
                  <a:pt x="417361" y="213846"/>
                </a:lnTo>
                <a:lnTo>
                  <a:pt x="420243" y="234061"/>
                </a:lnTo>
                <a:lnTo>
                  <a:pt x="417361" y="254222"/>
                </a:lnTo>
                <a:lnTo>
                  <a:pt x="409765" y="270097"/>
                </a:lnTo>
                <a:lnTo>
                  <a:pt x="399026" y="280495"/>
                </a:lnTo>
                <a:lnTo>
                  <a:pt x="386715" y="284226"/>
                </a:lnTo>
                <a:lnTo>
                  <a:pt x="439203" y="284226"/>
                </a:lnTo>
                <a:lnTo>
                  <a:pt x="448704" y="266513"/>
                </a:lnTo>
                <a:lnTo>
                  <a:pt x="453898" y="234061"/>
                </a:lnTo>
                <a:lnTo>
                  <a:pt x="448704" y="201608"/>
                </a:lnTo>
                <a:lnTo>
                  <a:pt x="439203" y="183896"/>
                </a:lnTo>
                <a:close/>
              </a:path>
              <a:path w="538480" h="535304">
                <a:moveTo>
                  <a:pt x="420243" y="0"/>
                </a:moveTo>
                <a:lnTo>
                  <a:pt x="395993" y="4433"/>
                </a:lnTo>
                <a:lnTo>
                  <a:pt x="374078" y="16700"/>
                </a:lnTo>
                <a:lnTo>
                  <a:pt x="355306" y="35254"/>
                </a:lnTo>
                <a:lnTo>
                  <a:pt x="340487" y="58547"/>
                </a:lnTo>
                <a:lnTo>
                  <a:pt x="316162" y="95791"/>
                </a:lnTo>
                <a:lnTo>
                  <a:pt x="287909" y="124856"/>
                </a:lnTo>
                <a:lnTo>
                  <a:pt x="256512" y="143754"/>
                </a:lnTo>
                <a:lnTo>
                  <a:pt x="222757" y="150495"/>
                </a:lnTo>
                <a:lnTo>
                  <a:pt x="344678" y="150495"/>
                </a:lnTo>
                <a:lnTo>
                  <a:pt x="357074" y="102195"/>
                </a:lnTo>
                <a:lnTo>
                  <a:pt x="374602" y="65278"/>
                </a:lnTo>
                <a:lnTo>
                  <a:pt x="396059" y="41695"/>
                </a:lnTo>
                <a:lnTo>
                  <a:pt x="420243" y="33401"/>
                </a:lnTo>
                <a:lnTo>
                  <a:pt x="482962" y="33401"/>
                </a:lnTo>
                <a:lnTo>
                  <a:pt x="455245" y="9206"/>
                </a:lnTo>
                <a:lnTo>
                  <a:pt x="420243" y="0"/>
                </a:lnTo>
                <a:close/>
              </a:path>
            </a:pathLst>
          </a:custGeom>
          <a:solidFill>
            <a:srgbClr val="44A6BB"/>
          </a:solidFill>
        </p:spPr>
        <p:txBody>
          <a:bodyPr wrap="square" lIns="0" tIns="0" rIns="0" bIns="0" rtlCol="0"/>
          <a:lstStyle/>
          <a:p>
            <a:endParaRPr/>
          </a:p>
        </p:txBody>
      </p:sp>
      <p:sp>
        <p:nvSpPr>
          <p:cNvPr id="34" name="object 17"/>
          <p:cNvSpPr/>
          <p:nvPr/>
        </p:nvSpPr>
        <p:spPr>
          <a:xfrm>
            <a:off x="7970519" y="10465308"/>
            <a:ext cx="1612900" cy="1403985"/>
          </a:xfrm>
          <a:custGeom>
            <a:avLst/>
            <a:gdLst/>
            <a:ahLst/>
            <a:cxnLst/>
            <a:rect l="l" t="t" r="r" b="b"/>
            <a:pathLst>
              <a:path w="1612900" h="1403984">
                <a:moveTo>
                  <a:pt x="1378457" y="0"/>
                </a:moveTo>
                <a:lnTo>
                  <a:pt x="233933" y="0"/>
                </a:lnTo>
                <a:lnTo>
                  <a:pt x="186799" y="4754"/>
                </a:lnTo>
                <a:lnTo>
                  <a:pt x="142892" y="18389"/>
                </a:lnTo>
                <a:lnTo>
                  <a:pt x="103156" y="39962"/>
                </a:lnTo>
                <a:lnTo>
                  <a:pt x="68532" y="68532"/>
                </a:lnTo>
                <a:lnTo>
                  <a:pt x="39962" y="103156"/>
                </a:lnTo>
                <a:lnTo>
                  <a:pt x="18389" y="142892"/>
                </a:lnTo>
                <a:lnTo>
                  <a:pt x="4754" y="186799"/>
                </a:lnTo>
                <a:lnTo>
                  <a:pt x="0" y="233934"/>
                </a:lnTo>
                <a:lnTo>
                  <a:pt x="0" y="1169670"/>
                </a:lnTo>
                <a:lnTo>
                  <a:pt x="4754" y="1216804"/>
                </a:lnTo>
                <a:lnTo>
                  <a:pt x="18389" y="1260711"/>
                </a:lnTo>
                <a:lnTo>
                  <a:pt x="39962" y="1300447"/>
                </a:lnTo>
                <a:lnTo>
                  <a:pt x="68532" y="1335071"/>
                </a:lnTo>
                <a:lnTo>
                  <a:pt x="103156" y="1363641"/>
                </a:lnTo>
                <a:lnTo>
                  <a:pt x="142892" y="1385214"/>
                </a:lnTo>
                <a:lnTo>
                  <a:pt x="186799" y="1398849"/>
                </a:lnTo>
                <a:lnTo>
                  <a:pt x="233933" y="1403604"/>
                </a:lnTo>
                <a:lnTo>
                  <a:pt x="1378457" y="1403604"/>
                </a:lnTo>
                <a:lnTo>
                  <a:pt x="1425592" y="1398849"/>
                </a:lnTo>
                <a:lnTo>
                  <a:pt x="1469499" y="1385214"/>
                </a:lnTo>
                <a:lnTo>
                  <a:pt x="1509235" y="1363641"/>
                </a:lnTo>
                <a:lnTo>
                  <a:pt x="1543859" y="1335071"/>
                </a:lnTo>
                <a:lnTo>
                  <a:pt x="1572429" y="1300447"/>
                </a:lnTo>
                <a:lnTo>
                  <a:pt x="1594002" y="1260711"/>
                </a:lnTo>
                <a:lnTo>
                  <a:pt x="1607637" y="1216804"/>
                </a:lnTo>
                <a:lnTo>
                  <a:pt x="1612391" y="1169670"/>
                </a:lnTo>
                <a:lnTo>
                  <a:pt x="1612391" y="233934"/>
                </a:lnTo>
                <a:lnTo>
                  <a:pt x="1607637" y="186799"/>
                </a:lnTo>
                <a:lnTo>
                  <a:pt x="1594002" y="142892"/>
                </a:lnTo>
                <a:lnTo>
                  <a:pt x="1572429" y="103156"/>
                </a:lnTo>
                <a:lnTo>
                  <a:pt x="1543859" y="68532"/>
                </a:lnTo>
                <a:lnTo>
                  <a:pt x="1509235" y="39962"/>
                </a:lnTo>
                <a:lnTo>
                  <a:pt x="1469499" y="18389"/>
                </a:lnTo>
                <a:lnTo>
                  <a:pt x="1425592" y="4754"/>
                </a:lnTo>
                <a:lnTo>
                  <a:pt x="1378457" y="0"/>
                </a:lnTo>
                <a:close/>
              </a:path>
            </a:pathLst>
          </a:custGeom>
          <a:solidFill>
            <a:srgbClr val="44A6BB">
              <a:alpha val="30195"/>
            </a:srgbClr>
          </a:solidFill>
        </p:spPr>
        <p:txBody>
          <a:bodyPr wrap="square" lIns="0" tIns="0" rIns="0" bIns="0" rtlCol="0"/>
          <a:lstStyle/>
          <a:p>
            <a:endParaRPr/>
          </a:p>
        </p:txBody>
      </p:sp>
      <p:sp>
        <p:nvSpPr>
          <p:cNvPr id="35" name="object 18"/>
          <p:cNvSpPr/>
          <p:nvPr/>
        </p:nvSpPr>
        <p:spPr>
          <a:xfrm>
            <a:off x="1024127" y="11032235"/>
            <a:ext cx="1614170" cy="1405255"/>
          </a:xfrm>
          <a:custGeom>
            <a:avLst/>
            <a:gdLst/>
            <a:ahLst/>
            <a:cxnLst/>
            <a:rect l="l" t="t" r="r" b="b"/>
            <a:pathLst>
              <a:path w="1614170" h="1405254">
                <a:moveTo>
                  <a:pt x="1379728" y="0"/>
                </a:moveTo>
                <a:lnTo>
                  <a:pt x="234187" y="0"/>
                </a:lnTo>
                <a:lnTo>
                  <a:pt x="186991" y="4760"/>
                </a:lnTo>
                <a:lnTo>
                  <a:pt x="143032" y="18411"/>
                </a:lnTo>
                <a:lnTo>
                  <a:pt x="103251" y="40009"/>
                </a:lnTo>
                <a:lnTo>
                  <a:pt x="68592" y="68611"/>
                </a:lnTo>
                <a:lnTo>
                  <a:pt x="39996" y="103274"/>
                </a:lnTo>
                <a:lnTo>
                  <a:pt x="18403" y="143053"/>
                </a:lnTo>
                <a:lnTo>
                  <a:pt x="4757" y="187006"/>
                </a:lnTo>
                <a:lnTo>
                  <a:pt x="0" y="234187"/>
                </a:lnTo>
                <a:lnTo>
                  <a:pt x="0" y="1170939"/>
                </a:lnTo>
                <a:lnTo>
                  <a:pt x="4757" y="1218121"/>
                </a:lnTo>
                <a:lnTo>
                  <a:pt x="18403" y="1262074"/>
                </a:lnTo>
                <a:lnTo>
                  <a:pt x="39996" y="1301853"/>
                </a:lnTo>
                <a:lnTo>
                  <a:pt x="68592" y="1336516"/>
                </a:lnTo>
                <a:lnTo>
                  <a:pt x="103251" y="1365118"/>
                </a:lnTo>
                <a:lnTo>
                  <a:pt x="143032" y="1386716"/>
                </a:lnTo>
                <a:lnTo>
                  <a:pt x="186991" y="1400367"/>
                </a:lnTo>
                <a:lnTo>
                  <a:pt x="234187" y="1405127"/>
                </a:lnTo>
                <a:lnTo>
                  <a:pt x="1379728" y="1405127"/>
                </a:lnTo>
                <a:lnTo>
                  <a:pt x="1426909" y="1400367"/>
                </a:lnTo>
                <a:lnTo>
                  <a:pt x="1470862" y="1386716"/>
                </a:lnTo>
                <a:lnTo>
                  <a:pt x="1510641" y="1365118"/>
                </a:lnTo>
                <a:lnTo>
                  <a:pt x="1545304" y="1336516"/>
                </a:lnTo>
                <a:lnTo>
                  <a:pt x="1573906" y="1301853"/>
                </a:lnTo>
                <a:lnTo>
                  <a:pt x="1595504" y="1262074"/>
                </a:lnTo>
                <a:lnTo>
                  <a:pt x="1609155" y="1218121"/>
                </a:lnTo>
                <a:lnTo>
                  <a:pt x="1613916" y="1170939"/>
                </a:lnTo>
                <a:lnTo>
                  <a:pt x="1613916" y="234187"/>
                </a:lnTo>
                <a:lnTo>
                  <a:pt x="1609155" y="187006"/>
                </a:lnTo>
                <a:lnTo>
                  <a:pt x="1595504" y="143053"/>
                </a:lnTo>
                <a:lnTo>
                  <a:pt x="1573906" y="103274"/>
                </a:lnTo>
                <a:lnTo>
                  <a:pt x="1545304" y="68611"/>
                </a:lnTo>
                <a:lnTo>
                  <a:pt x="1510641" y="40009"/>
                </a:lnTo>
                <a:lnTo>
                  <a:pt x="1470862" y="18411"/>
                </a:lnTo>
                <a:lnTo>
                  <a:pt x="1426909" y="4760"/>
                </a:lnTo>
                <a:lnTo>
                  <a:pt x="1379728" y="0"/>
                </a:lnTo>
                <a:close/>
              </a:path>
            </a:pathLst>
          </a:custGeom>
          <a:solidFill>
            <a:srgbClr val="44A6BB">
              <a:alpha val="30195"/>
            </a:srgbClr>
          </a:solidFill>
        </p:spPr>
        <p:txBody>
          <a:bodyPr wrap="square" lIns="0" tIns="0" rIns="0" bIns="0" rtlCol="0"/>
          <a:lstStyle/>
          <a:p>
            <a:endParaRPr/>
          </a:p>
        </p:txBody>
      </p:sp>
      <p:sp>
        <p:nvSpPr>
          <p:cNvPr id="36" name="object 19"/>
          <p:cNvSpPr/>
          <p:nvPr/>
        </p:nvSpPr>
        <p:spPr>
          <a:xfrm>
            <a:off x="1184147" y="10668000"/>
            <a:ext cx="8257540" cy="1640205"/>
          </a:xfrm>
          <a:custGeom>
            <a:avLst/>
            <a:gdLst/>
            <a:ahLst/>
            <a:cxnLst/>
            <a:rect l="l" t="t" r="r" b="b"/>
            <a:pathLst>
              <a:path w="8257540" h="1640204">
                <a:moveTo>
                  <a:pt x="0" y="1639823"/>
                </a:moveTo>
                <a:lnTo>
                  <a:pt x="8257032" y="1639823"/>
                </a:lnTo>
                <a:lnTo>
                  <a:pt x="8257032" y="0"/>
                </a:lnTo>
                <a:lnTo>
                  <a:pt x="0" y="0"/>
                </a:lnTo>
                <a:lnTo>
                  <a:pt x="0" y="1639823"/>
                </a:lnTo>
                <a:close/>
              </a:path>
            </a:pathLst>
          </a:custGeom>
          <a:solidFill>
            <a:srgbClr val="FFFFFF"/>
          </a:solidFill>
        </p:spPr>
        <p:txBody>
          <a:bodyPr wrap="square" lIns="0" tIns="0" rIns="0" bIns="0" rtlCol="0"/>
          <a:lstStyle/>
          <a:p>
            <a:endParaRPr/>
          </a:p>
        </p:txBody>
      </p:sp>
      <p:sp>
        <p:nvSpPr>
          <p:cNvPr id="37" name="object 20"/>
          <p:cNvSpPr/>
          <p:nvPr/>
        </p:nvSpPr>
        <p:spPr>
          <a:xfrm>
            <a:off x="1293875" y="10760964"/>
            <a:ext cx="8027034" cy="1435735"/>
          </a:xfrm>
          <a:custGeom>
            <a:avLst/>
            <a:gdLst/>
            <a:ahLst/>
            <a:cxnLst/>
            <a:rect l="l" t="t" r="r" b="b"/>
            <a:pathLst>
              <a:path w="8027034" h="1435734">
                <a:moveTo>
                  <a:pt x="0" y="1435608"/>
                </a:moveTo>
                <a:lnTo>
                  <a:pt x="8026908" y="1435608"/>
                </a:lnTo>
                <a:lnTo>
                  <a:pt x="8026908" y="0"/>
                </a:lnTo>
                <a:lnTo>
                  <a:pt x="0" y="0"/>
                </a:lnTo>
                <a:lnTo>
                  <a:pt x="0" y="1435608"/>
                </a:lnTo>
                <a:close/>
              </a:path>
            </a:pathLst>
          </a:custGeom>
          <a:solidFill>
            <a:srgbClr val="F1F1F1"/>
          </a:solidFill>
        </p:spPr>
        <p:txBody>
          <a:bodyPr wrap="square" lIns="0" tIns="0" rIns="0" bIns="0" rtlCol="0"/>
          <a:lstStyle/>
          <a:p>
            <a:endParaRPr/>
          </a:p>
        </p:txBody>
      </p:sp>
      <p:sp>
        <p:nvSpPr>
          <p:cNvPr id="38" name="object 21"/>
          <p:cNvSpPr txBox="1"/>
          <p:nvPr/>
        </p:nvSpPr>
        <p:spPr>
          <a:xfrm>
            <a:off x="1293875" y="10688085"/>
            <a:ext cx="8027034" cy="1431290"/>
          </a:xfrm>
          <a:prstGeom prst="rect">
            <a:avLst/>
          </a:prstGeom>
        </p:spPr>
        <p:txBody>
          <a:bodyPr vert="horz" wrap="square" lIns="0" tIns="165735" rIns="0" bIns="0" rtlCol="0">
            <a:spAutoFit/>
          </a:bodyPr>
          <a:lstStyle/>
          <a:p>
            <a:pPr marL="996950">
              <a:lnSpc>
                <a:spcPct val="100000"/>
              </a:lnSpc>
              <a:spcBef>
                <a:spcPts val="1305"/>
              </a:spcBef>
            </a:pPr>
            <a:r>
              <a:rPr sz="2000" b="1" dirty="0">
                <a:solidFill>
                  <a:srgbClr val="44A6BB"/>
                </a:solidFill>
                <a:latin typeface="微软雅黑" panose="020B0503020204020204" charset="-122"/>
                <a:cs typeface="微软雅黑" panose="020B0503020204020204" charset="-122"/>
              </a:rPr>
              <a:t>细化规划实施管制规则</a:t>
            </a:r>
            <a:endParaRPr sz="2000">
              <a:latin typeface="微软雅黑" panose="020B0503020204020204" charset="-122"/>
              <a:cs typeface="微软雅黑" panose="020B0503020204020204" charset="-122"/>
            </a:endParaRPr>
          </a:p>
          <a:p>
            <a:pPr marL="748665" marR="89535" algn="just">
              <a:lnSpc>
                <a:spcPct val="120000"/>
              </a:lnSpc>
              <a:spcBef>
                <a:spcPts val="570"/>
              </a:spcBef>
            </a:pPr>
            <a:r>
              <a:rPr sz="1600" dirty="0">
                <a:latin typeface="微软雅黑" panose="020B0503020204020204" charset="-122"/>
                <a:cs typeface="微软雅黑" panose="020B0503020204020204" charset="-122"/>
              </a:rPr>
              <a:t>加</a:t>
            </a:r>
            <a:r>
              <a:rPr sz="1600" spc="15" dirty="0">
                <a:latin typeface="微软雅黑" panose="020B0503020204020204" charset="-122"/>
                <a:cs typeface="微软雅黑" panose="020B0503020204020204" charset="-122"/>
              </a:rPr>
              <a:t>强规</a:t>
            </a:r>
            <a:r>
              <a:rPr sz="1600" dirty="0">
                <a:latin typeface="微软雅黑" panose="020B0503020204020204" charset="-122"/>
                <a:cs typeface="微软雅黑" panose="020B0503020204020204" charset="-122"/>
              </a:rPr>
              <a:t>划</a:t>
            </a:r>
            <a:r>
              <a:rPr sz="1600" spc="15" dirty="0">
                <a:latin typeface="微软雅黑" panose="020B0503020204020204" charset="-122"/>
                <a:cs typeface="微软雅黑" panose="020B0503020204020204" charset="-122"/>
              </a:rPr>
              <a:t>的实施</a:t>
            </a:r>
            <a:r>
              <a:rPr sz="1600" dirty="0">
                <a:latin typeface="微软雅黑" panose="020B0503020204020204" charset="-122"/>
                <a:cs typeface="微软雅黑" panose="020B0503020204020204" charset="-122"/>
              </a:rPr>
              <a:t>性</a:t>
            </a:r>
            <a:r>
              <a:rPr sz="1600" spc="15" dirty="0">
                <a:latin typeface="微软雅黑" panose="020B0503020204020204" charset="-122"/>
                <a:cs typeface="微软雅黑" panose="020B0503020204020204" charset="-122"/>
              </a:rPr>
              <a:t>与操</a:t>
            </a:r>
            <a:r>
              <a:rPr sz="1600" dirty="0">
                <a:latin typeface="微软雅黑" panose="020B0503020204020204" charset="-122"/>
                <a:cs typeface="微软雅黑" panose="020B0503020204020204" charset="-122"/>
              </a:rPr>
              <a:t>作</a:t>
            </a:r>
            <a:r>
              <a:rPr sz="1600" spc="30" dirty="0">
                <a:latin typeface="微软雅黑" panose="020B0503020204020204" charset="-122"/>
                <a:cs typeface="微软雅黑" panose="020B0503020204020204" charset="-122"/>
              </a:rPr>
              <a:t>性</a:t>
            </a:r>
            <a:r>
              <a:rPr sz="1600" spc="15" dirty="0">
                <a:latin typeface="微软雅黑" panose="020B0503020204020204" charset="-122"/>
                <a:cs typeface="微软雅黑" panose="020B0503020204020204" charset="-122"/>
              </a:rPr>
              <a:t>，明</a:t>
            </a:r>
            <a:r>
              <a:rPr sz="1600" dirty="0">
                <a:latin typeface="微软雅黑" panose="020B0503020204020204" charset="-122"/>
                <a:cs typeface="微软雅黑" panose="020B0503020204020204" charset="-122"/>
              </a:rPr>
              <a:t>确</a:t>
            </a:r>
            <a:r>
              <a:rPr sz="1600" spc="15" dirty="0">
                <a:latin typeface="微软雅黑" panose="020B0503020204020204" charset="-122"/>
                <a:cs typeface="微软雅黑" panose="020B0503020204020204" charset="-122"/>
              </a:rPr>
              <a:t>对详</a:t>
            </a:r>
            <a:r>
              <a:rPr sz="1600" dirty="0">
                <a:latin typeface="微软雅黑" panose="020B0503020204020204" charset="-122"/>
                <a:cs typeface="微软雅黑" panose="020B0503020204020204" charset="-122"/>
              </a:rPr>
              <a:t>细</a:t>
            </a:r>
            <a:r>
              <a:rPr sz="1600" spc="15" dirty="0">
                <a:latin typeface="微软雅黑" panose="020B0503020204020204" charset="-122"/>
                <a:cs typeface="微软雅黑" panose="020B0503020204020204" charset="-122"/>
              </a:rPr>
              <a:t>规划的</a:t>
            </a:r>
            <a:r>
              <a:rPr sz="1600" dirty="0">
                <a:latin typeface="微软雅黑" panose="020B0503020204020204" charset="-122"/>
                <a:cs typeface="微软雅黑" panose="020B0503020204020204" charset="-122"/>
              </a:rPr>
              <a:t>指</a:t>
            </a:r>
            <a:r>
              <a:rPr sz="1600" spc="15" dirty="0">
                <a:latin typeface="微软雅黑" panose="020B0503020204020204" charset="-122"/>
                <a:cs typeface="微软雅黑" panose="020B0503020204020204" charset="-122"/>
              </a:rPr>
              <a:t>导</a:t>
            </a:r>
            <a:r>
              <a:rPr sz="1600" dirty="0">
                <a:latin typeface="微软雅黑" panose="020B0503020204020204" charset="-122"/>
                <a:cs typeface="微软雅黑" panose="020B0503020204020204" charset="-122"/>
              </a:rPr>
              <a:t>要</a:t>
            </a:r>
            <a:r>
              <a:rPr sz="1600" spc="30" dirty="0">
                <a:latin typeface="微软雅黑" panose="020B0503020204020204" charset="-122"/>
                <a:cs typeface="微软雅黑" panose="020B0503020204020204" charset="-122"/>
              </a:rPr>
              <a:t>求</a:t>
            </a:r>
            <a:r>
              <a:rPr sz="1600" spc="15" dirty="0">
                <a:latin typeface="微软雅黑" panose="020B0503020204020204" charset="-122"/>
                <a:cs typeface="微软雅黑" panose="020B0503020204020204" charset="-122"/>
              </a:rPr>
              <a:t>，</a:t>
            </a:r>
            <a:r>
              <a:rPr sz="1600" dirty="0">
                <a:latin typeface="微软雅黑" panose="020B0503020204020204" charset="-122"/>
                <a:cs typeface="微软雅黑" panose="020B0503020204020204" charset="-122"/>
              </a:rPr>
              <a:t>强</a:t>
            </a:r>
            <a:r>
              <a:rPr sz="1600" spc="15" dirty="0">
                <a:latin typeface="微软雅黑" panose="020B0503020204020204" charset="-122"/>
                <a:cs typeface="微软雅黑" panose="020B0503020204020204" charset="-122"/>
              </a:rPr>
              <a:t>化</a:t>
            </a:r>
            <a:r>
              <a:rPr sz="1600" dirty="0">
                <a:latin typeface="微软雅黑" panose="020B0503020204020204" charset="-122"/>
                <a:cs typeface="微软雅黑" panose="020B0503020204020204" charset="-122"/>
              </a:rPr>
              <a:t>规</a:t>
            </a:r>
            <a:r>
              <a:rPr sz="1600" spc="15" dirty="0">
                <a:latin typeface="微软雅黑" panose="020B0503020204020204" charset="-122"/>
                <a:cs typeface="微软雅黑" panose="020B0503020204020204" charset="-122"/>
              </a:rPr>
              <a:t>划</a:t>
            </a:r>
            <a:r>
              <a:rPr sz="1600" dirty="0">
                <a:latin typeface="微软雅黑" panose="020B0503020204020204" charset="-122"/>
                <a:cs typeface="微软雅黑" panose="020B0503020204020204" charset="-122"/>
              </a:rPr>
              <a:t>实</a:t>
            </a:r>
            <a:r>
              <a:rPr sz="1600" spc="15" dirty="0">
                <a:latin typeface="微软雅黑" panose="020B0503020204020204" charset="-122"/>
                <a:cs typeface="微软雅黑" panose="020B0503020204020204" charset="-122"/>
              </a:rPr>
              <a:t>施引</a:t>
            </a:r>
            <a:r>
              <a:rPr sz="1600" spc="10" dirty="0">
                <a:latin typeface="微软雅黑" panose="020B0503020204020204" charset="-122"/>
                <a:cs typeface="微软雅黑" panose="020B0503020204020204" charset="-122"/>
              </a:rPr>
              <a:t>导</a:t>
            </a:r>
            <a:r>
              <a:rPr sz="1600" spc="-5" dirty="0">
                <a:latin typeface="微软雅黑" panose="020B0503020204020204" charset="-122"/>
                <a:cs typeface="微软雅黑" panose="020B0503020204020204" charset="-122"/>
              </a:rPr>
              <a:t>。 </a:t>
            </a:r>
            <a:r>
              <a:rPr sz="1600" spc="5" dirty="0">
                <a:latin typeface="微软雅黑" panose="020B0503020204020204" charset="-122"/>
                <a:cs typeface="微软雅黑" panose="020B0503020204020204" charset="-122"/>
              </a:rPr>
              <a:t>突</a:t>
            </a:r>
            <a:r>
              <a:rPr sz="1600" spc="15" dirty="0">
                <a:latin typeface="微软雅黑" panose="020B0503020204020204" charset="-122"/>
                <a:cs typeface="微软雅黑" panose="020B0503020204020204" charset="-122"/>
              </a:rPr>
              <a:t>出规</a:t>
            </a:r>
            <a:r>
              <a:rPr sz="1600" spc="5" dirty="0">
                <a:latin typeface="微软雅黑" panose="020B0503020204020204" charset="-122"/>
                <a:cs typeface="微软雅黑" panose="020B0503020204020204" charset="-122"/>
              </a:rPr>
              <a:t>划</a:t>
            </a:r>
            <a:r>
              <a:rPr sz="1600" spc="15" dirty="0">
                <a:latin typeface="微软雅黑" panose="020B0503020204020204" charset="-122"/>
                <a:cs typeface="微软雅黑" panose="020B0503020204020204" charset="-122"/>
              </a:rPr>
              <a:t>的分期</a:t>
            </a:r>
            <a:r>
              <a:rPr sz="1600" spc="5" dirty="0">
                <a:latin typeface="微软雅黑" panose="020B0503020204020204" charset="-122"/>
                <a:cs typeface="微软雅黑" panose="020B0503020204020204" charset="-122"/>
              </a:rPr>
              <a:t>实</a:t>
            </a:r>
            <a:r>
              <a:rPr sz="1600" spc="30" dirty="0">
                <a:latin typeface="微软雅黑" panose="020B0503020204020204" charset="-122"/>
                <a:cs typeface="微软雅黑" panose="020B0503020204020204" charset="-122"/>
              </a:rPr>
              <a:t>施</a:t>
            </a:r>
            <a:r>
              <a:rPr sz="1600" spc="15" dirty="0">
                <a:latin typeface="微软雅黑" panose="020B0503020204020204" charset="-122"/>
                <a:cs typeface="微软雅黑" panose="020B0503020204020204" charset="-122"/>
              </a:rPr>
              <a:t>，</a:t>
            </a:r>
            <a:r>
              <a:rPr sz="1600" spc="5" dirty="0">
                <a:latin typeface="微软雅黑" panose="020B0503020204020204" charset="-122"/>
                <a:cs typeface="微软雅黑" panose="020B0503020204020204" charset="-122"/>
              </a:rPr>
              <a:t>制</a:t>
            </a:r>
            <a:r>
              <a:rPr sz="1600" spc="15" dirty="0">
                <a:latin typeface="微软雅黑" panose="020B0503020204020204" charset="-122"/>
                <a:cs typeface="微软雅黑" panose="020B0503020204020204" charset="-122"/>
              </a:rPr>
              <a:t>定近期</a:t>
            </a:r>
            <a:r>
              <a:rPr sz="1600" spc="5" dirty="0">
                <a:latin typeface="微软雅黑" panose="020B0503020204020204" charset="-122"/>
                <a:cs typeface="微软雅黑" panose="020B0503020204020204" charset="-122"/>
              </a:rPr>
              <a:t>实</a:t>
            </a:r>
            <a:r>
              <a:rPr sz="1600" spc="15" dirty="0">
                <a:latin typeface="微软雅黑" panose="020B0503020204020204" charset="-122"/>
                <a:cs typeface="微软雅黑" panose="020B0503020204020204" charset="-122"/>
              </a:rPr>
              <a:t>施规划，对近</a:t>
            </a:r>
            <a:r>
              <a:rPr sz="1600" spc="5" dirty="0">
                <a:latin typeface="微软雅黑" panose="020B0503020204020204" charset="-122"/>
                <a:cs typeface="微软雅黑" panose="020B0503020204020204" charset="-122"/>
              </a:rPr>
              <a:t>期</a:t>
            </a:r>
            <a:r>
              <a:rPr sz="1600" spc="15" dirty="0">
                <a:latin typeface="微软雅黑" panose="020B0503020204020204" charset="-122"/>
                <a:cs typeface="微软雅黑" panose="020B0503020204020204" charset="-122"/>
              </a:rPr>
              <a:t>的</a:t>
            </a:r>
            <a:r>
              <a:rPr sz="1600" spc="5" dirty="0">
                <a:latin typeface="微软雅黑" panose="020B0503020204020204" charset="-122"/>
                <a:cs typeface="微软雅黑" panose="020B0503020204020204" charset="-122"/>
              </a:rPr>
              <a:t>国</a:t>
            </a:r>
            <a:r>
              <a:rPr sz="1600" spc="15" dirty="0">
                <a:latin typeface="微软雅黑" panose="020B0503020204020204" charset="-122"/>
                <a:cs typeface="微软雅黑" panose="020B0503020204020204" charset="-122"/>
              </a:rPr>
              <a:t>土开发</a:t>
            </a:r>
            <a:r>
              <a:rPr sz="1600" spc="20" dirty="0">
                <a:latin typeface="微软雅黑" panose="020B0503020204020204" charset="-122"/>
                <a:cs typeface="微软雅黑" panose="020B0503020204020204" charset="-122"/>
              </a:rPr>
              <a:t>、</a:t>
            </a:r>
            <a:r>
              <a:rPr sz="1600" spc="5" dirty="0">
                <a:latin typeface="微软雅黑" panose="020B0503020204020204" charset="-122"/>
                <a:cs typeface="微软雅黑" panose="020B0503020204020204" charset="-122"/>
              </a:rPr>
              <a:t>保</a:t>
            </a:r>
            <a:r>
              <a:rPr sz="1600" spc="15" dirty="0">
                <a:latin typeface="微软雅黑" panose="020B0503020204020204" charset="-122"/>
                <a:cs typeface="微软雅黑" panose="020B0503020204020204" charset="-122"/>
              </a:rPr>
              <a:t>护</a:t>
            </a:r>
            <a:r>
              <a:rPr sz="1600" spc="5" dirty="0">
                <a:latin typeface="微软雅黑" panose="020B0503020204020204" charset="-122"/>
                <a:cs typeface="微软雅黑" panose="020B0503020204020204" charset="-122"/>
              </a:rPr>
              <a:t>、</a:t>
            </a:r>
            <a:r>
              <a:rPr sz="1600" spc="15" dirty="0">
                <a:latin typeface="微软雅黑" panose="020B0503020204020204" charset="-122"/>
                <a:cs typeface="微软雅黑" panose="020B0503020204020204" charset="-122"/>
              </a:rPr>
              <a:t>修复</a:t>
            </a:r>
            <a:r>
              <a:rPr sz="1600" spc="5" dirty="0">
                <a:latin typeface="微软雅黑" panose="020B0503020204020204" charset="-122"/>
                <a:cs typeface="微软雅黑" panose="020B0503020204020204" charset="-122"/>
              </a:rPr>
              <a:t>、</a:t>
            </a:r>
            <a:r>
              <a:rPr sz="1600" spc="-5" dirty="0">
                <a:latin typeface="微软雅黑" panose="020B0503020204020204" charset="-122"/>
                <a:cs typeface="微软雅黑" panose="020B0503020204020204" charset="-122"/>
              </a:rPr>
              <a:t>整 治项目做出统筹安排。</a:t>
            </a:r>
            <a:endParaRPr sz="1600">
              <a:latin typeface="微软雅黑" panose="020B0503020204020204" charset="-122"/>
              <a:cs typeface="微软雅黑" panose="020B0503020204020204" charset="-122"/>
            </a:endParaRPr>
          </a:p>
        </p:txBody>
      </p:sp>
      <p:sp>
        <p:nvSpPr>
          <p:cNvPr id="39" name="object 22"/>
          <p:cNvSpPr/>
          <p:nvPr/>
        </p:nvSpPr>
        <p:spPr>
          <a:xfrm>
            <a:off x="1527047" y="10835640"/>
            <a:ext cx="538480" cy="536575"/>
          </a:xfrm>
          <a:custGeom>
            <a:avLst/>
            <a:gdLst/>
            <a:ahLst/>
            <a:cxnLst/>
            <a:rect l="l" t="t" r="r" b="b"/>
            <a:pathLst>
              <a:path w="538480" h="536575">
                <a:moveTo>
                  <a:pt x="311022" y="150875"/>
                </a:moveTo>
                <a:lnTo>
                  <a:pt x="67183" y="150875"/>
                </a:lnTo>
                <a:lnTo>
                  <a:pt x="40772" y="157489"/>
                </a:lnTo>
                <a:lnTo>
                  <a:pt x="19446" y="175498"/>
                </a:lnTo>
                <a:lnTo>
                  <a:pt x="5193" y="202150"/>
                </a:lnTo>
                <a:lnTo>
                  <a:pt x="0" y="234695"/>
                </a:lnTo>
                <a:lnTo>
                  <a:pt x="5193" y="267241"/>
                </a:lnTo>
                <a:lnTo>
                  <a:pt x="19446" y="293893"/>
                </a:lnTo>
                <a:lnTo>
                  <a:pt x="40772" y="311902"/>
                </a:lnTo>
                <a:lnTo>
                  <a:pt x="67183" y="318515"/>
                </a:lnTo>
                <a:lnTo>
                  <a:pt x="79567" y="321397"/>
                </a:lnTo>
                <a:lnTo>
                  <a:pt x="90344" y="328993"/>
                </a:lnTo>
                <a:lnTo>
                  <a:pt x="97954" y="339732"/>
                </a:lnTo>
                <a:lnTo>
                  <a:pt x="100838" y="352043"/>
                </a:lnTo>
                <a:lnTo>
                  <a:pt x="100838" y="502919"/>
                </a:lnTo>
                <a:lnTo>
                  <a:pt x="103739" y="515231"/>
                </a:lnTo>
                <a:lnTo>
                  <a:pt x="111378" y="525970"/>
                </a:lnTo>
                <a:lnTo>
                  <a:pt x="122162" y="533566"/>
                </a:lnTo>
                <a:lnTo>
                  <a:pt x="134493" y="536447"/>
                </a:lnTo>
                <a:lnTo>
                  <a:pt x="201676" y="536447"/>
                </a:lnTo>
                <a:lnTo>
                  <a:pt x="214060" y="533566"/>
                </a:lnTo>
                <a:lnTo>
                  <a:pt x="224837" y="525970"/>
                </a:lnTo>
                <a:lnTo>
                  <a:pt x="232447" y="515231"/>
                </a:lnTo>
                <a:lnTo>
                  <a:pt x="235331" y="502919"/>
                </a:lnTo>
                <a:lnTo>
                  <a:pt x="134493" y="502919"/>
                </a:lnTo>
                <a:lnTo>
                  <a:pt x="134493" y="352043"/>
                </a:lnTo>
                <a:lnTo>
                  <a:pt x="133772" y="342679"/>
                </a:lnTo>
                <a:lnTo>
                  <a:pt x="131873" y="333708"/>
                </a:lnTo>
                <a:lnTo>
                  <a:pt x="129188" y="325522"/>
                </a:lnTo>
                <a:lnTo>
                  <a:pt x="126110" y="318515"/>
                </a:lnTo>
                <a:lnTo>
                  <a:pt x="311022" y="318515"/>
                </a:lnTo>
                <a:lnTo>
                  <a:pt x="290712" y="304436"/>
                </a:lnTo>
                <a:lnTo>
                  <a:pt x="268462" y="293893"/>
                </a:lnTo>
                <a:lnTo>
                  <a:pt x="245425" y="287279"/>
                </a:lnTo>
                <a:lnTo>
                  <a:pt x="222758" y="284987"/>
                </a:lnTo>
                <a:lnTo>
                  <a:pt x="67183" y="284987"/>
                </a:lnTo>
                <a:lnTo>
                  <a:pt x="54871" y="281255"/>
                </a:lnTo>
                <a:lnTo>
                  <a:pt x="44132" y="270843"/>
                </a:lnTo>
                <a:lnTo>
                  <a:pt x="36536" y="254930"/>
                </a:lnTo>
                <a:lnTo>
                  <a:pt x="33655" y="234695"/>
                </a:lnTo>
                <a:lnTo>
                  <a:pt x="36536" y="214461"/>
                </a:lnTo>
                <a:lnTo>
                  <a:pt x="44132" y="198548"/>
                </a:lnTo>
                <a:lnTo>
                  <a:pt x="54871" y="188136"/>
                </a:lnTo>
                <a:lnTo>
                  <a:pt x="67183" y="184403"/>
                </a:lnTo>
                <a:lnTo>
                  <a:pt x="222758" y="184403"/>
                </a:lnTo>
                <a:lnTo>
                  <a:pt x="245425" y="182112"/>
                </a:lnTo>
                <a:lnTo>
                  <a:pt x="268462" y="175498"/>
                </a:lnTo>
                <a:lnTo>
                  <a:pt x="290712" y="164955"/>
                </a:lnTo>
                <a:lnTo>
                  <a:pt x="311022" y="150875"/>
                </a:lnTo>
                <a:close/>
              </a:path>
              <a:path w="538480" h="536575">
                <a:moveTo>
                  <a:pt x="226949" y="318515"/>
                </a:moveTo>
                <a:lnTo>
                  <a:pt x="189103" y="318515"/>
                </a:lnTo>
                <a:lnTo>
                  <a:pt x="184912" y="322706"/>
                </a:lnTo>
                <a:lnTo>
                  <a:pt x="184912" y="452627"/>
                </a:lnTo>
                <a:lnTo>
                  <a:pt x="186287" y="463760"/>
                </a:lnTo>
                <a:lnTo>
                  <a:pt x="189626" y="472535"/>
                </a:lnTo>
                <a:lnTo>
                  <a:pt x="193752" y="479738"/>
                </a:lnTo>
                <a:lnTo>
                  <a:pt x="197484" y="486155"/>
                </a:lnTo>
                <a:lnTo>
                  <a:pt x="201676" y="486155"/>
                </a:lnTo>
                <a:lnTo>
                  <a:pt x="201676" y="502919"/>
                </a:lnTo>
                <a:lnTo>
                  <a:pt x="235331" y="502919"/>
                </a:lnTo>
                <a:lnTo>
                  <a:pt x="235331" y="486155"/>
                </a:lnTo>
                <a:lnTo>
                  <a:pt x="232711" y="475023"/>
                </a:lnTo>
                <a:lnTo>
                  <a:pt x="226948" y="466248"/>
                </a:lnTo>
                <a:lnTo>
                  <a:pt x="221186" y="459045"/>
                </a:lnTo>
                <a:lnTo>
                  <a:pt x="218566" y="452627"/>
                </a:lnTo>
                <a:lnTo>
                  <a:pt x="218566" y="331088"/>
                </a:lnTo>
                <a:lnTo>
                  <a:pt x="222758" y="326897"/>
                </a:lnTo>
                <a:lnTo>
                  <a:pt x="222758" y="322706"/>
                </a:lnTo>
                <a:lnTo>
                  <a:pt x="226949" y="322706"/>
                </a:lnTo>
                <a:lnTo>
                  <a:pt x="226949" y="318515"/>
                </a:lnTo>
                <a:close/>
              </a:path>
              <a:path w="538480" h="536575">
                <a:moveTo>
                  <a:pt x="344678" y="318515"/>
                </a:moveTo>
                <a:lnTo>
                  <a:pt x="231140" y="318515"/>
                </a:lnTo>
                <a:lnTo>
                  <a:pt x="261816" y="327028"/>
                </a:lnTo>
                <a:lnTo>
                  <a:pt x="290528" y="345757"/>
                </a:lnTo>
                <a:lnTo>
                  <a:pt x="316882" y="373915"/>
                </a:lnTo>
                <a:lnTo>
                  <a:pt x="340487" y="410717"/>
                </a:lnTo>
                <a:lnTo>
                  <a:pt x="355306" y="434030"/>
                </a:lnTo>
                <a:lnTo>
                  <a:pt x="374078" y="452627"/>
                </a:lnTo>
                <a:lnTo>
                  <a:pt x="395993" y="464939"/>
                </a:lnTo>
                <a:lnTo>
                  <a:pt x="420243" y="469391"/>
                </a:lnTo>
                <a:lnTo>
                  <a:pt x="455245" y="460156"/>
                </a:lnTo>
                <a:lnTo>
                  <a:pt x="482988" y="435863"/>
                </a:lnTo>
                <a:lnTo>
                  <a:pt x="420243" y="435863"/>
                </a:lnTo>
                <a:lnTo>
                  <a:pt x="396059" y="427547"/>
                </a:lnTo>
                <a:lnTo>
                  <a:pt x="374602" y="403907"/>
                </a:lnTo>
                <a:lnTo>
                  <a:pt x="357074" y="366908"/>
                </a:lnTo>
                <a:lnTo>
                  <a:pt x="344678" y="318515"/>
                </a:lnTo>
                <a:close/>
              </a:path>
              <a:path w="538480" h="536575">
                <a:moveTo>
                  <a:pt x="482988" y="33527"/>
                </a:moveTo>
                <a:lnTo>
                  <a:pt x="420243" y="33527"/>
                </a:lnTo>
                <a:lnTo>
                  <a:pt x="446738" y="43586"/>
                </a:lnTo>
                <a:lnTo>
                  <a:pt x="469807" y="71749"/>
                </a:lnTo>
                <a:lnTo>
                  <a:pt x="488036" y="115001"/>
                </a:lnTo>
                <a:lnTo>
                  <a:pt x="500011" y="170322"/>
                </a:lnTo>
                <a:lnTo>
                  <a:pt x="504316" y="234695"/>
                </a:lnTo>
                <a:lnTo>
                  <a:pt x="500011" y="299069"/>
                </a:lnTo>
                <a:lnTo>
                  <a:pt x="488036" y="354390"/>
                </a:lnTo>
                <a:lnTo>
                  <a:pt x="469807" y="397642"/>
                </a:lnTo>
                <a:lnTo>
                  <a:pt x="446738" y="425805"/>
                </a:lnTo>
                <a:lnTo>
                  <a:pt x="420243" y="435863"/>
                </a:lnTo>
                <a:lnTo>
                  <a:pt x="482988" y="435863"/>
                </a:lnTo>
                <a:lnTo>
                  <a:pt x="507491" y="396049"/>
                </a:lnTo>
                <a:lnTo>
                  <a:pt x="524270" y="347697"/>
                </a:lnTo>
                <a:lnTo>
                  <a:pt x="534507" y="292826"/>
                </a:lnTo>
                <a:lnTo>
                  <a:pt x="537972" y="234695"/>
                </a:lnTo>
                <a:lnTo>
                  <a:pt x="534507" y="176565"/>
                </a:lnTo>
                <a:lnTo>
                  <a:pt x="524270" y="121694"/>
                </a:lnTo>
                <a:lnTo>
                  <a:pt x="507491" y="73342"/>
                </a:lnTo>
                <a:lnTo>
                  <a:pt x="484406" y="34769"/>
                </a:lnTo>
                <a:lnTo>
                  <a:pt x="482988" y="33527"/>
                </a:lnTo>
                <a:close/>
              </a:path>
              <a:path w="538480" h="536575">
                <a:moveTo>
                  <a:pt x="386715" y="150875"/>
                </a:moveTo>
                <a:lnTo>
                  <a:pt x="311022" y="150875"/>
                </a:lnTo>
                <a:lnTo>
                  <a:pt x="307945" y="170455"/>
                </a:lnTo>
                <a:lnTo>
                  <a:pt x="305260" y="191214"/>
                </a:lnTo>
                <a:lnTo>
                  <a:pt x="303361" y="212758"/>
                </a:lnTo>
                <a:lnTo>
                  <a:pt x="302641" y="234695"/>
                </a:lnTo>
                <a:lnTo>
                  <a:pt x="303361" y="256633"/>
                </a:lnTo>
                <a:lnTo>
                  <a:pt x="305260" y="278177"/>
                </a:lnTo>
                <a:lnTo>
                  <a:pt x="307966" y="299069"/>
                </a:lnTo>
                <a:lnTo>
                  <a:pt x="311022" y="318515"/>
                </a:lnTo>
                <a:lnTo>
                  <a:pt x="386715" y="318515"/>
                </a:lnTo>
                <a:lnTo>
                  <a:pt x="413125" y="311902"/>
                </a:lnTo>
                <a:lnTo>
                  <a:pt x="434451" y="293893"/>
                </a:lnTo>
                <a:lnTo>
                  <a:pt x="439214" y="284987"/>
                </a:lnTo>
                <a:lnTo>
                  <a:pt x="340487" y="284987"/>
                </a:lnTo>
                <a:lnTo>
                  <a:pt x="338064" y="272414"/>
                </a:lnTo>
                <a:lnTo>
                  <a:pt x="336819" y="259841"/>
                </a:lnTo>
                <a:lnTo>
                  <a:pt x="336361" y="247268"/>
                </a:lnTo>
                <a:lnTo>
                  <a:pt x="336447" y="219765"/>
                </a:lnTo>
                <a:lnTo>
                  <a:pt x="336819" y="209549"/>
                </a:lnTo>
                <a:lnTo>
                  <a:pt x="338064" y="196976"/>
                </a:lnTo>
                <a:lnTo>
                  <a:pt x="340487" y="184403"/>
                </a:lnTo>
                <a:lnTo>
                  <a:pt x="439214" y="184403"/>
                </a:lnTo>
                <a:lnTo>
                  <a:pt x="434451" y="175498"/>
                </a:lnTo>
                <a:lnTo>
                  <a:pt x="413125" y="157489"/>
                </a:lnTo>
                <a:lnTo>
                  <a:pt x="386715" y="150875"/>
                </a:lnTo>
                <a:close/>
              </a:path>
              <a:path w="538480" h="536575">
                <a:moveTo>
                  <a:pt x="218566" y="184403"/>
                </a:moveTo>
                <a:lnTo>
                  <a:pt x="184912" y="184403"/>
                </a:lnTo>
                <a:lnTo>
                  <a:pt x="178756" y="194619"/>
                </a:lnTo>
                <a:lnTo>
                  <a:pt x="173386" y="206406"/>
                </a:lnTo>
                <a:lnTo>
                  <a:pt x="169588" y="219765"/>
                </a:lnTo>
                <a:lnTo>
                  <a:pt x="168147" y="234695"/>
                </a:lnTo>
                <a:lnTo>
                  <a:pt x="169588" y="249626"/>
                </a:lnTo>
                <a:lnTo>
                  <a:pt x="173386" y="262985"/>
                </a:lnTo>
                <a:lnTo>
                  <a:pt x="178756" y="274772"/>
                </a:lnTo>
                <a:lnTo>
                  <a:pt x="184912" y="284987"/>
                </a:lnTo>
                <a:lnTo>
                  <a:pt x="218566" y="284987"/>
                </a:lnTo>
                <a:lnTo>
                  <a:pt x="206182" y="281255"/>
                </a:lnTo>
                <a:lnTo>
                  <a:pt x="195405" y="270843"/>
                </a:lnTo>
                <a:lnTo>
                  <a:pt x="187795" y="254930"/>
                </a:lnTo>
                <a:lnTo>
                  <a:pt x="184912" y="234695"/>
                </a:lnTo>
                <a:lnTo>
                  <a:pt x="187795" y="214461"/>
                </a:lnTo>
                <a:lnTo>
                  <a:pt x="195405" y="198548"/>
                </a:lnTo>
                <a:lnTo>
                  <a:pt x="206182" y="188136"/>
                </a:lnTo>
                <a:lnTo>
                  <a:pt x="218566" y="184403"/>
                </a:lnTo>
                <a:close/>
              </a:path>
              <a:path w="538480" h="536575">
                <a:moveTo>
                  <a:pt x="439214" y="184403"/>
                </a:moveTo>
                <a:lnTo>
                  <a:pt x="386715" y="184403"/>
                </a:lnTo>
                <a:lnTo>
                  <a:pt x="399026" y="188136"/>
                </a:lnTo>
                <a:lnTo>
                  <a:pt x="409765" y="198548"/>
                </a:lnTo>
                <a:lnTo>
                  <a:pt x="417361" y="214461"/>
                </a:lnTo>
                <a:lnTo>
                  <a:pt x="420243" y="234695"/>
                </a:lnTo>
                <a:lnTo>
                  <a:pt x="417361" y="254930"/>
                </a:lnTo>
                <a:lnTo>
                  <a:pt x="409765" y="270843"/>
                </a:lnTo>
                <a:lnTo>
                  <a:pt x="399026" y="281255"/>
                </a:lnTo>
                <a:lnTo>
                  <a:pt x="386715" y="284987"/>
                </a:lnTo>
                <a:lnTo>
                  <a:pt x="439214" y="284987"/>
                </a:lnTo>
                <a:lnTo>
                  <a:pt x="448704" y="267241"/>
                </a:lnTo>
                <a:lnTo>
                  <a:pt x="453897" y="234695"/>
                </a:lnTo>
                <a:lnTo>
                  <a:pt x="448704" y="202150"/>
                </a:lnTo>
                <a:lnTo>
                  <a:pt x="439214" y="184403"/>
                </a:lnTo>
                <a:close/>
              </a:path>
              <a:path w="538480" h="536575">
                <a:moveTo>
                  <a:pt x="420243" y="0"/>
                </a:moveTo>
                <a:lnTo>
                  <a:pt x="395993" y="4452"/>
                </a:lnTo>
                <a:lnTo>
                  <a:pt x="374078" y="16763"/>
                </a:lnTo>
                <a:lnTo>
                  <a:pt x="355306" y="35361"/>
                </a:lnTo>
                <a:lnTo>
                  <a:pt x="340487" y="58673"/>
                </a:lnTo>
                <a:lnTo>
                  <a:pt x="316162" y="96065"/>
                </a:lnTo>
                <a:lnTo>
                  <a:pt x="287909" y="125206"/>
                </a:lnTo>
                <a:lnTo>
                  <a:pt x="256512" y="144131"/>
                </a:lnTo>
                <a:lnTo>
                  <a:pt x="222758" y="150875"/>
                </a:lnTo>
                <a:lnTo>
                  <a:pt x="344678" y="150875"/>
                </a:lnTo>
                <a:lnTo>
                  <a:pt x="357074" y="102483"/>
                </a:lnTo>
                <a:lnTo>
                  <a:pt x="374602" y="65484"/>
                </a:lnTo>
                <a:lnTo>
                  <a:pt x="396059" y="41844"/>
                </a:lnTo>
                <a:lnTo>
                  <a:pt x="420243" y="33527"/>
                </a:lnTo>
                <a:lnTo>
                  <a:pt x="482988" y="33527"/>
                </a:lnTo>
                <a:lnTo>
                  <a:pt x="455245" y="9235"/>
                </a:lnTo>
                <a:lnTo>
                  <a:pt x="420243" y="0"/>
                </a:lnTo>
                <a:close/>
              </a:path>
            </a:pathLst>
          </a:custGeom>
          <a:solidFill>
            <a:srgbClr val="44A6BB"/>
          </a:solidFill>
        </p:spPr>
        <p:txBody>
          <a:bodyPr wrap="square" lIns="0" tIns="0" rIns="0" bIns="0" rtlCol="0"/>
          <a:lstStyle/>
          <a:p>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1" y="5140250"/>
            <a:ext cx="10691812" cy="8640203"/>
          </a:xfrm>
          <a:prstGeom prst="rect">
            <a:avLst/>
          </a:prstGeom>
        </p:spPr>
      </p:pic>
      <p:sp>
        <p:nvSpPr>
          <p:cNvPr id="16" name="object 16"/>
          <p:cNvSpPr txBox="1"/>
          <p:nvPr/>
        </p:nvSpPr>
        <p:spPr>
          <a:xfrm>
            <a:off x="2711450" y="9510584"/>
            <a:ext cx="4979670" cy="1529080"/>
          </a:xfrm>
          <a:prstGeom prst="rect">
            <a:avLst/>
          </a:prstGeom>
        </p:spPr>
        <p:txBody>
          <a:bodyPr vert="horz" wrap="square" lIns="0" tIns="212090" rIns="0" bIns="0" rtlCol="0">
            <a:spAutoFit/>
          </a:bodyPr>
          <a:lstStyle/>
          <a:p>
            <a:pPr algn="ctr">
              <a:lnSpc>
                <a:spcPct val="100000"/>
              </a:lnSpc>
              <a:spcBef>
                <a:spcPts val="1670"/>
              </a:spcBef>
            </a:pPr>
            <a:r>
              <a:rPr sz="3300" b="1" i="1" spc="-185" dirty="0">
                <a:solidFill>
                  <a:schemeClr val="accent2">
                    <a:lumMod val="40000"/>
                    <a:lumOff val="60000"/>
                  </a:schemeClr>
                </a:solidFill>
                <a:latin typeface="微软雅黑" panose="020B0503020204020204" charset="-122"/>
                <a:cs typeface="微软雅黑" panose="020B0503020204020204" charset="-122"/>
              </a:rPr>
              <a:t>全域规划总面积</a:t>
            </a:r>
            <a:endParaRPr sz="3300" dirty="0">
              <a:solidFill>
                <a:schemeClr val="accent2">
                  <a:lumMod val="40000"/>
                  <a:lumOff val="60000"/>
                </a:schemeClr>
              </a:solidFill>
              <a:latin typeface="微软雅黑" panose="020B0503020204020204" charset="-122"/>
              <a:cs typeface="微软雅黑" panose="020B0503020204020204" charset="-122"/>
            </a:endParaRPr>
          </a:p>
          <a:p>
            <a:pPr algn="ctr">
              <a:lnSpc>
                <a:spcPct val="100000"/>
              </a:lnSpc>
              <a:spcBef>
                <a:spcPts val="1810"/>
              </a:spcBef>
            </a:pPr>
            <a:r>
              <a:rPr sz="3750" b="1" i="1" spc="-125" dirty="0">
                <a:solidFill>
                  <a:schemeClr val="accent2">
                    <a:lumMod val="40000"/>
                    <a:lumOff val="60000"/>
                  </a:schemeClr>
                </a:solidFill>
                <a:latin typeface="微软雅黑" panose="020B0503020204020204" charset="-122"/>
                <a:cs typeface="微软雅黑" panose="020B0503020204020204" charset="-122"/>
              </a:rPr>
              <a:t>—</a:t>
            </a:r>
            <a:r>
              <a:rPr lang="en-US" sz="3750" b="1" i="1" spc="-125" dirty="0">
                <a:solidFill>
                  <a:schemeClr val="accent2">
                    <a:lumMod val="40000"/>
                    <a:lumOff val="60000"/>
                  </a:schemeClr>
                </a:solidFill>
                <a:latin typeface="微软雅黑" panose="020B0503020204020204" charset="-122"/>
                <a:cs typeface="微软雅黑" panose="020B0503020204020204" charset="-122"/>
              </a:rPr>
              <a:t>409.69</a:t>
            </a:r>
            <a:r>
              <a:rPr sz="3750" b="1" i="1" spc="-190" dirty="0">
                <a:solidFill>
                  <a:schemeClr val="accent2">
                    <a:lumMod val="40000"/>
                    <a:lumOff val="60000"/>
                  </a:schemeClr>
                </a:solidFill>
                <a:latin typeface="微软雅黑" panose="020B0503020204020204" charset="-122"/>
                <a:cs typeface="微软雅黑" panose="020B0503020204020204" charset="-122"/>
              </a:rPr>
              <a:t>平方公里</a:t>
            </a:r>
            <a:r>
              <a:rPr sz="3750" b="1" i="1" spc="-204" dirty="0">
                <a:solidFill>
                  <a:schemeClr val="accent2">
                    <a:lumMod val="40000"/>
                    <a:lumOff val="60000"/>
                  </a:schemeClr>
                </a:solidFill>
                <a:latin typeface="微软雅黑" panose="020B0503020204020204" charset="-122"/>
                <a:cs typeface="微软雅黑" panose="020B0503020204020204" charset="-122"/>
              </a:rPr>
              <a:t>—</a:t>
            </a:r>
            <a:endParaRPr sz="3750" dirty="0">
              <a:solidFill>
                <a:schemeClr val="accent2">
                  <a:lumMod val="40000"/>
                  <a:lumOff val="60000"/>
                </a:schemeClr>
              </a:solidFill>
              <a:latin typeface="微软雅黑" panose="020B0503020204020204" charset="-122"/>
              <a:cs typeface="微软雅黑" panose="020B0503020204020204" charset="-122"/>
            </a:endParaRPr>
          </a:p>
        </p:txBody>
      </p:sp>
      <p:sp>
        <p:nvSpPr>
          <p:cNvPr id="17" name="object 17"/>
          <p:cNvSpPr txBox="1"/>
          <p:nvPr/>
        </p:nvSpPr>
        <p:spPr>
          <a:xfrm>
            <a:off x="551180" y="4094226"/>
            <a:ext cx="7351395" cy="1153795"/>
          </a:xfrm>
          <a:prstGeom prst="rect">
            <a:avLst/>
          </a:prstGeom>
        </p:spPr>
        <p:txBody>
          <a:bodyPr vert="horz" wrap="square" lIns="0" tIns="0" rIns="0" bIns="0" rtlCol="0">
            <a:spAutoFit/>
          </a:bodyPr>
          <a:lstStyle/>
          <a:p>
            <a:pPr marL="12700">
              <a:lnSpc>
                <a:spcPts val="3775"/>
              </a:lnSpc>
            </a:pPr>
            <a:r>
              <a:rPr sz="4400" b="1" dirty="0">
                <a:solidFill>
                  <a:srgbClr val="44A6BB"/>
                </a:solidFill>
                <a:latin typeface="微软雅黑" panose="020B0503020204020204" charset="-122"/>
                <a:cs typeface="微软雅黑" panose="020B0503020204020204" charset="-122"/>
              </a:rPr>
              <a:t>1.4</a:t>
            </a:r>
            <a:r>
              <a:rPr sz="4400" b="1" spc="-135" dirty="0">
                <a:solidFill>
                  <a:srgbClr val="44A6BB"/>
                </a:solidFill>
                <a:latin typeface="微软雅黑" panose="020B0503020204020204" charset="-122"/>
                <a:cs typeface="微软雅黑" panose="020B0503020204020204" charset="-122"/>
              </a:rPr>
              <a:t> </a:t>
            </a:r>
            <a:r>
              <a:rPr sz="2800" b="1" spc="-5" dirty="0">
                <a:solidFill>
                  <a:srgbClr val="44A6BB"/>
                </a:solidFill>
                <a:latin typeface="微软雅黑" panose="020B0503020204020204" charset="-122"/>
                <a:cs typeface="微软雅黑" panose="020B0503020204020204" charset="-122"/>
              </a:rPr>
              <a:t>规划范围</a:t>
            </a:r>
            <a:endParaRPr sz="2800">
              <a:latin typeface="微软雅黑" panose="020B0503020204020204" charset="-122"/>
              <a:cs typeface="微软雅黑" panose="020B0503020204020204" charset="-122"/>
            </a:endParaRPr>
          </a:p>
          <a:p>
            <a:pPr marL="93980" marR="5080" indent="478155">
              <a:lnSpc>
                <a:spcPct val="120000"/>
              </a:lnSpc>
              <a:spcBef>
                <a:spcPts val="2635"/>
              </a:spcBef>
            </a:pPr>
            <a:endParaRPr sz="1800">
              <a:latin typeface="微软雅黑" panose="020B0503020204020204" charset="-122"/>
              <a:cs typeface="微软雅黑" panose="020B0503020204020204" charset="-122"/>
            </a:endParaRPr>
          </a:p>
        </p:txBody>
      </p:sp>
      <p:sp>
        <p:nvSpPr>
          <p:cNvPr id="18" name="object 18"/>
          <p:cNvSpPr txBox="1"/>
          <p:nvPr/>
        </p:nvSpPr>
        <p:spPr>
          <a:xfrm>
            <a:off x="9154032" y="13780453"/>
            <a:ext cx="1297940" cy="330835"/>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sz="2000" b="1" dirty="0">
                <a:latin typeface="微软雅黑" panose="020B0503020204020204" charset="-122"/>
                <a:cs typeface="微软雅黑" panose="020B0503020204020204" charset="-122"/>
              </a:rPr>
              <a:t>规划范围图</a:t>
            </a:r>
            <a:endParaRPr sz="2000">
              <a:latin typeface="微软雅黑" panose="020B0503020204020204" charset="-122"/>
              <a:cs typeface="微软雅黑" panose="020B0503020204020204" charset="-122"/>
            </a:endParaRPr>
          </a:p>
        </p:txBody>
      </p:sp>
      <p:sp>
        <p:nvSpPr>
          <p:cNvPr id="19" name="object 19"/>
          <p:cNvSpPr txBox="1"/>
          <p:nvPr/>
        </p:nvSpPr>
        <p:spPr>
          <a:xfrm>
            <a:off x="558800" y="1016000"/>
            <a:ext cx="9575165" cy="2260600"/>
          </a:xfrm>
          <a:prstGeom prst="rect">
            <a:avLst/>
          </a:prstGeom>
        </p:spPr>
        <p:txBody>
          <a:bodyPr vert="horz" wrap="square" lIns="0" tIns="0" rIns="0" bIns="0" rtlCol="0">
            <a:spAutoFit/>
          </a:bodyPr>
          <a:lstStyle/>
          <a:p>
            <a:pPr marL="12700">
              <a:lnSpc>
                <a:spcPts val="3775"/>
              </a:lnSpc>
            </a:pPr>
            <a:r>
              <a:rPr sz="4400" b="1" dirty="0">
                <a:solidFill>
                  <a:srgbClr val="44A6BB"/>
                </a:solidFill>
                <a:latin typeface="微软雅黑" panose="020B0503020204020204" charset="-122"/>
                <a:cs typeface="微软雅黑" panose="020B0503020204020204" charset="-122"/>
              </a:rPr>
              <a:t>1.3</a:t>
            </a:r>
            <a:r>
              <a:rPr sz="4400" b="1" spc="-145" dirty="0">
                <a:solidFill>
                  <a:srgbClr val="44A6BB"/>
                </a:solidFill>
                <a:latin typeface="微软雅黑" panose="020B0503020204020204" charset="-122"/>
                <a:cs typeface="微软雅黑" panose="020B0503020204020204" charset="-122"/>
              </a:rPr>
              <a:t> </a:t>
            </a:r>
            <a:r>
              <a:rPr sz="2800" b="1" spc="-5" dirty="0">
                <a:solidFill>
                  <a:srgbClr val="44A6BB"/>
                </a:solidFill>
                <a:latin typeface="微软雅黑" panose="020B0503020204020204" charset="-122"/>
                <a:cs typeface="微软雅黑" panose="020B0503020204020204" charset="-122"/>
              </a:rPr>
              <a:t>规划期限</a:t>
            </a:r>
          </a:p>
          <a:p>
            <a:pPr marL="12700">
              <a:lnSpc>
                <a:spcPts val="3775"/>
              </a:lnSpc>
            </a:pPr>
            <a:r>
              <a:rPr sz="2800" b="1" spc="-5" dirty="0">
                <a:solidFill>
                  <a:srgbClr val="44A6BB"/>
                </a:solidFill>
                <a:latin typeface="微软雅黑" panose="020B0503020204020204" charset="-122"/>
                <a:cs typeface="微软雅黑" panose="020B0503020204020204" charset="-122"/>
              </a:rPr>
              <a:t>    </a:t>
            </a:r>
          </a:p>
          <a:p>
            <a:pPr marL="12700" fontAlgn="auto">
              <a:lnSpc>
                <a:spcPct val="150000"/>
              </a:lnSpc>
            </a:pPr>
            <a:r>
              <a:rPr sz="2800" b="1" spc="-5" dirty="0">
                <a:solidFill>
                  <a:srgbClr val="44A6BB"/>
                </a:solidFill>
                <a:latin typeface="微软雅黑" panose="020B0503020204020204" charset="-122"/>
                <a:cs typeface="微软雅黑" panose="020B0503020204020204" charset="-122"/>
              </a:rPr>
              <a:t>    </a:t>
            </a:r>
            <a:r>
              <a:rPr sz="2800" b="1" spc="-5" dirty="0">
                <a:solidFill>
                  <a:srgbClr val="44A6BB"/>
                </a:solidFill>
                <a:latin typeface="+mn-ea"/>
                <a:cs typeface="+mn-ea"/>
              </a:rPr>
              <a:t>   </a:t>
            </a:r>
            <a:r>
              <a:rPr sz="2800" spc="20" dirty="0">
                <a:latin typeface="+mn-ea"/>
                <a:cs typeface="+mn-ea"/>
              </a:rPr>
              <a:t>本规划基期年</a:t>
            </a:r>
            <a:r>
              <a:rPr sz="2800" spc="15" dirty="0">
                <a:latin typeface="+mn-ea"/>
                <a:cs typeface="+mn-ea"/>
              </a:rPr>
              <a:t>为</a:t>
            </a:r>
            <a:r>
              <a:rPr sz="2800" spc="20" dirty="0">
                <a:latin typeface="+mn-ea"/>
                <a:cs typeface="+mn-ea"/>
              </a:rPr>
              <a:t>2020年，近期目标年为2025年，远期至2035年，远景展望至2050年。</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35" y="3810"/>
            <a:ext cx="10692383" cy="15119599"/>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736193" y="1739011"/>
            <a:ext cx="3147060" cy="2842260"/>
          </a:xfrm>
          <a:prstGeom prst="rect">
            <a:avLst/>
          </a:prstGeom>
        </p:spPr>
        <p:txBody>
          <a:bodyPr vert="horz" wrap="square" lIns="0" tIns="16510" rIns="0" bIns="0" rtlCol="0">
            <a:spAutoFit/>
          </a:bodyPr>
          <a:lstStyle/>
          <a:p>
            <a:pPr marL="12700">
              <a:lnSpc>
                <a:spcPct val="100000"/>
              </a:lnSpc>
              <a:spcBef>
                <a:spcPts val="130"/>
              </a:spcBef>
            </a:pPr>
            <a:r>
              <a:rPr sz="18450" b="1" spc="905" dirty="0">
                <a:solidFill>
                  <a:srgbClr val="FFFFFF"/>
                </a:solidFill>
                <a:latin typeface="微软雅黑" panose="020B0503020204020204" charset="-122"/>
                <a:cs typeface="微软雅黑" panose="020B0503020204020204" charset="-122"/>
              </a:rPr>
              <a:t>02</a:t>
            </a:r>
            <a:endParaRPr sz="18450">
              <a:latin typeface="微软雅黑" panose="020B0503020204020204" charset="-122"/>
              <a:cs typeface="微软雅黑" panose="020B0503020204020204" charset="-122"/>
            </a:endParaRPr>
          </a:p>
        </p:txBody>
      </p:sp>
      <p:sp>
        <p:nvSpPr>
          <p:cNvPr id="5" name="object 5"/>
          <p:cNvSpPr txBox="1"/>
          <p:nvPr/>
        </p:nvSpPr>
        <p:spPr>
          <a:xfrm>
            <a:off x="5868670" y="2606040"/>
            <a:ext cx="3596005" cy="1998980"/>
          </a:xfrm>
          <a:prstGeom prst="rect">
            <a:avLst/>
          </a:prstGeom>
        </p:spPr>
        <p:txBody>
          <a:bodyPr vert="horz" wrap="square" lIns="0" tIns="97155" rIns="0" bIns="0" rtlCol="0">
            <a:spAutoFit/>
          </a:bodyPr>
          <a:lstStyle/>
          <a:p>
            <a:pPr marL="629920" lvl="1" indent="-617220">
              <a:lnSpc>
                <a:spcPct val="100000"/>
              </a:lnSpc>
              <a:spcBef>
                <a:spcPts val="765"/>
              </a:spcBef>
              <a:buAutoNum type="arabicPeriod"/>
              <a:tabLst>
                <a:tab pos="630555" algn="l"/>
              </a:tabLst>
            </a:pPr>
            <a:r>
              <a:rPr sz="2650" b="1" spc="25" dirty="0">
                <a:solidFill>
                  <a:srgbClr val="FFFFFF"/>
                </a:solidFill>
                <a:latin typeface="微软雅黑" panose="020B0503020204020204" charset="-122"/>
                <a:cs typeface="微软雅黑" panose="020B0503020204020204" charset="-122"/>
              </a:rPr>
              <a:t>发展定位</a:t>
            </a:r>
          </a:p>
          <a:p>
            <a:pPr marL="629920" lvl="1" indent="-617220" algn="l">
              <a:lnSpc>
                <a:spcPct val="100000"/>
              </a:lnSpc>
              <a:spcBef>
                <a:spcPts val="765"/>
              </a:spcBef>
              <a:buClrTx/>
              <a:buSzTx/>
              <a:buFontTx/>
              <a:buAutoNum type="arabicPeriod"/>
              <a:tabLst>
                <a:tab pos="630555" algn="l"/>
              </a:tabLst>
            </a:pPr>
            <a:r>
              <a:rPr sz="2650" b="1" spc="25" dirty="0">
                <a:solidFill>
                  <a:srgbClr val="FFFFFF"/>
                </a:solidFill>
                <a:latin typeface="微软雅黑" panose="020B0503020204020204" charset="-122"/>
                <a:cs typeface="微软雅黑" panose="020B0503020204020204" charset="-122"/>
              </a:rPr>
              <a:t>发展目标</a:t>
            </a:r>
          </a:p>
          <a:p>
            <a:pPr marL="629920" lvl="1" indent="-617220">
              <a:lnSpc>
                <a:spcPct val="100000"/>
              </a:lnSpc>
              <a:spcBef>
                <a:spcPts val="670"/>
              </a:spcBef>
              <a:buAutoNum type="arabicPeriod"/>
              <a:tabLst>
                <a:tab pos="630555" algn="l"/>
              </a:tabLst>
            </a:pPr>
            <a:r>
              <a:rPr sz="2650" b="1" spc="25" dirty="0">
                <a:solidFill>
                  <a:srgbClr val="FFFFFF"/>
                </a:solidFill>
                <a:latin typeface="微软雅黑" panose="020B0503020204020204" charset="-122"/>
                <a:cs typeface="微软雅黑" panose="020B0503020204020204" charset="-122"/>
              </a:rPr>
              <a:t>发展策略</a:t>
            </a:r>
            <a:endParaRPr sz="2650">
              <a:latin typeface="微软雅黑" panose="020B0503020204020204" charset="-122"/>
              <a:cs typeface="微软雅黑" panose="020B0503020204020204" charset="-122"/>
            </a:endParaRPr>
          </a:p>
          <a:p>
            <a:pPr marL="12700" lvl="1" indent="0">
              <a:lnSpc>
                <a:spcPct val="100000"/>
              </a:lnSpc>
              <a:spcBef>
                <a:spcPts val="675"/>
              </a:spcBef>
              <a:buNone/>
              <a:tabLst>
                <a:tab pos="630555" algn="l"/>
              </a:tabLst>
            </a:pPr>
            <a:endParaRPr sz="2650">
              <a:latin typeface="微软雅黑" panose="020B0503020204020204" charset="-122"/>
              <a:cs typeface="微软雅黑" panose="020B0503020204020204" charset="-122"/>
            </a:endParaRPr>
          </a:p>
        </p:txBody>
      </p:sp>
      <p:sp>
        <p:nvSpPr>
          <p:cNvPr id="6" name="object 6"/>
          <p:cNvSpPr/>
          <p:nvPr/>
        </p:nvSpPr>
        <p:spPr>
          <a:xfrm>
            <a:off x="5707379" y="2142744"/>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7" name="object 7"/>
          <p:cNvSpPr/>
          <p:nvPr/>
        </p:nvSpPr>
        <p:spPr>
          <a:xfrm>
            <a:off x="5707379" y="4443984"/>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8" name="object 8"/>
          <p:cNvSpPr txBox="1">
            <a:spLocks noGrp="1"/>
          </p:cNvSpPr>
          <p:nvPr/>
        </p:nvSpPr>
        <p:spPr>
          <a:xfrm>
            <a:off x="4218177" y="2165172"/>
            <a:ext cx="1489201" cy="2374900"/>
          </a:xfrm>
          <a:prstGeom prst="rect">
            <a:avLst/>
          </a:prstGeom>
        </p:spPr>
        <p:txBody>
          <a:bodyPr vert="horz" wrap="square" lIns="0" tIns="13462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marR="5080" algn="just">
              <a:lnSpc>
                <a:spcPct val="82000"/>
              </a:lnSpc>
              <a:spcBef>
                <a:spcPts val="1060"/>
              </a:spcBef>
            </a:pPr>
            <a:r>
              <a:rPr sz="4450" spc="940" dirty="0"/>
              <a:t>深</a:t>
            </a:r>
            <a:r>
              <a:rPr sz="4450" dirty="0"/>
              <a:t>战 </a:t>
            </a:r>
            <a:r>
              <a:rPr sz="4450" spc="940" dirty="0"/>
              <a:t>化</a:t>
            </a:r>
            <a:r>
              <a:rPr sz="4450" dirty="0"/>
              <a:t>略 </a:t>
            </a:r>
            <a:r>
              <a:rPr sz="4450" spc="940" dirty="0"/>
              <a:t>全</a:t>
            </a:r>
            <a:r>
              <a:rPr sz="4450" dirty="0"/>
              <a:t>目 </a:t>
            </a:r>
            <a:r>
              <a:rPr sz="4450" spc="940" dirty="0"/>
              <a:t>域</a:t>
            </a:r>
            <a:r>
              <a:rPr sz="4450" dirty="0"/>
              <a:t>标</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58800" y="1694688"/>
            <a:ext cx="9624060" cy="3411960"/>
          </a:xfrm>
          <a:prstGeom prst="rect">
            <a:avLst/>
          </a:prstGeom>
          <a:solidFill>
            <a:srgbClr val="2F880D">
              <a:alpha val="19999"/>
            </a:srgbClr>
          </a:solidFill>
        </p:spPr>
        <p:txBody>
          <a:bodyPr vert="horz" wrap="square" lIns="0" tIns="156210" rIns="0" bIns="0" rtlCol="0">
            <a:spAutoFit/>
          </a:bodyPr>
          <a:lstStyle/>
          <a:p>
            <a:pPr indent="304800" algn="just">
              <a:lnSpc>
                <a:spcPct val="150000"/>
              </a:lnSpc>
              <a:spcAft>
                <a:spcPts val="600"/>
              </a:spcAft>
            </a:pPr>
            <a:r>
              <a:rPr lang="zh-CN" altLang="en-US" sz="2000" spc="10" dirty="0">
                <a:latin typeface="微软雅黑" panose="020B0503020204020204" charset="-122"/>
                <a:ea typeface="微软雅黑" panose="020B0503020204020204" charset="-122"/>
                <a:cs typeface="微软雅黑" panose="020B0503020204020204" charset="-122"/>
              </a:rPr>
              <a:t>充分衔接</a:t>
            </a:r>
            <a:r>
              <a:rPr lang="en-US" altLang="zh-CN" sz="2000" spc="10" dirty="0">
                <a:latin typeface="微软雅黑" panose="020B0503020204020204" charset="-122"/>
                <a:ea typeface="微软雅黑" panose="020B0503020204020204" charset="-122"/>
                <a:cs typeface="微软雅黑" panose="020B0503020204020204" charset="-122"/>
              </a:rPr>
              <a:t>《</a:t>
            </a:r>
            <a:r>
              <a:rPr lang="zh-CN" altLang="en-US" sz="2000" spc="10" dirty="0">
                <a:latin typeface="微软雅黑" panose="020B0503020204020204" charset="-122"/>
                <a:ea typeface="微软雅黑" panose="020B0503020204020204" charset="-122"/>
                <a:cs typeface="微软雅黑" panose="020B0503020204020204" charset="-122"/>
              </a:rPr>
              <a:t>扎兰屯市哈多河镇国民经济和社会发展第十四个五年规划和二〇三五年远景目标纲 要</a:t>
            </a:r>
            <a:r>
              <a:rPr lang="en-US" altLang="zh-CN" sz="2000" spc="10" dirty="0">
                <a:latin typeface="微软雅黑" panose="020B0503020204020204" charset="-122"/>
                <a:ea typeface="微软雅黑" panose="020B0503020204020204" charset="-122"/>
                <a:cs typeface="微软雅黑" panose="020B0503020204020204" charset="-122"/>
              </a:rPr>
              <a:t>》</a:t>
            </a:r>
            <a:r>
              <a:rPr lang="zh-CN" altLang="en-US" sz="2000" spc="10" dirty="0">
                <a:latin typeface="微软雅黑" panose="020B0503020204020204" charset="-122"/>
                <a:ea typeface="微软雅黑" panose="020B0503020204020204" charset="-122"/>
                <a:cs typeface="微软雅黑" panose="020B0503020204020204" charset="-122"/>
              </a:rPr>
              <a:t>、</a:t>
            </a:r>
            <a:r>
              <a:rPr lang="en-US" altLang="zh-CN" sz="2000" spc="10" dirty="0">
                <a:latin typeface="微软雅黑" panose="020B0503020204020204" charset="-122"/>
                <a:ea typeface="微软雅黑" panose="020B0503020204020204" charset="-122"/>
                <a:cs typeface="微软雅黑" panose="020B0503020204020204" charset="-122"/>
              </a:rPr>
              <a:t>《</a:t>
            </a:r>
            <a:r>
              <a:rPr lang="zh-CN" altLang="en-US" sz="2000" spc="10" dirty="0">
                <a:latin typeface="微软雅黑" panose="020B0503020204020204" charset="-122"/>
                <a:ea typeface="微软雅黑" panose="020B0503020204020204" charset="-122"/>
                <a:cs typeface="微软雅黑" panose="020B0503020204020204" charset="-122"/>
              </a:rPr>
              <a:t>扎兰屯市国土空间规划（</a:t>
            </a:r>
            <a:r>
              <a:rPr lang="en-US" altLang="zh-CN" sz="2000" spc="10" dirty="0">
                <a:latin typeface="微软雅黑" panose="020B0503020204020204" charset="-122"/>
                <a:ea typeface="微软雅黑" panose="020B0503020204020204" charset="-122"/>
                <a:cs typeface="微软雅黑" panose="020B0503020204020204" charset="-122"/>
              </a:rPr>
              <a:t>2021-2035</a:t>
            </a:r>
            <a:r>
              <a:rPr lang="zh-CN" altLang="en-US" sz="2000" spc="10" dirty="0">
                <a:latin typeface="微软雅黑" panose="020B0503020204020204" charset="-122"/>
                <a:ea typeface="微软雅黑" panose="020B0503020204020204" charset="-122"/>
                <a:cs typeface="微软雅黑" panose="020B0503020204020204" charset="-122"/>
              </a:rPr>
              <a:t>年）</a:t>
            </a:r>
            <a:r>
              <a:rPr lang="en-US" altLang="zh-CN" sz="2000" spc="10" dirty="0">
                <a:latin typeface="微软雅黑" panose="020B0503020204020204" charset="-122"/>
                <a:ea typeface="微软雅黑" panose="020B0503020204020204" charset="-122"/>
                <a:cs typeface="微软雅黑" panose="020B0503020204020204" charset="-122"/>
              </a:rPr>
              <a:t>》</a:t>
            </a:r>
            <a:r>
              <a:rPr lang="zh-CN" altLang="en-US" sz="2000" spc="10" dirty="0">
                <a:latin typeface="微软雅黑" panose="020B0503020204020204" charset="-122"/>
                <a:ea typeface="微软雅黑" panose="020B0503020204020204" charset="-122"/>
                <a:cs typeface="微软雅黑" panose="020B0503020204020204" charset="-122"/>
              </a:rPr>
              <a:t>等规划和文件，立足哈多河镇自身 发展条件及需求</a:t>
            </a:r>
            <a:r>
              <a:rPr lang="zh-CN" altLang="en-US" sz="2000" spc="35" dirty="0">
                <a:latin typeface="微软雅黑" panose="020B0503020204020204" charset="-122"/>
                <a:ea typeface="微软雅黑" panose="020B0503020204020204" charset="-122"/>
                <a:cs typeface="微软雅黑" panose="020B0503020204020204" charset="-122"/>
              </a:rPr>
              <a:t>，</a:t>
            </a:r>
            <a:r>
              <a:rPr lang="zh-CN" altLang="en-US" sz="2000" kern="100" dirty="0">
                <a:effectLst/>
                <a:latin typeface="微软雅黑" panose="020B0503020204020204" charset="-122"/>
                <a:ea typeface="微软雅黑" panose="020B0503020204020204" charset="-122"/>
                <a:cs typeface="微软雅黑" panose="020B0503020204020204" charset="-122"/>
                <a:sym typeface="+mn-ea"/>
              </a:rPr>
              <a:t>以城镇化为主线，生态优先，拓展发展空间，建设宜居宜业宜游的美丽哈多河。落实扎兰屯市</a:t>
            </a:r>
            <a:r>
              <a:rPr lang="zh-CN" altLang="en-US" sz="2000" kern="100" dirty="0">
                <a:solidFill>
                  <a:srgbClr val="000000"/>
                </a:solidFill>
                <a:effectLst/>
                <a:latin typeface="微软雅黑" panose="020B0503020204020204" charset="-122"/>
                <a:ea typeface="微软雅黑" panose="020B0503020204020204" charset="-122"/>
                <a:cs typeface="微软雅黑" panose="020B0503020204020204" charset="-122"/>
                <a:sym typeface="+mn-ea"/>
              </a:rPr>
              <a:t>综合性战略目标，将哈多河镇打造成</a:t>
            </a:r>
            <a:r>
              <a:rPr lang="zh-CN" altLang="zh-CN" sz="2000" kern="100" dirty="0">
                <a:solidFill>
                  <a:srgbClr val="000000"/>
                </a:solidFill>
                <a:latin typeface="微软雅黑" panose="020B0503020204020204" charset="-122"/>
                <a:ea typeface="微软雅黑" panose="020B0503020204020204" charset="-122"/>
              </a:rPr>
              <a:t>打造以绿色农畜产品生产为主的农业生产综合服务型城镇和辐射洼堤、浩饶山、扎赉特旗北部的商贸物流集散地。</a:t>
            </a:r>
          </a:p>
          <a:p>
            <a:pPr indent="304800" algn="just">
              <a:lnSpc>
                <a:spcPct val="150000"/>
              </a:lnSpc>
              <a:spcAft>
                <a:spcPts val="600"/>
              </a:spcAft>
            </a:pPr>
            <a:endParaRPr lang="zh-CN" altLang="en-US" sz="2000" dirty="0">
              <a:latin typeface="微软雅黑" panose="020B0503020204020204" charset="-122"/>
              <a:ea typeface="微软雅黑" panose="020B0503020204020204" charset="-122"/>
              <a:cs typeface="微软雅黑" panose="020B0503020204020204" charset="-122"/>
            </a:endParaRPr>
          </a:p>
        </p:txBody>
      </p:sp>
      <p:sp>
        <p:nvSpPr>
          <p:cNvPr id="31" name="object 31"/>
          <p:cNvSpPr txBox="1"/>
          <p:nvPr/>
        </p:nvSpPr>
        <p:spPr>
          <a:xfrm>
            <a:off x="558800" y="1016000"/>
            <a:ext cx="3855085" cy="455295"/>
          </a:xfrm>
          <a:prstGeom prst="rect">
            <a:avLst/>
          </a:prstGeom>
        </p:spPr>
        <p:txBody>
          <a:bodyPr vert="horz" wrap="square" lIns="0" tIns="0" rIns="0" bIns="0" rtlCol="0">
            <a:spAutoFit/>
          </a:bodyPr>
          <a:lstStyle/>
          <a:p>
            <a:pPr marL="12700" algn="l">
              <a:lnSpc>
                <a:spcPts val="3555"/>
              </a:lnSpc>
              <a:buClrTx/>
              <a:buSzTx/>
              <a:buFontTx/>
            </a:pPr>
            <a:r>
              <a:rPr sz="4400" b="1" dirty="0">
                <a:solidFill>
                  <a:srgbClr val="2F880D"/>
                </a:solidFill>
                <a:latin typeface="微软雅黑" panose="020B0503020204020204" charset="-122"/>
                <a:cs typeface="微软雅黑" panose="020B0503020204020204" charset="-122"/>
              </a:rPr>
              <a:t>2.1</a:t>
            </a:r>
            <a:r>
              <a:rPr sz="2800" b="1" spc="-5" dirty="0">
                <a:solidFill>
                  <a:srgbClr val="2F880D"/>
                </a:solidFill>
                <a:latin typeface="微软雅黑" panose="020B0503020204020204" charset="-122"/>
                <a:cs typeface="微软雅黑" panose="020B0503020204020204" charset="-122"/>
              </a:rPr>
              <a:t> </a:t>
            </a:r>
            <a:r>
              <a:rPr sz="2800" b="1" spc="-5" dirty="0">
                <a:solidFill>
                  <a:srgbClr val="2F880D"/>
                </a:solidFill>
                <a:latin typeface="微软雅黑" panose="020B0503020204020204" charset="-122"/>
                <a:cs typeface="微软雅黑" panose="020B0503020204020204" charset="-122"/>
                <a:sym typeface="+mn-ea"/>
              </a:rPr>
              <a:t>发展定位</a:t>
            </a:r>
            <a:endParaRPr sz="2800" b="1" spc="-5" dirty="0">
              <a:solidFill>
                <a:srgbClr val="2F880D"/>
              </a:solidFill>
              <a:latin typeface="微软雅黑" panose="020B0503020204020204" charset="-122"/>
              <a:cs typeface="微软雅黑" panose="020B0503020204020204" charset="-122"/>
            </a:endParaRPr>
          </a:p>
        </p:txBody>
      </p:sp>
      <p:sp>
        <p:nvSpPr>
          <p:cNvPr id="32" name="object 9"/>
          <p:cNvSpPr txBox="1"/>
          <p:nvPr/>
        </p:nvSpPr>
        <p:spPr>
          <a:xfrm>
            <a:off x="559104" y="5340520"/>
            <a:ext cx="2446020" cy="452120"/>
          </a:xfrm>
          <a:prstGeom prst="rect">
            <a:avLst/>
          </a:prstGeom>
        </p:spPr>
        <p:txBody>
          <a:bodyPr vert="horz" wrap="square" lIns="0" tIns="0" rIns="0" bIns="0" rtlCol="0">
            <a:spAutoFit/>
          </a:bodyPr>
          <a:lstStyle/>
          <a:p>
            <a:pPr marL="12700">
              <a:lnSpc>
                <a:spcPts val="3555"/>
              </a:lnSpc>
            </a:pPr>
            <a:r>
              <a:rPr sz="4400" b="1" dirty="0">
                <a:solidFill>
                  <a:srgbClr val="2F880D"/>
                </a:solidFill>
                <a:latin typeface="微软雅黑" panose="020B0503020204020204" charset="-122"/>
                <a:cs typeface="微软雅黑" panose="020B0503020204020204" charset="-122"/>
              </a:rPr>
              <a:t>2.2</a:t>
            </a:r>
            <a:r>
              <a:rPr sz="4400" b="1" spc="-220" dirty="0">
                <a:solidFill>
                  <a:srgbClr val="2F880D"/>
                </a:solidFill>
                <a:latin typeface="微软雅黑" panose="020B0503020204020204" charset="-122"/>
                <a:cs typeface="微软雅黑" panose="020B0503020204020204" charset="-122"/>
              </a:rPr>
              <a:t> </a:t>
            </a:r>
            <a:r>
              <a:rPr sz="2800" b="1" spc="-5" dirty="0">
                <a:solidFill>
                  <a:srgbClr val="2F880D"/>
                </a:solidFill>
                <a:latin typeface="微软雅黑" panose="020B0503020204020204" charset="-122"/>
                <a:cs typeface="微软雅黑" panose="020B0503020204020204" charset="-122"/>
              </a:rPr>
              <a:t>发展目标</a:t>
            </a:r>
            <a:endParaRPr sz="2800" dirty="0">
              <a:latin typeface="微软雅黑" panose="020B0503020204020204" charset="-122"/>
              <a:cs typeface="微软雅黑" panose="020B0503020204020204" charset="-122"/>
            </a:endParaRPr>
          </a:p>
        </p:txBody>
      </p:sp>
      <p:sp>
        <p:nvSpPr>
          <p:cNvPr id="33" name="object 3"/>
          <p:cNvSpPr txBox="1"/>
          <p:nvPr/>
        </p:nvSpPr>
        <p:spPr>
          <a:xfrm>
            <a:off x="533400" y="5994634"/>
            <a:ext cx="9624060" cy="2002790"/>
          </a:xfrm>
          <a:prstGeom prst="rect">
            <a:avLst/>
          </a:prstGeom>
          <a:solidFill>
            <a:srgbClr val="2F880D">
              <a:alpha val="19999"/>
            </a:srgbClr>
          </a:solidFill>
        </p:spPr>
        <p:txBody>
          <a:bodyPr vert="horz" wrap="square" lIns="0" tIns="156210" rIns="0" bIns="0" rtlCol="0">
            <a:spAutoFit/>
          </a:bodyPr>
          <a:lstStyle/>
          <a:p>
            <a:pPr indent="304800" algn="just">
              <a:lnSpc>
                <a:spcPct val="150000"/>
              </a:lnSpc>
              <a:spcAft>
                <a:spcPts val="600"/>
              </a:spcAft>
            </a:pPr>
            <a:r>
              <a:rPr lang="zh-CN" sz="2000" kern="100" dirty="0">
                <a:effectLst/>
                <a:latin typeface="微软雅黑" panose="020B0503020204020204" charset="-122"/>
                <a:ea typeface="微软雅黑" panose="020B0503020204020204" charset="-122"/>
                <a:cs typeface="Mongolian Baiti" panose="03000500000000000000" pitchFamily="66" charset="0"/>
                <a:sym typeface="+mn-ea"/>
              </a:rPr>
              <a:t>以严格保护耕地特别是基本农田，控制非农业建设用地无序增长，对建设用地进行有效的空间管制，提高建设用地节约集约利用水平，推进土地综合整治，优化土地利用结构和布局，土地利用与经济、社会和生态环境得到协调发展为目标</a:t>
            </a:r>
            <a:r>
              <a:rPr lang="zh-CN" altLang="en-US" sz="2000" kern="100" dirty="0">
                <a:latin typeface="微软雅黑" panose="020B0503020204020204" charset="-122"/>
                <a:ea typeface="微软雅黑" panose="020B0503020204020204" charset="-122"/>
                <a:cs typeface="Mongolian Baiti" panose="03000500000000000000" pitchFamily="66" charset="0"/>
                <a:sym typeface="+mn-ea"/>
              </a:rPr>
              <a:t>，</a:t>
            </a:r>
            <a:r>
              <a:rPr lang="zh-CN" sz="2000" kern="100" dirty="0">
                <a:solidFill>
                  <a:schemeClr val="tx1"/>
                </a:solidFill>
                <a:effectLst/>
                <a:latin typeface="微软雅黑" panose="020B0503020204020204" charset="-122"/>
                <a:ea typeface="微软雅黑" panose="020B0503020204020204" charset="-122"/>
                <a:cs typeface="Mongolian Baiti" panose="03000500000000000000" pitchFamily="66" charset="0"/>
                <a:sym typeface="+mn-ea"/>
              </a:rPr>
              <a:t>并推进落实乡村振兴战略目标。</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9"/>
          <p:cNvSpPr txBox="1"/>
          <p:nvPr/>
        </p:nvSpPr>
        <p:spPr>
          <a:xfrm>
            <a:off x="559104" y="1016253"/>
            <a:ext cx="2446020" cy="455295"/>
          </a:xfrm>
          <a:prstGeom prst="rect">
            <a:avLst/>
          </a:prstGeom>
        </p:spPr>
        <p:txBody>
          <a:bodyPr vert="horz" wrap="square" lIns="0" tIns="0" rIns="0" bIns="0" rtlCol="0">
            <a:spAutoFit/>
          </a:bodyPr>
          <a:lstStyle/>
          <a:p>
            <a:pPr marL="12700">
              <a:lnSpc>
                <a:spcPts val="3555"/>
              </a:lnSpc>
            </a:pPr>
            <a:r>
              <a:rPr sz="4400" b="1" dirty="0">
                <a:solidFill>
                  <a:srgbClr val="2F880D"/>
                </a:solidFill>
                <a:latin typeface="微软雅黑" panose="020B0503020204020204" charset="-122"/>
                <a:cs typeface="微软雅黑" panose="020B0503020204020204" charset="-122"/>
              </a:rPr>
              <a:t>2.3</a:t>
            </a:r>
            <a:r>
              <a:rPr sz="4400" b="1" spc="-220" dirty="0">
                <a:solidFill>
                  <a:srgbClr val="2F880D"/>
                </a:solidFill>
                <a:latin typeface="微软雅黑" panose="020B0503020204020204" charset="-122"/>
                <a:cs typeface="微软雅黑" panose="020B0503020204020204" charset="-122"/>
              </a:rPr>
              <a:t> </a:t>
            </a:r>
            <a:r>
              <a:rPr sz="2800" b="1" spc="-5" dirty="0">
                <a:solidFill>
                  <a:srgbClr val="2F880D"/>
                </a:solidFill>
                <a:latin typeface="微软雅黑" panose="020B0503020204020204" charset="-122"/>
                <a:cs typeface="微软雅黑" panose="020B0503020204020204" charset="-122"/>
              </a:rPr>
              <a:t>发展策略</a:t>
            </a:r>
            <a:endParaRPr sz="2800">
              <a:latin typeface="微软雅黑" panose="020B0503020204020204" charset="-122"/>
              <a:cs typeface="微软雅黑" panose="020B0503020204020204" charset="-122"/>
            </a:endParaRPr>
          </a:p>
        </p:txBody>
      </p:sp>
      <p:sp>
        <p:nvSpPr>
          <p:cNvPr id="58" name="对角圆角矩形 57"/>
          <p:cNvSpPr/>
          <p:nvPr/>
        </p:nvSpPr>
        <p:spPr>
          <a:xfrm>
            <a:off x="5651303" y="1760159"/>
            <a:ext cx="4308062" cy="42870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90"/>
          </a:p>
        </p:txBody>
      </p:sp>
      <p:sp>
        <p:nvSpPr>
          <p:cNvPr id="59" name="对角圆角矩形 58"/>
          <p:cNvSpPr/>
          <p:nvPr/>
        </p:nvSpPr>
        <p:spPr>
          <a:xfrm>
            <a:off x="770112" y="1742792"/>
            <a:ext cx="4340055" cy="42870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90"/>
          </a:p>
        </p:txBody>
      </p:sp>
      <p:sp>
        <p:nvSpPr>
          <p:cNvPr id="60" name="矩形 59"/>
          <p:cNvSpPr/>
          <p:nvPr/>
        </p:nvSpPr>
        <p:spPr>
          <a:xfrm>
            <a:off x="5667756" y="2331460"/>
            <a:ext cx="4291608" cy="1481725"/>
          </a:xfrm>
          <a:prstGeom prst="rect">
            <a:avLst/>
          </a:prstGeom>
          <a:solidFill>
            <a:schemeClr val="accent1">
              <a:alpha val="3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90"/>
          </a:p>
        </p:txBody>
      </p:sp>
      <p:sp>
        <p:nvSpPr>
          <p:cNvPr id="61" name="矩形 60"/>
          <p:cNvSpPr/>
          <p:nvPr/>
        </p:nvSpPr>
        <p:spPr>
          <a:xfrm>
            <a:off x="770112" y="2322319"/>
            <a:ext cx="4340969" cy="1516460"/>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90"/>
          </a:p>
        </p:txBody>
      </p:sp>
      <p:sp>
        <p:nvSpPr>
          <p:cNvPr id="62" name="文本框 61"/>
          <p:cNvSpPr txBox="1"/>
          <p:nvPr/>
        </p:nvSpPr>
        <p:spPr>
          <a:xfrm>
            <a:off x="5686038" y="1721768"/>
            <a:ext cx="2396490" cy="489585"/>
          </a:xfrm>
          <a:prstGeom prst="rect">
            <a:avLst/>
          </a:prstGeom>
          <a:noFill/>
        </p:spPr>
        <p:txBody>
          <a:bodyPr wrap="none" rtlCol="0">
            <a:spAutoFit/>
          </a:bodyPr>
          <a:lstStyle/>
          <a:p>
            <a:pPr algn="l"/>
            <a:r>
              <a:rPr lang="zh-CN" altLang="en-US" sz="2590" b="1" spc="300">
                <a:solidFill>
                  <a:schemeClr val="tx1"/>
                </a:solidFill>
                <a:latin typeface="宋体" panose="02010600030101010101" pitchFamily="2" charset="-122"/>
                <a:ea typeface="宋体" panose="02010600030101010101" pitchFamily="2" charset="-122"/>
                <a:cs typeface="+mn-ea"/>
                <a:sym typeface="Arial" panose="020B0604020202020204" pitchFamily="34" charset="0"/>
              </a:rPr>
              <a:t>空间品质提升</a:t>
            </a:r>
          </a:p>
        </p:txBody>
      </p:sp>
      <p:sp>
        <p:nvSpPr>
          <p:cNvPr id="63" name="文本框 62"/>
          <p:cNvSpPr txBox="1"/>
          <p:nvPr>
            <p:custDataLst>
              <p:tags r:id="rId1"/>
            </p:custDataLst>
          </p:nvPr>
        </p:nvSpPr>
        <p:spPr>
          <a:xfrm>
            <a:off x="788394" y="2285756"/>
            <a:ext cx="4273327" cy="1581150"/>
          </a:xfrm>
          <a:prstGeom prst="rect">
            <a:avLst/>
          </a:prstGeom>
          <a:noFill/>
        </p:spPr>
        <p:txBody>
          <a:bodyPr wrap="square" rtlCol="0" anchor="t">
            <a:spAutoFit/>
          </a:bodyPr>
          <a:lstStyle/>
          <a:p>
            <a:pPr algn="l" eaLnBrk="1" hangingPunct="1">
              <a:lnSpc>
                <a:spcPct val="120000"/>
              </a:lnSpc>
              <a:spcBef>
                <a:spcPct val="20000"/>
              </a:spcBef>
            </a:pPr>
            <a:r>
              <a:rPr lang="zh-CN" altLang="en-US" sz="2015" spc="150">
                <a:solidFill>
                  <a:schemeClr val="tx1"/>
                </a:solidFill>
                <a:latin typeface="微软雅黑" panose="020B0503020204020204" charset="-122"/>
                <a:ea typeface="微软雅黑" panose="020B0503020204020204" charset="-122"/>
                <a:sym typeface="Arial" panose="020B0604020202020204" pitchFamily="34" charset="0"/>
              </a:rPr>
              <a:t>贯彻生态文明理念，加强生态空间保护，农牧空间和城乡发展空间建设贯彻生态绿色理念，城镇发展空间着重推进生态城市建设</a:t>
            </a:r>
            <a:r>
              <a:rPr lang="zh-CN" altLang="en-US" sz="2015" spc="150">
                <a:solidFill>
                  <a:schemeClr val="tx1"/>
                </a:solidFill>
                <a:latin typeface="宋体" panose="02010600030101010101" pitchFamily="2" charset="-122"/>
                <a:ea typeface="宋体" panose="02010600030101010101" pitchFamily="2" charset="-122"/>
                <a:sym typeface="Arial" panose="020B0604020202020204" pitchFamily="34" charset="0"/>
              </a:rPr>
              <a:t>。</a:t>
            </a:r>
          </a:p>
        </p:txBody>
      </p:sp>
      <p:sp>
        <p:nvSpPr>
          <p:cNvPr id="64" name="文本框 63"/>
          <p:cNvSpPr txBox="1"/>
          <p:nvPr/>
        </p:nvSpPr>
        <p:spPr>
          <a:xfrm>
            <a:off x="5667756" y="2268388"/>
            <a:ext cx="4273327" cy="1581150"/>
          </a:xfrm>
          <a:prstGeom prst="rect">
            <a:avLst/>
          </a:prstGeom>
          <a:noFill/>
        </p:spPr>
        <p:txBody>
          <a:bodyPr wrap="square" rtlCol="0" anchor="t">
            <a:spAutoFit/>
          </a:bodyPr>
          <a:lstStyle/>
          <a:p>
            <a:pPr algn="l" eaLnBrk="1" hangingPunct="1">
              <a:lnSpc>
                <a:spcPct val="120000"/>
              </a:lnSpc>
              <a:spcBef>
                <a:spcPct val="20000"/>
              </a:spcBef>
            </a:pPr>
            <a:r>
              <a:rPr lang="zh-CN" altLang="en-US" sz="2015" spc="150">
                <a:solidFill>
                  <a:schemeClr val="tx1"/>
                </a:solidFill>
                <a:latin typeface="微软雅黑" panose="020B0503020204020204" charset="-122"/>
                <a:ea typeface="微软雅黑" panose="020B0503020204020204" charset="-122"/>
                <a:sym typeface="Arial" panose="020B0604020202020204" pitchFamily="34" charset="0"/>
              </a:rPr>
              <a:t>以人民为中心，实施中心城区带动战略，进一步完善基础设施，提升城镇治理水平，加强基础设施运行管理。</a:t>
            </a:r>
          </a:p>
        </p:txBody>
      </p:sp>
      <p:sp>
        <p:nvSpPr>
          <p:cNvPr id="65" name="圆角矩形 64"/>
          <p:cNvSpPr/>
          <p:nvPr/>
        </p:nvSpPr>
        <p:spPr>
          <a:xfrm>
            <a:off x="264626" y="4029821"/>
            <a:ext cx="9190166" cy="428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590"/>
              <a:t>    </a:t>
            </a:r>
            <a:r>
              <a:rPr lang="en-US" altLang="zh-CN" sz="2590">
                <a:latin typeface="宋体" panose="02010600030101010101" pitchFamily="2" charset="-122"/>
                <a:ea typeface="宋体" panose="02010600030101010101" pitchFamily="2" charset="-122"/>
                <a:cs typeface="宋体" panose="02010600030101010101" pitchFamily="2" charset="-122"/>
              </a:rPr>
              <a:t> </a:t>
            </a:r>
            <a:r>
              <a:rPr lang="zh-CN" altLang="en-US" sz="2590" b="1">
                <a:solidFill>
                  <a:schemeClr val="tx1"/>
                </a:solidFill>
                <a:latin typeface="微软雅黑" panose="020B0503020204020204" charset="-122"/>
                <a:ea typeface="微软雅黑" panose="020B0503020204020204" charset="-122"/>
                <a:cs typeface="宋体" panose="02010600030101010101" pitchFamily="2" charset="-122"/>
              </a:rPr>
              <a:t>文化空间引领</a:t>
            </a:r>
          </a:p>
        </p:txBody>
      </p:sp>
      <p:sp>
        <p:nvSpPr>
          <p:cNvPr id="67" name="圆角矩形 66"/>
          <p:cNvSpPr/>
          <p:nvPr/>
        </p:nvSpPr>
        <p:spPr>
          <a:xfrm>
            <a:off x="788670" y="4509770"/>
            <a:ext cx="9155430" cy="1428750"/>
          </a:xfrm>
          <a:prstGeom prst="roundRect">
            <a:avLst/>
          </a:prstGeom>
          <a:solidFill>
            <a:schemeClr val="accent1">
              <a:lumMod val="40000"/>
              <a:lumOff val="60000"/>
            </a:schemeClr>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20000"/>
              </a:lnSpc>
            </a:pPr>
            <a:r>
              <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rPr>
              <a:t>加快推进文化强旗建设，实施文化精品战略，建立文化创意产业体系，加强文化遗产保护传承。</a:t>
            </a:r>
          </a:p>
        </p:txBody>
      </p:sp>
      <p:sp>
        <p:nvSpPr>
          <p:cNvPr id="68" name="圆角矩形 67"/>
          <p:cNvSpPr/>
          <p:nvPr/>
        </p:nvSpPr>
        <p:spPr>
          <a:xfrm>
            <a:off x="282907" y="6137691"/>
            <a:ext cx="9190166" cy="428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590"/>
              <a:t>     </a:t>
            </a:r>
            <a:r>
              <a:rPr lang="zh-CN" altLang="en-US" sz="2590" b="1">
                <a:solidFill>
                  <a:schemeClr val="tx1"/>
                </a:solidFill>
              </a:rPr>
              <a:t>开放空间带动</a:t>
            </a:r>
          </a:p>
        </p:txBody>
      </p:sp>
      <p:sp>
        <p:nvSpPr>
          <p:cNvPr id="70" name="圆角矩形 69"/>
          <p:cNvSpPr/>
          <p:nvPr/>
        </p:nvSpPr>
        <p:spPr>
          <a:xfrm>
            <a:off x="840740" y="6671310"/>
            <a:ext cx="9126855" cy="1428750"/>
          </a:xfrm>
          <a:prstGeom prst="roundRect">
            <a:avLst/>
          </a:prstGeom>
          <a:solidFill>
            <a:schemeClr val="accent2">
              <a:lumMod val="40000"/>
              <a:lumOff val="60000"/>
            </a:schemeClr>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20000"/>
              </a:lnSpc>
            </a:pPr>
            <a:r>
              <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rPr>
              <a:t>贯彻开放发展理念，推动更深层次改革，实行更高水平开放，加强国内区域合作，打造内引外联区域枢纽构建开放型经济体制。</a:t>
            </a:r>
          </a:p>
        </p:txBody>
      </p:sp>
      <p:sp>
        <p:nvSpPr>
          <p:cNvPr id="71" name="圆角矩形 70"/>
          <p:cNvSpPr/>
          <p:nvPr/>
        </p:nvSpPr>
        <p:spPr>
          <a:xfrm>
            <a:off x="313986" y="8300406"/>
            <a:ext cx="9190166" cy="428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590"/>
              <a:t>     </a:t>
            </a:r>
            <a:r>
              <a:rPr lang="zh-CN" altLang="en-US" sz="2590" b="1">
                <a:solidFill>
                  <a:schemeClr val="tx1"/>
                </a:solidFill>
              </a:rPr>
              <a:t>创新空间协同</a:t>
            </a:r>
          </a:p>
        </p:txBody>
      </p:sp>
      <p:sp>
        <p:nvSpPr>
          <p:cNvPr id="73" name="圆角矩形 72"/>
          <p:cNvSpPr/>
          <p:nvPr/>
        </p:nvSpPr>
        <p:spPr>
          <a:xfrm>
            <a:off x="840105" y="8815070"/>
            <a:ext cx="9126855" cy="1428750"/>
          </a:xfrm>
          <a:prstGeom prst="roundRect">
            <a:avLst/>
          </a:prstGeom>
          <a:solidFill>
            <a:schemeClr val="accent4">
              <a:lumMod val="40000"/>
              <a:lumOff val="60000"/>
            </a:schemeClr>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20000"/>
              </a:lnSpc>
            </a:pPr>
            <a:r>
              <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rPr>
              <a:t>建立健全科技创新体系，营造激励创新的公平竞争环境，推进大众创业万众创新。</a:t>
            </a:r>
          </a:p>
        </p:txBody>
      </p:sp>
      <p:sp>
        <p:nvSpPr>
          <p:cNvPr id="74" name="圆角矩形 73"/>
          <p:cNvSpPr/>
          <p:nvPr/>
        </p:nvSpPr>
        <p:spPr>
          <a:xfrm>
            <a:off x="250001" y="10382682"/>
            <a:ext cx="9190166" cy="428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590"/>
              <a:t>     </a:t>
            </a:r>
            <a:r>
              <a:rPr lang="zh-CN" altLang="en-US" sz="2590" b="1" spc="300">
                <a:solidFill>
                  <a:schemeClr val="tx1"/>
                </a:solidFill>
                <a:latin typeface="微软雅黑" panose="020B0503020204020204" charset="-122"/>
                <a:ea typeface="微软雅黑" panose="020B0503020204020204" charset="-122"/>
                <a:sym typeface="Arial" panose="020B0604020202020204" pitchFamily="34" charset="0"/>
              </a:rPr>
              <a:t>生态空间优化</a:t>
            </a:r>
          </a:p>
        </p:txBody>
      </p:sp>
      <p:sp>
        <p:nvSpPr>
          <p:cNvPr id="76" name="圆角矩形 75"/>
          <p:cNvSpPr/>
          <p:nvPr/>
        </p:nvSpPr>
        <p:spPr>
          <a:xfrm>
            <a:off x="788670" y="10888980"/>
            <a:ext cx="9152255" cy="1428750"/>
          </a:xfrm>
          <a:prstGeom prst="roundRect">
            <a:avLst/>
          </a:prstGeom>
          <a:solidFill>
            <a:schemeClr val="accent3">
              <a:lumMod val="40000"/>
              <a:lumOff val="60000"/>
            </a:schemeClr>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20000"/>
              </a:lnSpc>
            </a:pPr>
            <a:r>
              <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rPr>
              <a:t>建立健全科技创新体系，营造激励创新的公平竞争环境，推进大众创业万众创新。</a:t>
            </a:r>
          </a:p>
        </p:txBody>
      </p:sp>
      <p:sp>
        <p:nvSpPr>
          <p:cNvPr id="77" name="圆角矩形 76"/>
          <p:cNvSpPr/>
          <p:nvPr/>
        </p:nvSpPr>
        <p:spPr>
          <a:xfrm>
            <a:off x="250001" y="12485067"/>
            <a:ext cx="3293432" cy="42870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590"/>
              <a:t>   </a:t>
            </a:r>
            <a:r>
              <a:rPr lang="en-US" altLang="zh-CN" sz="2590">
                <a:solidFill>
                  <a:schemeClr val="tx1"/>
                </a:solidFill>
              </a:rPr>
              <a:t>  </a:t>
            </a:r>
            <a:r>
              <a:rPr lang="zh-CN" altLang="en-US" sz="2590" b="1" spc="300">
                <a:solidFill>
                  <a:schemeClr val="tx1"/>
                </a:solidFill>
                <a:latin typeface="微软雅黑" panose="020B0503020204020204" charset="-122"/>
                <a:ea typeface="微软雅黑" panose="020B0503020204020204" charset="-122"/>
                <a:sym typeface="Arial" panose="020B0604020202020204" pitchFamily="34" charset="0"/>
              </a:rPr>
              <a:t>城镇空间支撑</a:t>
            </a:r>
          </a:p>
        </p:txBody>
      </p:sp>
      <p:sp>
        <p:nvSpPr>
          <p:cNvPr id="79" name="圆角矩形 78"/>
          <p:cNvSpPr/>
          <p:nvPr/>
        </p:nvSpPr>
        <p:spPr>
          <a:xfrm>
            <a:off x="840105" y="12999720"/>
            <a:ext cx="9126855" cy="1428750"/>
          </a:xfrm>
          <a:prstGeom prst="roundRect">
            <a:avLst/>
          </a:prstGeom>
          <a:solidFill>
            <a:schemeClr val="accent5">
              <a:lumMod val="20000"/>
              <a:lumOff val="80000"/>
            </a:schemeClr>
          </a:solid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20000"/>
              </a:lnSpc>
            </a:pPr>
            <a:endPar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endParaRPr>
          </a:p>
          <a:p>
            <a:pPr algn="l">
              <a:lnSpc>
                <a:spcPct val="120000"/>
              </a:lnSpc>
            </a:pPr>
            <a:r>
              <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rPr>
              <a:t>统筹城乡发展，打造城乡一体化发展的战略平台，优化产业布局，引导城乡产业分工协作，健全工业反哺农业、城镇支持农村的长效协调机制。</a:t>
            </a:r>
          </a:p>
          <a:p>
            <a:pPr algn="l">
              <a:lnSpc>
                <a:spcPct val="120000"/>
              </a:lnSpc>
            </a:pPr>
            <a:endParaRPr lang="zh-CN" altLang="en-US" sz="2305" spc="150" dirty="0">
              <a:solidFill>
                <a:schemeClr val="tx1"/>
              </a:solidFill>
              <a:latin typeface="微软雅黑" panose="020B0503020204020204" charset="-122"/>
              <a:ea typeface="微软雅黑" panose="020B0503020204020204" charset="-122"/>
              <a:sym typeface="Arial" panose="020B0604020202020204" pitchFamily="34" charset="0"/>
            </a:endParaRPr>
          </a:p>
        </p:txBody>
      </p:sp>
      <p:sp>
        <p:nvSpPr>
          <p:cNvPr id="102" name="文本框 101"/>
          <p:cNvSpPr txBox="1"/>
          <p:nvPr/>
        </p:nvSpPr>
        <p:spPr>
          <a:xfrm>
            <a:off x="788394" y="1687033"/>
            <a:ext cx="2167890" cy="489585"/>
          </a:xfrm>
          <a:prstGeom prst="rect">
            <a:avLst/>
          </a:prstGeom>
          <a:noFill/>
        </p:spPr>
        <p:txBody>
          <a:bodyPr wrap="none" rtlCol="0">
            <a:spAutoFit/>
          </a:bodyPr>
          <a:lstStyle/>
          <a:p>
            <a:r>
              <a:rPr lang="zh-CN" altLang="en-US" sz="2590" b="1">
                <a:latin typeface="宋体" panose="02010600030101010101" pitchFamily="2" charset="-122"/>
                <a:ea typeface="宋体" panose="02010600030101010101" pitchFamily="2" charset="-122"/>
              </a:rPr>
              <a:t>全域空间统筹</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35" y="3810"/>
            <a:ext cx="10692383" cy="15119599"/>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754481" y="1739011"/>
            <a:ext cx="3110230" cy="2842260"/>
          </a:xfrm>
          <a:prstGeom prst="rect">
            <a:avLst/>
          </a:prstGeom>
        </p:spPr>
        <p:txBody>
          <a:bodyPr vert="horz" wrap="square" lIns="0" tIns="16510" rIns="0" bIns="0" rtlCol="0">
            <a:spAutoFit/>
          </a:bodyPr>
          <a:lstStyle/>
          <a:p>
            <a:pPr marL="12700">
              <a:lnSpc>
                <a:spcPct val="100000"/>
              </a:lnSpc>
              <a:spcBef>
                <a:spcPts val="130"/>
              </a:spcBef>
            </a:pPr>
            <a:r>
              <a:rPr sz="18450" b="1" spc="760" dirty="0">
                <a:solidFill>
                  <a:srgbClr val="FFFFFF"/>
                </a:solidFill>
                <a:latin typeface="微软雅黑" panose="020B0503020204020204" charset="-122"/>
                <a:cs typeface="微软雅黑" panose="020B0503020204020204" charset="-122"/>
              </a:rPr>
              <a:t>03</a:t>
            </a:r>
            <a:endParaRPr sz="18450">
              <a:latin typeface="微软雅黑" panose="020B0503020204020204" charset="-122"/>
              <a:cs typeface="微软雅黑" panose="020B0503020204020204" charset="-122"/>
            </a:endParaRPr>
          </a:p>
        </p:txBody>
      </p:sp>
      <p:sp>
        <p:nvSpPr>
          <p:cNvPr id="5" name="object 5"/>
          <p:cNvSpPr txBox="1"/>
          <p:nvPr/>
        </p:nvSpPr>
        <p:spPr>
          <a:xfrm>
            <a:off x="5835650" y="2541270"/>
            <a:ext cx="4101465" cy="1492885"/>
          </a:xfrm>
          <a:prstGeom prst="rect">
            <a:avLst/>
          </a:prstGeom>
        </p:spPr>
        <p:txBody>
          <a:bodyPr vert="horz" wrap="square" lIns="0" tIns="97155" rIns="0" bIns="0" rtlCol="0">
            <a:spAutoFit/>
          </a:bodyPr>
          <a:lstStyle/>
          <a:p>
            <a:pPr marL="629920" lvl="1" indent="-617220">
              <a:lnSpc>
                <a:spcPct val="100000"/>
              </a:lnSpc>
              <a:spcBef>
                <a:spcPts val="765"/>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永久基本农田保护线</a:t>
            </a:r>
            <a:endParaRPr sz="2650" dirty="0">
              <a:latin typeface="微软雅黑" panose="020B0503020204020204" charset="-122"/>
              <a:cs typeface="微软雅黑" panose="020B0503020204020204" charset="-122"/>
            </a:endParaRPr>
          </a:p>
          <a:p>
            <a:pPr marL="629920" lvl="1" indent="-617220">
              <a:lnSpc>
                <a:spcPct val="100000"/>
              </a:lnSpc>
              <a:spcBef>
                <a:spcPts val="670"/>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生态保护红线</a:t>
            </a:r>
            <a:endParaRPr sz="2650" dirty="0">
              <a:latin typeface="微软雅黑" panose="020B0503020204020204" charset="-122"/>
              <a:cs typeface="微软雅黑" panose="020B0503020204020204" charset="-122"/>
            </a:endParaRPr>
          </a:p>
          <a:p>
            <a:pPr marL="629920" lvl="1" indent="-617220">
              <a:lnSpc>
                <a:spcPct val="100000"/>
              </a:lnSpc>
              <a:spcBef>
                <a:spcPts val="675"/>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城镇开发边界</a:t>
            </a:r>
            <a:endParaRPr sz="2650" dirty="0">
              <a:latin typeface="微软雅黑" panose="020B0503020204020204" charset="-122"/>
              <a:cs typeface="微软雅黑" panose="020B0503020204020204" charset="-122"/>
            </a:endParaRPr>
          </a:p>
        </p:txBody>
      </p:sp>
      <p:sp>
        <p:nvSpPr>
          <p:cNvPr id="6" name="object 6"/>
          <p:cNvSpPr/>
          <p:nvPr/>
        </p:nvSpPr>
        <p:spPr>
          <a:xfrm>
            <a:off x="5707379" y="2520696"/>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7" name="object 7"/>
          <p:cNvSpPr/>
          <p:nvPr/>
        </p:nvSpPr>
        <p:spPr>
          <a:xfrm>
            <a:off x="5707379" y="4163568"/>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8" name="object 8"/>
          <p:cNvSpPr txBox="1">
            <a:spLocks noGrp="1"/>
          </p:cNvSpPr>
          <p:nvPr/>
        </p:nvSpPr>
        <p:spPr>
          <a:xfrm>
            <a:off x="4218178" y="2165172"/>
            <a:ext cx="1617472" cy="2382191"/>
          </a:xfrm>
          <a:prstGeom prst="rect">
            <a:avLst/>
          </a:prstGeom>
        </p:spPr>
        <p:txBody>
          <a:bodyPr vert="horz" wrap="square" lIns="0" tIns="13462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marR="5080" algn="just">
              <a:lnSpc>
                <a:spcPct val="82000"/>
              </a:lnSpc>
              <a:spcBef>
                <a:spcPts val="1060"/>
              </a:spcBef>
            </a:pPr>
            <a:r>
              <a:rPr sz="4450" spc="940" dirty="0"/>
              <a:t>构</a:t>
            </a:r>
            <a:r>
              <a:rPr sz="4450" dirty="0"/>
              <a:t>管 </a:t>
            </a:r>
            <a:r>
              <a:rPr sz="4450" spc="940" dirty="0"/>
              <a:t>建</a:t>
            </a:r>
            <a:r>
              <a:rPr sz="4450" dirty="0"/>
              <a:t>控 </a:t>
            </a:r>
            <a:r>
              <a:rPr sz="4450" spc="940" dirty="0"/>
              <a:t>底</a:t>
            </a:r>
            <a:r>
              <a:rPr sz="4450" dirty="0"/>
              <a:t>框 </a:t>
            </a:r>
            <a:r>
              <a:rPr sz="4450" spc="940" dirty="0"/>
              <a:t>线</a:t>
            </a:r>
            <a:r>
              <a:rPr sz="4450" dirty="0"/>
              <a:t>架</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0" y="4659474"/>
            <a:ext cx="10691813" cy="8602408"/>
          </a:xfrm>
          <a:prstGeom prst="rect">
            <a:avLst/>
          </a:prstGeom>
        </p:spPr>
      </p:pic>
      <p:sp>
        <p:nvSpPr>
          <p:cNvPr id="4" name="object 4"/>
          <p:cNvSpPr/>
          <p:nvPr/>
        </p:nvSpPr>
        <p:spPr>
          <a:xfrm>
            <a:off x="562355" y="1819656"/>
            <a:ext cx="9595485" cy="2065020"/>
          </a:xfrm>
          <a:custGeom>
            <a:avLst/>
            <a:gdLst/>
            <a:ahLst/>
            <a:cxnLst/>
            <a:rect l="l" t="t" r="r" b="b"/>
            <a:pathLst>
              <a:path w="9595485" h="2065020">
                <a:moveTo>
                  <a:pt x="0" y="2065020"/>
                </a:moveTo>
                <a:lnTo>
                  <a:pt x="9595104" y="2065020"/>
                </a:lnTo>
                <a:lnTo>
                  <a:pt x="9595104" y="0"/>
                </a:lnTo>
                <a:lnTo>
                  <a:pt x="0" y="0"/>
                </a:lnTo>
                <a:lnTo>
                  <a:pt x="0" y="2065020"/>
                </a:lnTo>
                <a:close/>
              </a:path>
            </a:pathLst>
          </a:custGeom>
          <a:solidFill>
            <a:srgbClr val="FFF1CC">
              <a:alpha val="50979"/>
            </a:srgbClr>
          </a:solidFill>
        </p:spPr>
        <p:txBody>
          <a:bodyPr wrap="square" lIns="0" tIns="0" rIns="0" bIns="0" rtlCol="0"/>
          <a:lstStyle/>
          <a:p>
            <a:endParaRPr/>
          </a:p>
        </p:txBody>
      </p:sp>
      <p:sp>
        <p:nvSpPr>
          <p:cNvPr id="5" name="object 5"/>
          <p:cNvSpPr/>
          <p:nvPr/>
        </p:nvSpPr>
        <p:spPr>
          <a:xfrm>
            <a:off x="884682" y="2049018"/>
            <a:ext cx="3380740" cy="524510"/>
          </a:xfrm>
          <a:custGeom>
            <a:avLst/>
            <a:gdLst/>
            <a:ahLst/>
            <a:cxnLst/>
            <a:rect l="l" t="t" r="r" b="b"/>
            <a:pathLst>
              <a:path w="3380740" h="524510">
                <a:moveTo>
                  <a:pt x="0" y="524256"/>
                </a:moveTo>
                <a:lnTo>
                  <a:pt x="3380232" y="524256"/>
                </a:lnTo>
                <a:lnTo>
                  <a:pt x="3380232" y="0"/>
                </a:lnTo>
                <a:lnTo>
                  <a:pt x="0" y="0"/>
                </a:lnTo>
                <a:lnTo>
                  <a:pt x="0" y="524256"/>
                </a:lnTo>
                <a:close/>
              </a:path>
            </a:pathLst>
          </a:custGeom>
          <a:solidFill>
            <a:srgbClr val="F1A336"/>
          </a:solidFill>
        </p:spPr>
        <p:txBody>
          <a:bodyPr wrap="square" lIns="0" tIns="0" rIns="0" bIns="0" rtlCol="0"/>
          <a:lstStyle/>
          <a:p>
            <a:endParaRPr/>
          </a:p>
        </p:txBody>
      </p:sp>
      <p:sp>
        <p:nvSpPr>
          <p:cNvPr id="6" name="object 6"/>
          <p:cNvSpPr/>
          <p:nvPr/>
        </p:nvSpPr>
        <p:spPr>
          <a:xfrm>
            <a:off x="884682" y="2049018"/>
            <a:ext cx="3380740" cy="524510"/>
          </a:xfrm>
          <a:custGeom>
            <a:avLst/>
            <a:gdLst/>
            <a:ahLst/>
            <a:cxnLst/>
            <a:rect l="l" t="t" r="r" b="b"/>
            <a:pathLst>
              <a:path w="3380740" h="524510">
                <a:moveTo>
                  <a:pt x="0" y="524256"/>
                </a:moveTo>
                <a:lnTo>
                  <a:pt x="3380232" y="524256"/>
                </a:lnTo>
                <a:lnTo>
                  <a:pt x="3380232" y="0"/>
                </a:lnTo>
                <a:lnTo>
                  <a:pt x="0" y="0"/>
                </a:lnTo>
                <a:lnTo>
                  <a:pt x="0" y="524256"/>
                </a:lnTo>
                <a:close/>
              </a:path>
            </a:pathLst>
          </a:custGeom>
          <a:ln w="25400">
            <a:solidFill>
              <a:srgbClr val="F1A336"/>
            </a:solidFill>
          </a:ln>
        </p:spPr>
        <p:txBody>
          <a:bodyPr wrap="square" lIns="0" tIns="0" rIns="0" bIns="0" rtlCol="0"/>
          <a:lstStyle/>
          <a:p>
            <a:endParaRPr/>
          </a:p>
        </p:txBody>
      </p:sp>
      <p:sp>
        <p:nvSpPr>
          <p:cNvPr id="7" name="object 7"/>
          <p:cNvSpPr/>
          <p:nvPr/>
        </p:nvSpPr>
        <p:spPr>
          <a:xfrm>
            <a:off x="4264914" y="2049018"/>
            <a:ext cx="5392420" cy="524510"/>
          </a:xfrm>
          <a:custGeom>
            <a:avLst/>
            <a:gdLst/>
            <a:ahLst/>
            <a:cxnLst/>
            <a:rect l="l" t="t" r="r" b="b"/>
            <a:pathLst>
              <a:path w="5392420" h="524510">
                <a:moveTo>
                  <a:pt x="0" y="524256"/>
                </a:moveTo>
                <a:lnTo>
                  <a:pt x="5391912" y="524256"/>
                </a:lnTo>
                <a:lnTo>
                  <a:pt x="5391912" y="0"/>
                </a:lnTo>
                <a:lnTo>
                  <a:pt x="0" y="0"/>
                </a:lnTo>
                <a:lnTo>
                  <a:pt x="0" y="524256"/>
                </a:lnTo>
                <a:close/>
              </a:path>
            </a:pathLst>
          </a:custGeom>
          <a:ln w="25400">
            <a:solidFill>
              <a:srgbClr val="F1A336"/>
            </a:solidFill>
          </a:ln>
        </p:spPr>
        <p:txBody>
          <a:bodyPr wrap="square" lIns="0" tIns="0" rIns="0" bIns="0" rtlCol="0"/>
          <a:lstStyle/>
          <a:p>
            <a:endParaRPr/>
          </a:p>
        </p:txBody>
      </p:sp>
      <p:sp>
        <p:nvSpPr>
          <p:cNvPr id="9" name="object 9"/>
          <p:cNvSpPr txBox="1"/>
          <p:nvPr/>
        </p:nvSpPr>
        <p:spPr>
          <a:xfrm>
            <a:off x="934821" y="2697632"/>
            <a:ext cx="5623560" cy="1082040"/>
          </a:xfrm>
          <a:prstGeom prst="rect">
            <a:avLst/>
          </a:prstGeom>
        </p:spPr>
        <p:txBody>
          <a:bodyPr vert="horz" wrap="square" lIns="0" tIns="12065" rIns="0" bIns="0" rtlCol="0">
            <a:spAutoFit/>
          </a:bodyPr>
          <a:lstStyle/>
          <a:p>
            <a:pPr marL="318135" marR="5080" indent="-318135" algn="just">
              <a:lnSpc>
                <a:spcPct val="132000"/>
              </a:lnSpc>
              <a:spcBef>
                <a:spcPts val="95"/>
              </a:spcBef>
              <a:buFont typeface="Wingdings" panose="05000000000000000000"/>
              <a:buChar char=""/>
              <a:tabLst>
                <a:tab pos="318770" algn="l"/>
              </a:tabLst>
            </a:pPr>
            <a:r>
              <a:rPr sz="1750" spc="60" dirty="0">
                <a:latin typeface="微软雅黑" panose="020B0503020204020204" charset="-122"/>
                <a:cs typeface="微软雅黑" panose="020B0503020204020204" charset="-122"/>
              </a:rPr>
              <a:t>落实最严格</a:t>
            </a:r>
            <a:r>
              <a:rPr sz="1750" spc="70" dirty="0">
                <a:latin typeface="微软雅黑" panose="020B0503020204020204" charset="-122"/>
                <a:cs typeface="微软雅黑" panose="020B0503020204020204" charset="-122"/>
              </a:rPr>
              <a:t>的</a:t>
            </a:r>
            <a:r>
              <a:rPr sz="1750" spc="60" dirty="0">
                <a:latin typeface="微软雅黑" panose="020B0503020204020204" charset="-122"/>
                <a:cs typeface="微软雅黑" panose="020B0503020204020204" charset="-122"/>
              </a:rPr>
              <a:t>耕地保护制</a:t>
            </a:r>
            <a:r>
              <a:rPr sz="1750" spc="65" dirty="0">
                <a:latin typeface="微软雅黑" panose="020B0503020204020204" charset="-122"/>
                <a:cs typeface="微软雅黑" panose="020B0503020204020204" charset="-122"/>
              </a:rPr>
              <a:t>度</a:t>
            </a:r>
            <a:r>
              <a:rPr sz="1750" spc="60" dirty="0">
                <a:latin typeface="微软雅黑" panose="020B0503020204020204" charset="-122"/>
                <a:cs typeface="微软雅黑" panose="020B0503020204020204" charset="-122"/>
              </a:rPr>
              <a:t>，</a:t>
            </a:r>
            <a:r>
              <a:rPr sz="1750" spc="55" dirty="0">
                <a:latin typeface="微软雅黑" panose="020B0503020204020204" charset="-122"/>
                <a:cs typeface="微软雅黑" panose="020B0503020204020204" charset="-122"/>
              </a:rPr>
              <a:t>保质保量</a:t>
            </a:r>
            <a:r>
              <a:rPr sz="1750" spc="70" dirty="0">
                <a:latin typeface="微软雅黑" panose="020B0503020204020204" charset="-122"/>
                <a:cs typeface="微软雅黑" panose="020B0503020204020204" charset="-122"/>
              </a:rPr>
              <a:t>落</a:t>
            </a:r>
            <a:r>
              <a:rPr sz="1750" spc="55" dirty="0">
                <a:latin typeface="微软雅黑" panose="020B0503020204020204" charset="-122"/>
                <a:cs typeface="微软雅黑" panose="020B0503020204020204" charset="-122"/>
              </a:rPr>
              <a:t>实划定永</a:t>
            </a:r>
            <a:r>
              <a:rPr sz="1750" spc="15" dirty="0">
                <a:latin typeface="微软雅黑" panose="020B0503020204020204" charset="-122"/>
                <a:cs typeface="微软雅黑" panose="020B0503020204020204" charset="-122"/>
              </a:rPr>
              <a:t>久 </a:t>
            </a:r>
            <a:r>
              <a:rPr sz="1750" spc="60" dirty="0">
                <a:latin typeface="微软雅黑" panose="020B0503020204020204" charset="-122"/>
                <a:cs typeface="微软雅黑" panose="020B0503020204020204" charset="-122"/>
              </a:rPr>
              <a:t>基本农</a:t>
            </a:r>
            <a:r>
              <a:rPr sz="1750" spc="55" dirty="0">
                <a:latin typeface="微软雅黑" panose="020B0503020204020204" charset="-122"/>
                <a:cs typeface="微软雅黑" panose="020B0503020204020204" charset="-122"/>
              </a:rPr>
              <a:t>田</a:t>
            </a:r>
            <a:r>
              <a:rPr sz="1750" spc="60" dirty="0">
                <a:latin typeface="微软雅黑" panose="020B0503020204020204" charset="-122"/>
                <a:cs typeface="微软雅黑" panose="020B0503020204020204" charset="-122"/>
              </a:rPr>
              <a:t>，</a:t>
            </a:r>
            <a:r>
              <a:rPr sz="1750" spc="70" dirty="0">
                <a:latin typeface="微软雅黑" panose="020B0503020204020204" charset="-122"/>
                <a:cs typeface="微软雅黑" panose="020B0503020204020204" charset="-122"/>
              </a:rPr>
              <a:t>建</a:t>
            </a:r>
            <a:r>
              <a:rPr sz="1750" spc="55" dirty="0">
                <a:latin typeface="微软雅黑" panose="020B0503020204020204" charset="-122"/>
                <a:cs typeface="微软雅黑" panose="020B0503020204020204" charset="-122"/>
              </a:rPr>
              <a:t>立完善基本</a:t>
            </a:r>
            <a:r>
              <a:rPr sz="1750" spc="70" dirty="0">
                <a:latin typeface="微软雅黑" panose="020B0503020204020204" charset="-122"/>
                <a:cs typeface="微软雅黑" panose="020B0503020204020204" charset="-122"/>
              </a:rPr>
              <a:t>农</a:t>
            </a:r>
            <a:r>
              <a:rPr sz="1750" spc="55" dirty="0">
                <a:latin typeface="微软雅黑" panose="020B0503020204020204" charset="-122"/>
                <a:cs typeface="微软雅黑" panose="020B0503020204020204" charset="-122"/>
              </a:rPr>
              <a:t>田储备</a:t>
            </a:r>
            <a:r>
              <a:rPr sz="1750" spc="85" dirty="0">
                <a:latin typeface="微软雅黑" panose="020B0503020204020204" charset="-122"/>
                <a:cs typeface="微软雅黑" panose="020B0503020204020204" charset="-122"/>
              </a:rPr>
              <a:t>区</a:t>
            </a:r>
            <a:r>
              <a:rPr sz="1750" spc="60" dirty="0">
                <a:latin typeface="微软雅黑" panose="020B0503020204020204" charset="-122"/>
                <a:cs typeface="微软雅黑" panose="020B0503020204020204" charset="-122"/>
              </a:rPr>
              <a:t>，</a:t>
            </a:r>
            <a:r>
              <a:rPr sz="1750" spc="70" dirty="0">
                <a:latin typeface="微软雅黑" panose="020B0503020204020204" charset="-122"/>
                <a:cs typeface="微软雅黑" panose="020B0503020204020204" charset="-122"/>
              </a:rPr>
              <a:t>实</a:t>
            </a:r>
            <a:r>
              <a:rPr sz="1750" spc="55" dirty="0">
                <a:latin typeface="微软雅黑" panose="020B0503020204020204" charset="-122"/>
                <a:cs typeface="微软雅黑" panose="020B0503020204020204" charset="-122"/>
              </a:rPr>
              <a:t>施现有耕</a:t>
            </a:r>
            <a:r>
              <a:rPr sz="1750" spc="15" dirty="0">
                <a:latin typeface="微软雅黑" panose="020B0503020204020204" charset="-122"/>
                <a:cs typeface="微软雅黑" panose="020B0503020204020204" charset="-122"/>
              </a:rPr>
              <a:t>地 </a:t>
            </a:r>
            <a:r>
              <a:rPr sz="1750" spc="25" dirty="0">
                <a:latin typeface="微软雅黑" panose="020B0503020204020204" charset="-122"/>
                <a:cs typeface="微软雅黑" panose="020B0503020204020204" charset="-122"/>
              </a:rPr>
              <a:t>提质改</a:t>
            </a:r>
            <a:r>
              <a:rPr sz="1750" spc="20" dirty="0">
                <a:latin typeface="微软雅黑" panose="020B0503020204020204" charset="-122"/>
                <a:cs typeface="微软雅黑" panose="020B0503020204020204" charset="-122"/>
              </a:rPr>
              <a:t>造</a:t>
            </a:r>
            <a:r>
              <a:rPr sz="1750" spc="25" dirty="0">
                <a:latin typeface="微软雅黑" panose="020B0503020204020204" charset="-122"/>
                <a:cs typeface="微软雅黑" panose="020B0503020204020204" charset="-122"/>
              </a:rPr>
              <a:t>，促进耕地规模化、集中化。</a:t>
            </a:r>
            <a:endParaRPr sz="1750">
              <a:latin typeface="微软雅黑" panose="020B0503020204020204" charset="-122"/>
              <a:cs typeface="微软雅黑" panose="020B0503020204020204" charset="-122"/>
            </a:endParaRPr>
          </a:p>
        </p:txBody>
      </p:sp>
      <p:sp>
        <p:nvSpPr>
          <p:cNvPr id="10" name="object 10"/>
          <p:cNvSpPr txBox="1"/>
          <p:nvPr/>
        </p:nvSpPr>
        <p:spPr>
          <a:xfrm>
            <a:off x="559104" y="1016253"/>
            <a:ext cx="8914765" cy="1464945"/>
          </a:xfrm>
          <a:prstGeom prst="rect">
            <a:avLst/>
          </a:prstGeom>
        </p:spPr>
        <p:txBody>
          <a:bodyPr vert="horz" wrap="square" lIns="0" tIns="0" rIns="0" bIns="0" rtlCol="0">
            <a:spAutoFit/>
          </a:bodyPr>
          <a:lstStyle/>
          <a:p>
            <a:pPr marL="12700">
              <a:lnSpc>
                <a:spcPts val="3775"/>
              </a:lnSpc>
            </a:pPr>
            <a:r>
              <a:rPr sz="4400" b="1" dirty="0">
                <a:solidFill>
                  <a:srgbClr val="00746C"/>
                </a:solidFill>
                <a:latin typeface="微软雅黑" panose="020B0503020204020204" charset="-122"/>
                <a:cs typeface="微软雅黑" panose="020B0503020204020204" charset="-122"/>
              </a:rPr>
              <a:t>3.1</a:t>
            </a:r>
            <a:r>
              <a:rPr sz="4400" b="1" spc="-145" dirty="0">
                <a:solidFill>
                  <a:srgbClr val="00746C"/>
                </a:solidFill>
                <a:latin typeface="微软雅黑" panose="020B0503020204020204" charset="-122"/>
                <a:cs typeface="微软雅黑" panose="020B0503020204020204" charset="-122"/>
              </a:rPr>
              <a:t> </a:t>
            </a:r>
            <a:r>
              <a:rPr sz="2800" b="1" spc="-5" dirty="0">
                <a:solidFill>
                  <a:srgbClr val="00746C"/>
                </a:solidFill>
                <a:latin typeface="微软雅黑" panose="020B0503020204020204" charset="-122"/>
                <a:cs typeface="微软雅黑" panose="020B0503020204020204" charset="-122"/>
              </a:rPr>
              <a:t>永久基本农田保护线</a:t>
            </a:r>
            <a:endParaRPr sz="2800">
              <a:latin typeface="微软雅黑" panose="020B0503020204020204" charset="-122"/>
              <a:cs typeface="微软雅黑" panose="020B0503020204020204" charset="-122"/>
            </a:endParaRPr>
          </a:p>
          <a:p>
            <a:pPr marL="725805">
              <a:lnSpc>
                <a:spcPct val="100000"/>
              </a:lnSpc>
              <a:spcBef>
                <a:spcPts val="5010"/>
              </a:spcBef>
              <a:tabLst>
                <a:tab pos="4106545" algn="l"/>
              </a:tabLst>
            </a:pPr>
            <a:r>
              <a:rPr sz="2200" spc="20" dirty="0">
                <a:solidFill>
                  <a:srgbClr val="FFFFFF"/>
                </a:solidFill>
                <a:latin typeface="微软雅黑" panose="020B0503020204020204" charset="-122"/>
                <a:cs typeface="微软雅黑" panose="020B0503020204020204" charset="-122"/>
              </a:rPr>
              <a:t>从严核实永久基本农田	</a:t>
            </a:r>
            <a:r>
              <a:rPr sz="2200" spc="20" dirty="0">
                <a:latin typeface="微软雅黑" panose="020B0503020204020204" charset="-122"/>
                <a:cs typeface="微软雅黑" panose="020B0503020204020204" charset="-122"/>
              </a:rPr>
              <a:t>保障粮食安全和重要农产品</a:t>
            </a:r>
            <a:r>
              <a:rPr sz="2200" spc="25" dirty="0">
                <a:latin typeface="微软雅黑" panose="020B0503020204020204" charset="-122"/>
                <a:cs typeface="微软雅黑" panose="020B0503020204020204" charset="-122"/>
              </a:rPr>
              <a:t>供</a:t>
            </a:r>
            <a:r>
              <a:rPr sz="2200" spc="20" dirty="0">
                <a:latin typeface="微软雅黑" panose="020B0503020204020204" charset="-122"/>
                <a:cs typeface="微软雅黑" panose="020B0503020204020204" charset="-122"/>
              </a:rPr>
              <a:t>给</a:t>
            </a:r>
            <a:r>
              <a:rPr sz="2200" spc="25" dirty="0">
                <a:latin typeface="微软雅黑" panose="020B0503020204020204" charset="-122"/>
                <a:cs typeface="微软雅黑" panose="020B0503020204020204" charset="-122"/>
              </a:rPr>
              <a:t>的</a:t>
            </a:r>
            <a:r>
              <a:rPr sz="2200" spc="20" dirty="0">
                <a:latin typeface="微软雅黑" panose="020B0503020204020204" charset="-122"/>
                <a:cs typeface="微软雅黑" panose="020B0503020204020204" charset="-122"/>
              </a:rPr>
              <a:t>底线</a:t>
            </a:r>
            <a:endParaRPr sz="2200">
              <a:latin typeface="微软雅黑" panose="020B0503020204020204" charset="-122"/>
              <a:cs typeface="微软雅黑" panose="020B0503020204020204" charset="-122"/>
            </a:endParaRPr>
          </a:p>
        </p:txBody>
      </p:sp>
      <p:sp>
        <p:nvSpPr>
          <p:cNvPr id="18" name="object 18"/>
          <p:cNvSpPr txBox="1"/>
          <p:nvPr/>
        </p:nvSpPr>
        <p:spPr>
          <a:xfrm>
            <a:off x="7048818" y="13307632"/>
            <a:ext cx="3642995"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lang="zh-CN" sz="2000" b="1" dirty="0">
                <a:latin typeface="+mn-ea"/>
                <a:cs typeface="微软雅黑" panose="020B0503020204020204" charset="-122"/>
              </a:rPr>
              <a:t>耕地和永久基本</a:t>
            </a:r>
            <a:r>
              <a:rPr lang="zh-CN" sz="2000" b="1" dirty="0">
                <a:latin typeface="微软雅黑" panose="020B0503020204020204" charset="-122"/>
                <a:ea typeface="微软雅黑" panose="020B0503020204020204" charset="-122"/>
                <a:cs typeface="微软雅黑" panose="020B0503020204020204" charset="-122"/>
              </a:rPr>
              <a:t>农田</a:t>
            </a:r>
            <a:r>
              <a:rPr lang="zh-CN" sz="2000" b="1" dirty="0">
                <a:latin typeface="+mn-ea"/>
                <a:cs typeface="微软雅黑" panose="020B0503020204020204" charset="-122"/>
              </a:rPr>
              <a:t>保护红线图</a:t>
            </a:r>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112335"/>
            <a:ext cx="1460500" cy="217242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0" y="4853969"/>
            <a:ext cx="10691813" cy="8620732"/>
          </a:xfrm>
          <a:prstGeom prst="rect">
            <a:avLst/>
          </a:prstGeom>
        </p:spPr>
      </p:pic>
      <p:sp>
        <p:nvSpPr>
          <p:cNvPr id="4" name="object 4"/>
          <p:cNvSpPr/>
          <p:nvPr/>
        </p:nvSpPr>
        <p:spPr>
          <a:xfrm>
            <a:off x="562355" y="1836420"/>
            <a:ext cx="9595485" cy="2048510"/>
          </a:xfrm>
          <a:custGeom>
            <a:avLst/>
            <a:gdLst/>
            <a:ahLst/>
            <a:cxnLst/>
            <a:rect l="l" t="t" r="r" b="b"/>
            <a:pathLst>
              <a:path w="9595485" h="2048510">
                <a:moveTo>
                  <a:pt x="0" y="2048256"/>
                </a:moveTo>
                <a:lnTo>
                  <a:pt x="9595104" y="2048256"/>
                </a:lnTo>
                <a:lnTo>
                  <a:pt x="9595104" y="0"/>
                </a:lnTo>
                <a:lnTo>
                  <a:pt x="0" y="0"/>
                </a:lnTo>
                <a:lnTo>
                  <a:pt x="0" y="2048256"/>
                </a:lnTo>
                <a:close/>
              </a:path>
            </a:pathLst>
          </a:custGeom>
          <a:solidFill>
            <a:srgbClr val="E1EFD9">
              <a:alpha val="50979"/>
            </a:srgbClr>
          </a:solidFill>
        </p:spPr>
        <p:txBody>
          <a:bodyPr wrap="square" lIns="0" tIns="0" rIns="0" bIns="0" rtlCol="0"/>
          <a:lstStyle/>
          <a:p>
            <a:endParaRPr/>
          </a:p>
        </p:txBody>
      </p:sp>
      <p:sp>
        <p:nvSpPr>
          <p:cNvPr id="5" name="object 5"/>
          <p:cNvSpPr/>
          <p:nvPr/>
        </p:nvSpPr>
        <p:spPr>
          <a:xfrm>
            <a:off x="884682" y="2064258"/>
            <a:ext cx="3380740" cy="524510"/>
          </a:xfrm>
          <a:custGeom>
            <a:avLst/>
            <a:gdLst/>
            <a:ahLst/>
            <a:cxnLst/>
            <a:rect l="l" t="t" r="r" b="b"/>
            <a:pathLst>
              <a:path w="3380740" h="524510">
                <a:moveTo>
                  <a:pt x="0" y="524255"/>
                </a:moveTo>
                <a:lnTo>
                  <a:pt x="3380232" y="524255"/>
                </a:lnTo>
                <a:lnTo>
                  <a:pt x="3380232" y="0"/>
                </a:lnTo>
                <a:lnTo>
                  <a:pt x="0" y="0"/>
                </a:lnTo>
                <a:lnTo>
                  <a:pt x="0" y="524255"/>
                </a:lnTo>
                <a:close/>
              </a:path>
            </a:pathLst>
          </a:custGeom>
          <a:solidFill>
            <a:srgbClr val="00746C"/>
          </a:solidFill>
        </p:spPr>
        <p:txBody>
          <a:bodyPr wrap="square" lIns="0" tIns="0" rIns="0" bIns="0" rtlCol="0"/>
          <a:lstStyle/>
          <a:p>
            <a:endParaRPr/>
          </a:p>
        </p:txBody>
      </p:sp>
      <p:sp>
        <p:nvSpPr>
          <p:cNvPr id="6" name="object 6"/>
          <p:cNvSpPr/>
          <p:nvPr/>
        </p:nvSpPr>
        <p:spPr>
          <a:xfrm>
            <a:off x="884047" y="2064258"/>
            <a:ext cx="3380740" cy="524510"/>
          </a:xfrm>
          <a:custGeom>
            <a:avLst/>
            <a:gdLst/>
            <a:ahLst/>
            <a:cxnLst/>
            <a:rect l="l" t="t" r="r" b="b"/>
            <a:pathLst>
              <a:path w="3380740" h="524510">
                <a:moveTo>
                  <a:pt x="0" y="524255"/>
                </a:moveTo>
                <a:lnTo>
                  <a:pt x="3380232" y="524255"/>
                </a:lnTo>
                <a:lnTo>
                  <a:pt x="3380232" y="0"/>
                </a:lnTo>
                <a:lnTo>
                  <a:pt x="0" y="0"/>
                </a:lnTo>
                <a:lnTo>
                  <a:pt x="0" y="524255"/>
                </a:lnTo>
                <a:close/>
              </a:path>
            </a:pathLst>
          </a:custGeom>
          <a:ln w="25400">
            <a:solidFill>
              <a:srgbClr val="00746C"/>
            </a:solidFill>
          </a:ln>
        </p:spPr>
        <p:txBody>
          <a:bodyPr wrap="square" lIns="0" tIns="0" rIns="0" bIns="0" rtlCol="0"/>
          <a:lstStyle/>
          <a:p>
            <a:endParaRPr/>
          </a:p>
        </p:txBody>
      </p:sp>
      <p:sp>
        <p:nvSpPr>
          <p:cNvPr id="7" name="object 7"/>
          <p:cNvSpPr txBox="1"/>
          <p:nvPr/>
        </p:nvSpPr>
        <p:spPr>
          <a:xfrm>
            <a:off x="934821" y="2713762"/>
            <a:ext cx="5622925" cy="687689"/>
          </a:xfrm>
          <a:prstGeom prst="rect">
            <a:avLst/>
          </a:prstGeom>
        </p:spPr>
        <p:txBody>
          <a:bodyPr vert="horz" wrap="square" lIns="0" tIns="12065" rIns="0" bIns="0" rtlCol="0">
            <a:spAutoFit/>
          </a:bodyPr>
          <a:lstStyle/>
          <a:p>
            <a:pPr marL="318135" marR="5080" indent="-318135" algn="just">
              <a:lnSpc>
                <a:spcPct val="132000"/>
              </a:lnSpc>
              <a:spcBef>
                <a:spcPts val="95"/>
              </a:spcBef>
              <a:buFont typeface="Wingdings" panose="05000000000000000000"/>
              <a:buChar char=""/>
              <a:tabLst>
                <a:tab pos="318770" algn="l"/>
              </a:tabLst>
            </a:pPr>
            <a:r>
              <a:rPr sz="1750" spc="55" dirty="0" err="1">
                <a:latin typeface="微软雅黑" panose="020B0503020204020204" charset="-122"/>
                <a:cs typeface="微软雅黑" panose="020B0503020204020204" charset="-122"/>
              </a:rPr>
              <a:t>落实</a:t>
            </a:r>
            <a:r>
              <a:rPr lang="zh-CN" altLang="en-US" sz="1750" spc="55" dirty="0">
                <a:latin typeface="微软雅黑" panose="020B0503020204020204" charset="-122"/>
                <a:cs typeface="微软雅黑" panose="020B0503020204020204" charset="-122"/>
              </a:rPr>
              <a:t>上位规划</a:t>
            </a:r>
            <a:r>
              <a:rPr sz="1750" spc="55" dirty="0" err="1">
                <a:latin typeface="微软雅黑" panose="020B0503020204020204" charset="-122"/>
                <a:cs typeface="微软雅黑" panose="020B0503020204020204" charset="-122"/>
              </a:rPr>
              <a:t>划</a:t>
            </a:r>
            <a:r>
              <a:rPr sz="1750" spc="70" dirty="0" err="1">
                <a:latin typeface="微软雅黑" panose="020B0503020204020204" charset="-122"/>
                <a:cs typeface="微软雅黑" panose="020B0503020204020204" charset="-122"/>
              </a:rPr>
              <a:t>定</a:t>
            </a:r>
            <a:r>
              <a:rPr lang="zh-CN" altLang="en-US" sz="1750" spc="55" dirty="0">
                <a:latin typeface="微软雅黑" panose="020B0503020204020204" charset="-122"/>
                <a:cs typeface="微软雅黑" panose="020B0503020204020204" charset="-122"/>
              </a:rPr>
              <a:t>生态</a:t>
            </a:r>
            <a:r>
              <a:rPr sz="1750" spc="55" dirty="0" err="1">
                <a:latin typeface="微软雅黑" panose="020B0503020204020204" charset="-122"/>
                <a:cs typeface="微软雅黑" panose="020B0503020204020204" charset="-122"/>
              </a:rPr>
              <a:t>保</a:t>
            </a:r>
            <a:r>
              <a:rPr sz="1750" spc="70" dirty="0" err="1">
                <a:latin typeface="微软雅黑" panose="020B0503020204020204" charset="-122"/>
                <a:cs typeface="微软雅黑" panose="020B0503020204020204" charset="-122"/>
              </a:rPr>
              <a:t>护</a:t>
            </a:r>
            <a:r>
              <a:rPr sz="1750" spc="55" dirty="0" err="1">
                <a:latin typeface="微软雅黑" panose="020B0503020204020204" charset="-122"/>
                <a:cs typeface="微软雅黑" panose="020B0503020204020204" charset="-122"/>
              </a:rPr>
              <a:t>红</a:t>
            </a:r>
            <a:r>
              <a:rPr sz="1750" spc="85" dirty="0" err="1">
                <a:latin typeface="微软雅黑" panose="020B0503020204020204" charset="-122"/>
                <a:cs typeface="微软雅黑" panose="020B0503020204020204" charset="-122"/>
              </a:rPr>
              <a:t>线</a:t>
            </a:r>
            <a:r>
              <a:rPr sz="1750" spc="60" dirty="0" err="1">
                <a:latin typeface="微软雅黑" panose="020B0503020204020204" charset="-122"/>
                <a:cs typeface="微软雅黑" panose="020B0503020204020204" charset="-122"/>
              </a:rPr>
              <a:t>，</a:t>
            </a:r>
            <a:r>
              <a:rPr sz="1750" spc="55" dirty="0" err="1">
                <a:latin typeface="微软雅黑" panose="020B0503020204020204" charset="-122"/>
                <a:cs typeface="微软雅黑" panose="020B0503020204020204" charset="-122"/>
              </a:rPr>
              <a:t>坚持严格</a:t>
            </a:r>
            <a:r>
              <a:rPr sz="1750" spc="15" dirty="0" err="1">
                <a:latin typeface="微软雅黑" panose="020B0503020204020204" charset="-122"/>
                <a:cs typeface="微软雅黑" panose="020B0503020204020204" charset="-122"/>
              </a:rPr>
              <a:t>保</a:t>
            </a:r>
            <a:r>
              <a:rPr sz="1750" spc="25" dirty="0" err="1">
                <a:latin typeface="微软雅黑" panose="020B0503020204020204" charset="-122"/>
                <a:cs typeface="微软雅黑" panose="020B0503020204020204" charset="-122"/>
              </a:rPr>
              <a:t>护、分级管控、损害追责、违法严惩原则</a:t>
            </a:r>
            <a:r>
              <a:rPr sz="1750" spc="25" dirty="0">
                <a:latin typeface="微软雅黑" panose="020B0503020204020204" charset="-122"/>
                <a:cs typeface="微软雅黑" panose="020B0503020204020204" charset="-122"/>
              </a:rPr>
              <a:t>。</a:t>
            </a:r>
            <a:endParaRPr sz="1750" dirty="0">
              <a:latin typeface="微软雅黑" panose="020B0503020204020204" charset="-122"/>
              <a:cs typeface="微软雅黑" panose="020B0503020204020204" charset="-122"/>
            </a:endParaRPr>
          </a:p>
        </p:txBody>
      </p:sp>
      <p:sp>
        <p:nvSpPr>
          <p:cNvPr id="8" name="object 8"/>
          <p:cNvSpPr/>
          <p:nvPr/>
        </p:nvSpPr>
        <p:spPr>
          <a:xfrm>
            <a:off x="4264914" y="2064258"/>
            <a:ext cx="5392420" cy="524510"/>
          </a:xfrm>
          <a:custGeom>
            <a:avLst/>
            <a:gdLst/>
            <a:ahLst/>
            <a:cxnLst/>
            <a:rect l="l" t="t" r="r" b="b"/>
            <a:pathLst>
              <a:path w="5392420" h="524510">
                <a:moveTo>
                  <a:pt x="0" y="524255"/>
                </a:moveTo>
                <a:lnTo>
                  <a:pt x="5391912" y="524255"/>
                </a:lnTo>
                <a:lnTo>
                  <a:pt x="5391912" y="0"/>
                </a:lnTo>
                <a:lnTo>
                  <a:pt x="0" y="0"/>
                </a:lnTo>
                <a:lnTo>
                  <a:pt x="0" y="524255"/>
                </a:lnTo>
                <a:close/>
              </a:path>
            </a:pathLst>
          </a:custGeom>
          <a:ln w="25400">
            <a:solidFill>
              <a:srgbClr val="00746C"/>
            </a:solidFill>
          </a:ln>
        </p:spPr>
        <p:txBody>
          <a:bodyPr wrap="square" lIns="0" tIns="0" rIns="0" bIns="0" rtlCol="0"/>
          <a:lstStyle/>
          <a:p>
            <a:endParaRPr/>
          </a:p>
        </p:txBody>
      </p:sp>
      <p:sp>
        <p:nvSpPr>
          <p:cNvPr id="10" name="object 10"/>
          <p:cNvSpPr txBox="1"/>
          <p:nvPr/>
        </p:nvSpPr>
        <p:spPr>
          <a:xfrm>
            <a:off x="8375333" y="13474700"/>
            <a:ext cx="2316480"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lang="en-US" sz="2000" b="1" dirty="0">
                <a:latin typeface="微软雅黑" panose="020B0503020204020204" charset="-122"/>
                <a:cs typeface="微软雅黑" panose="020B0503020204020204" charset="-122"/>
              </a:rPr>
              <a:t>   </a:t>
            </a:r>
            <a:r>
              <a:rPr sz="2000" b="1" dirty="0">
                <a:latin typeface="微软雅黑" panose="020B0503020204020204" charset="-122"/>
                <a:cs typeface="微软雅黑" panose="020B0503020204020204" charset="-122"/>
              </a:rPr>
              <a:t>生态保护红线图</a:t>
            </a:r>
            <a:endParaRPr sz="2000">
              <a:latin typeface="微软雅黑" panose="020B0503020204020204" charset="-122"/>
              <a:cs typeface="微软雅黑" panose="020B0503020204020204" charset="-122"/>
            </a:endParaRPr>
          </a:p>
        </p:txBody>
      </p:sp>
      <p:sp>
        <p:nvSpPr>
          <p:cNvPr id="11" name="object 11"/>
          <p:cNvSpPr txBox="1"/>
          <p:nvPr/>
        </p:nvSpPr>
        <p:spPr>
          <a:xfrm>
            <a:off x="559104" y="1016253"/>
            <a:ext cx="6939280" cy="1480820"/>
          </a:xfrm>
          <a:prstGeom prst="rect">
            <a:avLst/>
          </a:prstGeom>
        </p:spPr>
        <p:txBody>
          <a:bodyPr vert="horz" wrap="square" lIns="0" tIns="0" rIns="0" bIns="0" rtlCol="0">
            <a:spAutoFit/>
          </a:bodyPr>
          <a:lstStyle/>
          <a:p>
            <a:pPr marL="12700">
              <a:lnSpc>
                <a:spcPts val="3775"/>
              </a:lnSpc>
            </a:pPr>
            <a:r>
              <a:rPr sz="4400" b="1" dirty="0">
                <a:solidFill>
                  <a:srgbClr val="00746C"/>
                </a:solidFill>
                <a:latin typeface="微软雅黑" panose="020B0503020204020204" charset="-122"/>
                <a:cs typeface="微软雅黑" panose="020B0503020204020204" charset="-122"/>
              </a:rPr>
              <a:t>3.2</a:t>
            </a:r>
            <a:r>
              <a:rPr sz="4400" b="1" spc="-145" dirty="0">
                <a:solidFill>
                  <a:srgbClr val="00746C"/>
                </a:solidFill>
                <a:latin typeface="微软雅黑" panose="020B0503020204020204" charset="-122"/>
                <a:cs typeface="微软雅黑" panose="020B0503020204020204" charset="-122"/>
              </a:rPr>
              <a:t> </a:t>
            </a:r>
            <a:r>
              <a:rPr sz="2800" b="1" spc="-5" dirty="0">
                <a:solidFill>
                  <a:srgbClr val="00746C"/>
                </a:solidFill>
                <a:latin typeface="微软雅黑" panose="020B0503020204020204" charset="-122"/>
                <a:cs typeface="微软雅黑" panose="020B0503020204020204" charset="-122"/>
              </a:rPr>
              <a:t>生态保护红线</a:t>
            </a:r>
            <a:endParaRPr sz="2800">
              <a:latin typeface="微软雅黑" panose="020B0503020204020204" charset="-122"/>
              <a:cs typeface="微软雅黑" panose="020B0503020204020204" charset="-122"/>
            </a:endParaRPr>
          </a:p>
          <a:p>
            <a:pPr marL="725805">
              <a:lnSpc>
                <a:spcPct val="100000"/>
              </a:lnSpc>
              <a:spcBef>
                <a:spcPts val="5140"/>
              </a:spcBef>
              <a:tabLst>
                <a:tab pos="4106545" algn="l"/>
              </a:tabLst>
            </a:pPr>
            <a:r>
              <a:rPr sz="2200" spc="20" dirty="0">
                <a:solidFill>
                  <a:srgbClr val="FFFFFF"/>
                </a:solidFill>
                <a:latin typeface="微软雅黑" panose="020B0503020204020204" charset="-122"/>
                <a:cs typeface="微软雅黑" panose="020B0503020204020204" charset="-122"/>
              </a:rPr>
              <a:t>优先落实生态保护红线	</a:t>
            </a:r>
            <a:r>
              <a:rPr sz="2200" spc="20" dirty="0">
                <a:latin typeface="微软雅黑" panose="020B0503020204020204" charset="-122"/>
                <a:cs typeface="微软雅黑" panose="020B0503020204020204" charset="-122"/>
              </a:rPr>
              <a:t>维系全域生态安全底线</a:t>
            </a:r>
            <a:endParaRPr sz="2200">
              <a:latin typeface="微软雅黑" panose="020B0503020204020204" charset="-122"/>
              <a:cs typeface="微软雅黑" panose="020B0503020204020204" charset="-122"/>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049096"/>
            <a:ext cx="1701800" cy="242560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562355" y="1818132"/>
            <a:ext cx="9595485" cy="2066925"/>
          </a:xfrm>
          <a:custGeom>
            <a:avLst/>
            <a:gdLst/>
            <a:ahLst/>
            <a:cxnLst/>
            <a:rect l="l" t="t" r="r" b="b"/>
            <a:pathLst>
              <a:path w="9595485" h="2066925">
                <a:moveTo>
                  <a:pt x="0" y="2066543"/>
                </a:moveTo>
                <a:lnTo>
                  <a:pt x="9595104" y="2066543"/>
                </a:lnTo>
                <a:lnTo>
                  <a:pt x="9595104" y="0"/>
                </a:lnTo>
                <a:lnTo>
                  <a:pt x="0" y="0"/>
                </a:lnTo>
                <a:lnTo>
                  <a:pt x="0" y="2066543"/>
                </a:lnTo>
                <a:close/>
              </a:path>
            </a:pathLst>
          </a:custGeom>
          <a:solidFill>
            <a:srgbClr val="FAE4D5">
              <a:alpha val="50979"/>
            </a:srgbClr>
          </a:solidFill>
        </p:spPr>
        <p:txBody>
          <a:bodyPr wrap="square" lIns="0" tIns="0" rIns="0" bIns="0" rtlCol="0"/>
          <a:lstStyle/>
          <a:p>
            <a:endParaRPr/>
          </a:p>
        </p:txBody>
      </p:sp>
      <p:sp>
        <p:nvSpPr>
          <p:cNvPr id="5" name="object 5"/>
          <p:cNvSpPr/>
          <p:nvPr/>
        </p:nvSpPr>
        <p:spPr>
          <a:xfrm>
            <a:off x="884682" y="2047494"/>
            <a:ext cx="3380740" cy="523240"/>
          </a:xfrm>
          <a:custGeom>
            <a:avLst/>
            <a:gdLst/>
            <a:ahLst/>
            <a:cxnLst/>
            <a:rect l="l" t="t" r="r" b="b"/>
            <a:pathLst>
              <a:path w="3380740" h="523239">
                <a:moveTo>
                  <a:pt x="0" y="522731"/>
                </a:moveTo>
                <a:lnTo>
                  <a:pt x="3380232" y="522731"/>
                </a:lnTo>
                <a:lnTo>
                  <a:pt x="3380232" y="0"/>
                </a:lnTo>
                <a:lnTo>
                  <a:pt x="0" y="0"/>
                </a:lnTo>
                <a:lnTo>
                  <a:pt x="0" y="522731"/>
                </a:lnTo>
                <a:close/>
              </a:path>
            </a:pathLst>
          </a:custGeom>
          <a:solidFill>
            <a:srgbClr val="C7571A"/>
          </a:solidFill>
        </p:spPr>
        <p:txBody>
          <a:bodyPr wrap="square" lIns="0" tIns="0" rIns="0" bIns="0" rtlCol="0"/>
          <a:lstStyle/>
          <a:p>
            <a:endParaRPr/>
          </a:p>
        </p:txBody>
      </p:sp>
      <p:sp>
        <p:nvSpPr>
          <p:cNvPr id="6" name="object 6"/>
          <p:cNvSpPr/>
          <p:nvPr/>
        </p:nvSpPr>
        <p:spPr>
          <a:xfrm>
            <a:off x="896747" y="2047494"/>
            <a:ext cx="3380740" cy="523240"/>
          </a:xfrm>
          <a:custGeom>
            <a:avLst/>
            <a:gdLst/>
            <a:ahLst/>
            <a:cxnLst/>
            <a:rect l="l" t="t" r="r" b="b"/>
            <a:pathLst>
              <a:path w="3380740" h="523239">
                <a:moveTo>
                  <a:pt x="0" y="522731"/>
                </a:moveTo>
                <a:lnTo>
                  <a:pt x="3380232" y="522731"/>
                </a:lnTo>
                <a:lnTo>
                  <a:pt x="3380232" y="0"/>
                </a:lnTo>
                <a:lnTo>
                  <a:pt x="0" y="0"/>
                </a:lnTo>
                <a:lnTo>
                  <a:pt x="0" y="522731"/>
                </a:lnTo>
                <a:close/>
              </a:path>
            </a:pathLst>
          </a:custGeom>
          <a:ln w="25399">
            <a:solidFill>
              <a:srgbClr val="C7571A"/>
            </a:solidFill>
          </a:ln>
        </p:spPr>
        <p:txBody>
          <a:bodyPr wrap="square" lIns="0" tIns="0" rIns="0" bIns="0" rtlCol="0"/>
          <a:lstStyle/>
          <a:p>
            <a:endParaRPr/>
          </a:p>
        </p:txBody>
      </p:sp>
      <p:sp>
        <p:nvSpPr>
          <p:cNvPr id="7" name="object 7"/>
          <p:cNvSpPr/>
          <p:nvPr/>
        </p:nvSpPr>
        <p:spPr>
          <a:xfrm>
            <a:off x="4264914" y="2047494"/>
            <a:ext cx="5392420" cy="523240"/>
          </a:xfrm>
          <a:custGeom>
            <a:avLst/>
            <a:gdLst/>
            <a:ahLst/>
            <a:cxnLst/>
            <a:rect l="l" t="t" r="r" b="b"/>
            <a:pathLst>
              <a:path w="5392420" h="523239">
                <a:moveTo>
                  <a:pt x="0" y="522731"/>
                </a:moveTo>
                <a:lnTo>
                  <a:pt x="5391912" y="522731"/>
                </a:lnTo>
                <a:lnTo>
                  <a:pt x="5391912" y="0"/>
                </a:lnTo>
                <a:lnTo>
                  <a:pt x="0" y="0"/>
                </a:lnTo>
                <a:lnTo>
                  <a:pt x="0" y="522731"/>
                </a:lnTo>
                <a:close/>
              </a:path>
            </a:pathLst>
          </a:custGeom>
          <a:ln w="25400">
            <a:solidFill>
              <a:srgbClr val="C7571A"/>
            </a:solidFill>
          </a:ln>
        </p:spPr>
        <p:txBody>
          <a:bodyPr wrap="square" lIns="0" tIns="0" rIns="0" bIns="0" rtlCol="0"/>
          <a:lstStyle/>
          <a:p>
            <a:endParaRPr/>
          </a:p>
        </p:txBody>
      </p:sp>
      <p:sp>
        <p:nvSpPr>
          <p:cNvPr id="9" name="object 9"/>
          <p:cNvSpPr txBox="1"/>
          <p:nvPr/>
        </p:nvSpPr>
        <p:spPr>
          <a:xfrm>
            <a:off x="934821" y="2695346"/>
            <a:ext cx="5629910" cy="1082675"/>
          </a:xfrm>
          <a:prstGeom prst="rect">
            <a:avLst/>
          </a:prstGeom>
        </p:spPr>
        <p:txBody>
          <a:bodyPr vert="horz" wrap="square" lIns="0" tIns="12065" rIns="0" bIns="0" rtlCol="0">
            <a:spAutoFit/>
          </a:bodyPr>
          <a:lstStyle/>
          <a:p>
            <a:pPr marL="318135" marR="5080" indent="-318135" algn="just">
              <a:lnSpc>
                <a:spcPct val="132000"/>
              </a:lnSpc>
              <a:spcBef>
                <a:spcPts val="95"/>
              </a:spcBef>
              <a:buFont typeface="Wingdings" panose="05000000000000000000"/>
              <a:buChar char=""/>
              <a:tabLst>
                <a:tab pos="318770" algn="l"/>
              </a:tabLst>
            </a:pPr>
            <a:r>
              <a:rPr sz="1750" spc="60" dirty="0">
                <a:latin typeface="微软雅黑" panose="020B0503020204020204" charset="-122"/>
                <a:cs typeface="微软雅黑" panose="020B0503020204020204" charset="-122"/>
              </a:rPr>
              <a:t>基于国土空</a:t>
            </a:r>
            <a:r>
              <a:rPr sz="1750" spc="70" dirty="0">
                <a:latin typeface="微软雅黑" panose="020B0503020204020204" charset="-122"/>
                <a:cs typeface="微软雅黑" panose="020B0503020204020204" charset="-122"/>
              </a:rPr>
              <a:t>间</a:t>
            </a:r>
            <a:r>
              <a:rPr sz="1750" spc="60" dirty="0">
                <a:latin typeface="微软雅黑" panose="020B0503020204020204" charset="-122"/>
                <a:cs typeface="微软雅黑" panose="020B0503020204020204" charset="-122"/>
              </a:rPr>
              <a:t>开发适宜性</a:t>
            </a:r>
            <a:r>
              <a:rPr sz="1750" spc="70" dirty="0">
                <a:latin typeface="微软雅黑" panose="020B0503020204020204" charset="-122"/>
                <a:cs typeface="微软雅黑" panose="020B0503020204020204" charset="-122"/>
              </a:rPr>
              <a:t>与</a:t>
            </a:r>
            <a:r>
              <a:rPr sz="1750" spc="60" dirty="0">
                <a:latin typeface="微软雅黑" panose="020B0503020204020204" charset="-122"/>
                <a:cs typeface="微软雅黑" panose="020B0503020204020204" charset="-122"/>
              </a:rPr>
              <a:t>资源环境承</a:t>
            </a:r>
            <a:r>
              <a:rPr sz="1750" spc="70" dirty="0">
                <a:latin typeface="微软雅黑" panose="020B0503020204020204" charset="-122"/>
                <a:cs typeface="微软雅黑" panose="020B0503020204020204" charset="-122"/>
              </a:rPr>
              <a:t>载</a:t>
            </a:r>
            <a:r>
              <a:rPr sz="1750" spc="60" dirty="0">
                <a:latin typeface="微软雅黑" panose="020B0503020204020204" charset="-122"/>
                <a:cs typeface="微软雅黑" panose="020B0503020204020204" charset="-122"/>
              </a:rPr>
              <a:t>力评</a:t>
            </a:r>
            <a:r>
              <a:rPr sz="1750" spc="40" dirty="0">
                <a:latin typeface="微软雅黑" panose="020B0503020204020204" charset="-122"/>
                <a:cs typeface="微软雅黑" panose="020B0503020204020204" charset="-122"/>
              </a:rPr>
              <a:t>价</a:t>
            </a:r>
            <a:r>
              <a:rPr sz="1750" spc="60" dirty="0">
                <a:latin typeface="微软雅黑" panose="020B0503020204020204" charset="-122"/>
                <a:cs typeface="微软雅黑" panose="020B0503020204020204" charset="-122"/>
              </a:rPr>
              <a:t>，</a:t>
            </a:r>
            <a:r>
              <a:rPr sz="1750" spc="15" dirty="0">
                <a:latin typeface="微软雅黑" panose="020B0503020204020204" charset="-122"/>
                <a:cs typeface="微软雅黑" panose="020B0503020204020204" charset="-122"/>
              </a:rPr>
              <a:t>优 </a:t>
            </a:r>
            <a:r>
              <a:rPr sz="1750" spc="60" dirty="0">
                <a:latin typeface="微软雅黑" panose="020B0503020204020204" charset="-122"/>
                <a:cs typeface="微软雅黑" panose="020B0503020204020204" charset="-122"/>
              </a:rPr>
              <a:t>化城镇空间</a:t>
            </a:r>
            <a:r>
              <a:rPr sz="1750" spc="70" dirty="0">
                <a:latin typeface="微软雅黑" panose="020B0503020204020204" charset="-122"/>
                <a:cs typeface="微软雅黑" panose="020B0503020204020204" charset="-122"/>
              </a:rPr>
              <a:t>结</a:t>
            </a:r>
            <a:r>
              <a:rPr sz="1750" spc="55" dirty="0">
                <a:latin typeface="微软雅黑" panose="020B0503020204020204" charset="-122"/>
                <a:cs typeface="微软雅黑" panose="020B0503020204020204" charset="-122"/>
              </a:rPr>
              <a:t>构</a:t>
            </a:r>
            <a:r>
              <a:rPr sz="1750" spc="60" dirty="0">
                <a:latin typeface="微软雅黑" panose="020B0503020204020204" charset="-122"/>
                <a:cs typeface="微软雅黑" panose="020B0503020204020204" charset="-122"/>
              </a:rPr>
              <a:t>，</a:t>
            </a:r>
            <a:r>
              <a:rPr sz="1750" spc="55" dirty="0">
                <a:latin typeface="微软雅黑" panose="020B0503020204020204" charset="-122"/>
                <a:cs typeface="微软雅黑" panose="020B0503020204020204" charset="-122"/>
              </a:rPr>
              <a:t>落实划</a:t>
            </a:r>
            <a:r>
              <a:rPr sz="1750" spc="70" dirty="0">
                <a:latin typeface="微软雅黑" panose="020B0503020204020204" charset="-122"/>
                <a:cs typeface="微软雅黑" panose="020B0503020204020204" charset="-122"/>
              </a:rPr>
              <a:t>定</a:t>
            </a:r>
            <a:r>
              <a:rPr sz="1750" spc="55" dirty="0">
                <a:latin typeface="微软雅黑" panose="020B0503020204020204" charset="-122"/>
                <a:cs typeface="微软雅黑" panose="020B0503020204020204" charset="-122"/>
              </a:rPr>
              <a:t>城镇开发边</a:t>
            </a:r>
            <a:r>
              <a:rPr sz="1750" spc="95" dirty="0">
                <a:latin typeface="微软雅黑" panose="020B0503020204020204" charset="-122"/>
                <a:cs typeface="微软雅黑" panose="020B0503020204020204" charset="-122"/>
              </a:rPr>
              <a:t>界</a:t>
            </a:r>
            <a:r>
              <a:rPr sz="1750" spc="55" dirty="0">
                <a:latin typeface="微软雅黑" panose="020B0503020204020204" charset="-122"/>
                <a:cs typeface="微软雅黑" panose="020B0503020204020204" charset="-122"/>
              </a:rPr>
              <a:t>，作为在一 </a:t>
            </a:r>
            <a:r>
              <a:rPr sz="1750" spc="25" dirty="0">
                <a:latin typeface="微软雅黑" panose="020B0503020204020204" charset="-122"/>
                <a:cs typeface="微软雅黑" panose="020B0503020204020204" charset="-122"/>
              </a:rPr>
              <a:t>定时期内允许开展城镇开发和集中建设的空间</a:t>
            </a:r>
            <a:endParaRPr sz="1750">
              <a:latin typeface="微软雅黑" panose="020B0503020204020204" charset="-122"/>
              <a:cs typeface="微软雅黑" panose="020B0503020204020204" charset="-122"/>
            </a:endParaRPr>
          </a:p>
        </p:txBody>
      </p:sp>
      <p:sp>
        <p:nvSpPr>
          <p:cNvPr id="10" name="object 10"/>
          <p:cNvSpPr txBox="1"/>
          <p:nvPr/>
        </p:nvSpPr>
        <p:spPr>
          <a:xfrm>
            <a:off x="8344204" y="13443153"/>
            <a:ext cx="2316480"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lang="en-US" sz="2000" b="1" dirty="0">
                <a:latin typeface="微软雅黑" panose="020B0503020204020204" charset="-122"/>
                <a:cs typeface="微软雅黑" panose="020B0503020204020204" charset="-122"/>
              </a:rPr>
              <a:t>   </a:t>
            </a:r>
            <a:r>
              <a:rPr sz="2000" b="1" dirty="0">
                <a:latin typeface="微软雅黑" panose="020B0503020204020204" charset="-122"/>
                <a:cs typeface="微软雅黑" panose="020B0503020204020204" charset="-122"/>
              </a:rPr>
              <a:t>城镇开发边界图</a:t>
            </a:r>
            <a:endParaRPr sz="2000" dirty="0">
              <a:latin typeface="微软雅黑" panose="020B0503020204020204" charset="-122"/>
              <a:cs typeface="微软雅黑" panose="020B0503020204020204" charset="-122"/>
            </a:endParaRPr>
          </a:p>
        </p:txBody>
      </p:sp>
      <p:sp>
        <p:nvSpPr>
          <p:cNvPr id="11" name="object 11"/>
          <p:cNvSpPr txBox="1"/>
          <p:nvPr/>
        </p:nvSpPr>
        <p:spPr>
          <a:xfrm>
            <a:off x="559104" y="1016253"/>
            <a:ext cx="7785100" cy="1463675"/>
          </a:xfrm>
          <a:prstGeom prst="rect">
            <a:avLst/>
          </a:prstGeom>
        </p:spPr>
        <p:txBody>
          <a:bodyPr vert="horz" wrap="square" lIns="0" tIns="0" rIns="0" bIns="0" rtlCol="0">
            <a:spAutoFit/>
          </a:bodyPr>
          <a:lstStyle/>
          <a:p>
            <a:pPr marL="12700">
              <a:lnSpc>
                <a:spcPts val="3775"/>
              </a:lnSpc>
            </a:pPr>
            <a:r>
              <a:rPr sz="4400" b="1" dirty="0">
                <a:solidFill>
                  <a:srgbClr val="00746C"/>
                </a:solidFill>
                <a:latin typeface="微软雅黑" panose="020B0503020204020204" charset="-122"/>
                <a:cs typeface="微软雅黑" panose="020B0503020204020204" charset="-122"/>
              </a:rPr>
              <a:t>3.3</a:t>
            </a:r>
            <a:r>
              <a:rPr sz="4400" b="1" spc="-145" dirty="0">
                <a:solidFill>
                  <a:srgbClr val="00746C"/>
                </a:solidFill>
                <a:latin typeface="微软雅黑" panose="020B0503020204020204" charset="-122"/>
                <a:cs typeface="微软雅黑" panose="020B0503020204020204" charset="-122"/>
              </a:rPr>
              <a:t> </a:t>
            </a:r>
            <a:r>
              <a:rPr sz="2800" b="1" spc="-5" dirty="0">
                <a:solidFill>
                  <a:srgbClr val="00746C"/>
                </a:solidFill>
                <a:latin typeface="微软雅黑" panose="020B0503020204020204" charset="-122"/>
                <a:cs typeface="微软雅黑" panose="020B0503020204020204" charset="-122"/>
              </a:rPr>
              <a:t>城镇开发边界</a:t>
            </a:r>
            <a:endParaRPr sz="2800">
              <a:latin typeface="微软雅黑" panose="020B0503020204020204" charset="-122"/>
              <a:cs typeface="微软雅黑" panose="020B0503020204020204" charset="-122"/>
            </a:endParaRPr>
          </a:p>
          <a:p>
            <a:pPr marL="725805">
              <a:lnSpc>
                <a:spcPct val="100000"/>
              </a:lnSpc>
              <a:spcBef>
                <a:spcPts val="5000"/>
              </a:spcBef>
              <a:tabLst>
                <a:tab pos="4106545" algn="l"/>
              </a:tabLst>
            </a:pPr>
            <a:r>
              <a:rPr sz="2200" spc="20" dirty="0">
                <a:solidFill>
                  <a:srgbClr val="FFFFFF"/>
                </a:solidFill>
                <a:latin typeface="微软雅黑" panose="020B0503020204020204" charset="-122"/>
                <a:cs typeface="微软雅黑" panose="020B0503020204020204" charset="-122"/>
              </a:rPr>
              <a:t>合理确定城镇开发边界	</a:t>
            </a:r>
            <a:r>
              <a:rPr sz="2200" spc="20" dirty="0">
                <a:latin typeface="微软雅黑" panose="020B0503020204020204" charset="-122"/>
                <a:cs typeface="微软雅黑" panose="020B0503020204020204" charset="-122"/>
              </a:rPr>
              <a:t>明确城镇未来发展的空间边界</a:t>
            </a:r>
            <a:endParaRPr sz="2200">
              <a:latin typeface="微软雅黑" panose="020B0503020204020204" charset="-122"/>
              <a:cs typeface="微软雅黑" panose="020B0503020204020204" charset="-122"/>
            </a:endParaRPr>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023474"/>
            <a:ext cx="10692000" cy="8322798"/>
          </a:xfrm>
          <a:prstGeom prst="rect">
            <a:avLst/>
          </a:prstGeom>
        </p:spPr>
      </p:pic>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323524"/>
            <a:ext cx="1778000" cy="198563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0" y="3810"/>
            <a:ext cx="10692383" cy="15119599"/>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508609" y="1615821"/>
            <a:ext cx="3348990" cy="2842260"/>
          </a:xfrm>
          <a:prstGeom prst="rect">
            <a:avLst/>
          </a:prstGeom>
        </p:spPr>
        <p:txBody>
          <a:bodyPr vert="horz" wrap="square" lIns="0" tIns="16510" rIns="0" bIns="0" rtlCol="0">
            <a:spAutoFit/>
          </a:bodyPr>
          <a:lstStyle/>
          <a:p>
            <a:pPr marL="12700">
              <a:lnSpc>
                <a:spcPct val="100000"/>
              </a:lnSpc>
              <a:spcBef>
                <a:spcPts val="130"/>
              </a:spcBef>
            </a:pPr>
            <a:r>
              <a:rPr sz="18450" b="1" spc="1700" dirty="0">
                <a:solidFill>
                  <a:srgbClr val="FFFFFF"/>
                </a:solidFill>
                <a:latin typeface="微软雅黑" panose="020B0503020204020204" charset="-122"/>
                <a:cs typeface="微软雅黑" panose="020B0503020204020204" charset="-122"/>
              </a:rPr>
              <a:t>04</a:t>
            </a:r>
            <a:endParaRPr sz="18450">
              <a:latin typeface="微软雅黑" panose="020B0503020204020204" charset="-122"/>
              <a:cs typeface="微软雅黑" panose="020B0503020204020204" charset="-122"/>
            </a:endParaRPr>
          </a:p>
        </p:txBody>
      </p:sp>
      <p:sp>
        <p:nvSpPr>
          <p:cNvPr id="5" name="object 5"/>
          <p:cNvSpPr txBox="1"/>
          <p:nvPr/>
        </p:nvSpPr>
        <p:spPr>
          <a:xfrm>
            <a:off x="5708650" y="1969770"/>
            <a:ext cx="4707890" cy="1003480"/>
          </a:xfrm>
          <a:prstGeom prst="rect">
            <a:avLst/>
          </a:prstGeom>
        </p:spPr>
        <p:txBody>
          <a:bodyPr vert="horz" wrap="square" lIns="0" tIns="97155" rIns="0" bIns="0" rtlCol="0">
            <a:spAutoFit/>
          </a:bodyPr>
          <a:lstStyle/>
          <a:p>
            <a:pPr marL="629920" lvl="1" indent="-617220">
              <a:lnSpc>
                <a:spcPct val="100000"/>
              </a:lnSpc>
              <a:spcBef>
                <a:spcPts val="675"/>
              </a:spcBef>
              <a:buAutoNum type="arabicPeriod"/>
              <a:tabLst>
                <a:tab pos="629920" algn="l"/>
              </a:tabLst>
            </a:pPr>
            <a:r>
              <a:rPr sz="2650" b="1" spc="25" dirty="0" err="1">
                <a:solidFill>
                  <a:srgbClr val="FFFFFF"/>
                </a:solidFill>
                <a:latin typeface="微软雅黑" panose="020B0503020204020204" charset="-122"/>
                <a:cs typeface="微软雅黑" panose="020B0503020204020204" charset="-122"/>
              </a:rPr>
              <a:t>国土空间开发保护格局</a:t>
            </a:r>
            <a:endParaRPr sz="2650" dirty="0">
              <a:latin typeface="微软雅黑" panose="020B0503020204020204" charset="-122"/>
              <a:cs typeface="微软雅黑" panose="020B0503020204020204" charset="-122"/>
            </a:endParaRPr>
          </a:p>
          <a:p>
            <a:pPr marL="629920" lvl="1" indent="-617220">
              <a:lnSpc>
                <a:spcPct val="100000"/>
              </a:lnSpc>
              <a:spcBef>
                <a:spcPts val="670"/>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sym typeface="+mn-ea"/>
              </a:rPr>
              <a:t>规划</a:t>
            </a:r>
            <a:r>
              <a:rPr sz="2650" b="1" spc="25" dirty="0">
                <a:solidFill>
                  <a:srgbClr val="FFFFFF"/>
                </a:solidFill>
                <a:latin typeface="微软雅黑" panose="020B0503020204020204" charset="-122"/>
                <a:cs typeface="微软雅黑" panose="020B0503020204020204" charset="-122"/>
              </a:rPr>
              <a:t>用途分区</a:t>
            </a:r>
            <a:endParaRPr sz="2650" dirty="0">
              <a:latin typeface="微软雅黑" panose="020B0503020204020204" charset="-122"/>
              <a:cs typeface="微软雅黑" panose="020B0503020204020204" charset="-122"/>
            </a:endParaRPr>
          </a:p>
        </p:txBody>
      </p:sp>
      <p:sp>
        <p:nvSpPr>
          <p:cNvPr id="6" name="object 6"/>
          <p:cNvSpPr/>
          <p:nvPr/>
        </p:nvSpPr>
        <p:spPr>
          <a:xfrm>
            <a:off x="5580379" y="1949450"/>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7" name="object 7"/>
          <p:cNvSpPr/>
          <p:nvPr/>
        </p:nvSpPr>
        <p:spPr>
          <a:xfrm>
            <a:off x="5580379" y="3312922"/>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8" name="object 8"/>
          <p:cNvSpPr txBox="1"/>
          <p:nvPr/>
        </p:nvSpPr>
        <p:spPr>
          <a:xfrm>
            <a:off x="4091177" y="2041982"/>
            <a:ext cx="1489201" cy="2374900"/>
          </a:xfrm>
          <a:prstGeom prst="rect">
            <a:avLst/>
          </a:prstGeom>
        </p:spPr>
        <p:txBody>
          <a:bodyPr vert="horz" wrap="square" lIns="0" tIns="134620" rIns="0" bIns="0" rtlCol="0">
            <a:spAutoFit/>
          </a:bodyPr>
          <a:lstStyle/>
          <a:p>
            <a:pPr marL="12700" marR="5080" algn="just">
              <a:lnSpc>
                <a:spcPct val="82000"/>
              </a:lnSpc>
              <a:spcBef>
                <a:spcPts val="1060"/>
              </a:spcBef>
            </a:pPr>
            <a:r>
              <a:rPr sz="4450" b="1" spc="940" dirty="0">
                <a:solidFill>
                  <a:srgbClr val="FFFFFF"/>
                </a:solidFill>
                <a:latin typeface="微软雅黑" panose="020B0503020204020204" charset="-122"/>
                <a:cs typeface="微软雅黑" panose="020B0503020204020204" charset="-122"/>
              </a:rPr>
              <a:t>优</a:t>
            </a:r>
            <a:r>
              <a:rPr sz="4450" b="1" dirty="0">
                <a:solidFill>
                  <a:srgbClr val="FFFFFF"/>
                </a:solidFill>
                <a:latin typeface="微软雅黑" panose="020B0503020204020204" charset="-122"/>
                <a:cs typeface="微软雅黑" panose="020B0503020204020204" charset="-122"/>
              </a:rPr>
              <a:t>国 </a:t>
            </a:r>
            <a:r>
              <a:rPr sz="4450" b="1" spc="940" dirty="0">
                <a:solidFill>
                  <a:srgbClr val="FFFFFF"/>
                </a:solidFill>
                <a:latin typeface="微软雅黑" panose="020B0503020204020204" charset="-122"/>
                <a:cs typeface="微软雅黑" panose="020B0503020204020204" charset="-122"/>
              </a:rPr>
              <a:t>化</a:t>
            </a:r>
            <a:r>
              <a:rPr sz="4450" b="1" dirty="0">
                <a:solidFill>
                  <a:srgbClr val="FFFFFF"/>
                </a:solidFill>
                <a:latin typeface="微软雅黑" panose="020B0503020204020204" charset="-122"/>
                <a:cs typeface="微软雅黑" panose="020B0503020204020204" charset="-122"/>
              </a:rPr>
              <a:t>土 </a:t>
            </a:r>
            <a:r>
              <a:rPr sz="4450" b="1" spc="940" dirty="0">
                <a:solidFill>
                  <a:srgbClr val="FFFFFF"/>
                </a:solidFill>
                <a:latin typeface="微软雅黑" panose="020B0503020204020204" charset="-122"/>
                <a:cs typeface="微软雅黑" panose="020B0503020204020204" charset="-122"/>
              </a:rPr>
              <a:t>布</a:t>
            </a:r>
            <a:r>
              <a:rPr sz="4450" b="1" dirty="0">
                <a:solidFill>
                  <a:srgbClr val="FFFFFF"/>
                </a:solidFill>
                <a:latin typeface="微软雅黑" panose="020B0503020204020204" charset="-122"/>
                <a:cs typeface="微软雅黑" panose="020B0503020204020204" charset="-122"/>
              </a:rPr>
              <a:t>空 </a:t>
            </a:r>
            <a:r>
              <a:rPr sz="4450" b="1" spc="940" dirty="0">
                <a:solidFill>
                  <a:srgbClr val="FFFFFF"/>
                </a:solidFill>
                <a:latin typeface="微软雅黑" panose="020B0503020204020204" charset="-122"/>
                <a:cs typeface="微软雅黑" panose="020B0503020204020204" charset="-122"/>
              </a:rPr>
              <a:t>局</a:t>
            </a:r>
            <a:r>
              <a:rPr sz="4450" b="1" dirty="0">
                <a:solidFill>
                  <a:srgbClr val="FFFFFF"/>
                </a:solidFill>
                <a:latin typeface="微软雅黑" panose="020B0503020204020204" charset="-122"/>
                <a:cs typeface="微软雅黑" panose="020B0503020204020204" charset="-122"/>
              </a:rPr>
              <a:t>间</a:t>
            </a:r>
            <a:endParaRPr sz="4450" dirty="0">
              <a:latin typeface="微软雅黑" panose="020B0503020204020204" charset="-122"/>
              <a:cs typeface="微软雅黑" panose="020B050302020402020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841495" y="2412492"/>
            <a:ext cx="3091180" cy="379730"/>
          </a:xfrm>
          <a:prstGeom prst="rect">
            <a:avLst/>
          </a:prstGeom>
          <a:solidFill>
            <a:srgbClr val="385622"/>
          </a:solidFill>
        </p:spPr>
        <p:txBody>
          <a:bodyPr vert="horz" wrap="square" lIns="0" tIns="41275" rIns="0" bIns="0" rtlCol="0">
            <a:spAutoFit/>
          </a:bodyPr>
          <a:lstStyle/>
          <a:p>
            <a:pPr marL="980440">
              <a:lnSpc>
                <a:spcPct val="100000"/>
              </a:lnSpc>
              <a:spcBef>
                <a:spcPts val="325"/>
              </a:spcBef>
            </a:pPr>
            <a:r>
              <a:rPr lang="zh-CN" altLang="en-US" sz="2200" b="1" spc="20" dirty="0">
                <a:solidFill>
                  <a:srgbClr val="FFFFFF"/>
                </a:solidFill>
                <a:latin typeface="微软雅黑" panose="020B0503020204020204" charset="-122"/>
                <a:cs typeface="微软雅黑" panose="020B0503020204020204" charset="-122"/>
              </a:rPr>
              <a:t>  三水</a:t>
            </a:r>
            <a:endParaRPr lang="zh-CN" sz="2200" dirty="0">
              <a:latin typeface="微软雅黑" panose="020B0503020204020204" charset="-122"/>
              <a:cs typeface="微软雅黑" panose="020B0503020204020204" charset="-122"/>
            </a:endParaRPr>
          </a:p>
        </p:txBody>
      </p:sp>
      <p:sp>
        <p:nvSpPr>
          <p:cNvPr id="4" name="object 4"/>
          <p:cNvSpPr txBox="1"/>
          <p:nvPr/>
        </p:nvSpPr>
        <p:spPr>
          <a:xfrm>
            <a:off x="7066280" y="2418588"/>
            <a:ext cx="3091180" cy="378460"/>
          </a:xfrm>
          <a:prstGeom prst="rect">
            <a:avLst/>
          </a:prstGeom>
          <a:solidFill>
            <a:srgbClr val="538235"/>
          </a:solidFill>
        </p:spPr>
        <p:txBody>
          <a:bodyPr vert="horz" wrap="square" lIns="0" tIns="40005" rIns="0" bIns="0" rtlCol="0">
            <a:spAutoFit/>
          </a:bodyPr>
          <a:lstStyle/>
          <a:p>
            <a:pPr marL="980440">
              <a:lnSpc>
                <a:spcPct val="100000"/>
              </a:lnSpc>
              <a:spcBef>
                <a:spcPts val="315"/>
              </a:spcBef>
            </a:pPr>
            <a:r>
              <a:rPr lang="zh-CN" sz="2200" b="1" spc="20" dirty="0">
                <a:solidFill>
                  <a:srgbClr val="FFFFFF"/>
                </a:solidFill>
                <a:latin typeface="微软雅黑" panose="020B0503020204020204" charset="-122"/>
                <a:cs typeface="微软雅黑" panose="020B0503020204020204" charset="-122"/>
              </a:rPr>
              <a:t>两</a:t>
            </a:r>
            <a:r>
              <a:rPr lang="zh-CN" altLang="en-US" sz="2200" b="1" spc="20" dirty="0">
                <a:solidFill>
                  <a:srgbClr val="FFFFFF"/>
                </a:solidFill>
                <a:latin typeface="微软雅黑" panose="020B0503020204020204" charset="-122"/>
                <a:cs typeface="微软雅黑" panose="020B0503020204020204" charset="-122"/>
              </a:rPr>
              <a:t>片区</a:t>
            </a:r>
            <a:endParaRPr sz="2200" dirty="0">
              <a:latin typeface="微软雅黑" panose="020B0503020204020204" charset="-122"/>
              <a:cs typeface="微软雅黑" panose="020B0503020204020204" charset="-122"/>
            </a:endParaRPr>
          </a:p>
        </p:txBody>
      </p:sp>
      <p:sp>
        <p:nvSpPr>
          <p:cNvPr id="5" name="object 5"/>
          <p:cNvSpPr txBox="1"/>
          <p:nvPr/>
        </p:nvSpPr>
        <p:spPr>
          <a:xfrm>
            <a:off x="534353" y="2415540"/>
            <a:ext cx="3089275" cy="379095"/>
          </a:xfrm>
          <a:prstGeom prst="rect">
            <a:avLst/>
          </a:prstGeom>
          <a:solidFill>
            <a:srgbClr val="A9D18E"/>
          </a:solidFill>
        </p:spPr>
        <p:txBody>
          <a:bodyPr vert="horz" wrap="square" lIns="0" tIns="40640" rIns="0" bIns="0" rtlCol="0">
            <a:spAutoFit/>
          </a:bodyPr>
          <a:lstStyle/>
          <a:p>
            <a:pPr marL="981075">
              <a:lnSpc>
                <a:spcPct val="100000"/>
              </a:lnSpc>
              <a:spcBef>
                <a:spcPts val="320"/>
              </a:spcBef>
            </a:pPr>
            <a:r>
              <a:rPr lang="zh-CN" sz="2200" b="1" spc="20" dirty="0">
                <a:solidFill>
                  <a:srgbClr val="FFFFFF"/>
                </a:solidFill>
                <a:latin typeface="微软雅黑" panose="020B0503020204020204" charset="-122"/>
                <a:cs typeface="微软雅黑" panose="020B0503020204020204" charset="-122"/>
              </a:rPr>
              <a:t>一心多点</a:t>
            </a:r>
            <a:endParaRPr lang="zh-CN" sz="2200" dirty="0">
              <a:latin typeface="微软雅黑" panose="020B0503020204020204" charset="-122"/>
              <a:cs typeface="微软雅黑" panose="020B0503020204020204" charset="-122"/>
            </a:endParaRPr>
          </a:p>
        </p:txBody>
      </p:sp>
      <p:sp>
        <p:nvSpPr>
          <p:cNvPr id="6" name="object 6"/>
          <p:cNvSpPr txBox="1"/>
          <p:nvPr/>
        </p:nvSpPr>
        <p:spPr>
          <a:xfrm>
            <a:off x="534353" y="2851404"/>
            <a:ext cx="3089275" cy="720000"/>
          </a:xfrm>
          <a:prstGeom prst="rect">
            <a:avLst/>
          </a:prstGeom>
          <a:solidFill>
            <a:srgbClr val="AAC09A">
              <a:alpha val="19999"/>
            </a:srgbClr>
          </a:solidFill>
        </p:spPr>
        <p:txBody>
          <a:bodyPr vert="horz" wrap="square" lIns="0" tIns="100330" rIns="0" bIns="0" rtlCol="0">
            <a:spAutoFit/>
          </a:bodyPr>
          <a:lstStyle/>
          <a:p>
            <a:pPr marL="784225" marR="774700" algn="just">
              <a:lnSpc>
                <a:spcPct val="103000"/>
              </a:lnSpc>
              <a:spcBef>
                <a:spcPts val="790"/>
              </a:spcBef>
            </a:pPr>
            <a:r>
              <a:rPr lang="zh-CN" sz="1300" b="1" spc="25" dirty="0">
                <a:latin typeface="微软雅黑" panose="020B0503020204020204" charset="-122"/>
                <a:cs typeface="微软雅黑" panose="020B0503020204020204" charset="-122"/>
              </a:rPr>
              <a:t>镇区综合服务中心</a:t>
            </a:r>
          </a:p>
          <a:p>
            <a:pPr marL="784225" marR="774700" algn="just">
              <a:lnSpc>
                <a:spcPct val="103000"/>
              </a:lnSpc>
              <a:spcBef>
                <a:spcPts val="790"/>
              </a:spcBef>
              <a:buClrTx/>
              <a:buSzTx/>
              <a:buFontTx/>
            </a:pPr>
            <a:r>
              <a:rPr lang="zh-CN" sz="1300" b="1" spc="25" dirty="0">
                <a:latin typeface="微软雅黑" panose="020B0503020204020204" charset="-122"/>
                <a:cs typeface="微软雅黑" panose="020B0503020204020204" charset="-122"/>
              </a:rPr>
              <a:t>实施乡村振兴的重要节点</a:t>
            </a:r>
          </a:p>
        </p:txBody>
      </p:sp>
      <p:sp>
        <p:nvSpPr>
          <p:cNvPr id="7" name="object 7"/>
          <p:cNvSpPr txBox="1"/>
          <p:nvPr/>
        </p:nvSpPr>
        <p:spPr>
          <a:xfrm>
            <a:off x="7066280" y="2851277"/>
            <a:ext cx="3091180" cy="403957"/>
          </a:xfrm>
          <a:prstGeom prst="rect">
            <a:avLst/>
          </a:prstGeom>
          <a:solidFill>
            <a:srgbClr val="AAC09A">
              <a:alpha val="19999"/>
            </a:srgbClr>
          </a:solidFill>
        </p:spPr>
        <p:txBody>
          <a:bodyPr vert="horz" wrap="square" lIns="0" tIns="3810" rIns="0" bIns="0" rtlCol="0">
            <a:spAutoFit/>
          </a:bodyPr>
          <a:lstStyle/>
          <a:p>
            <a:pPr>
              <a:lnSpc>
                <a:spcPct val="100000"/>
              </a:lnSpc>
              <a:spcBef>
                <a:spcPts val="30"/>
              </a:spcBef>
            </a:pPr>
            <a:endParaRPr sz="1300" b="1" spc="30" dirty="0">
              <a:latin typeface="微软雅黑" panose="020B0503020204020204" charset="-122"/>
              <a:cs typeface="微软雅黑" panose="020B0503020204020204" charset="-122"/>
            </a:endParaRPr>
          </a:p>
          <a:p>
            <a:pPr algn="ctr">
              <a:lnSpc>
                <a:spcPct val="100000"/>
              </a:lnSpc>
              <a:spcBef>
                <a:spcPts val="30"/>
              </a:spcBef>
            </a:pPr>
            <a:r>
              <a:rPr lang="zh-CN" altLang="en-US" sz="1300" b="1" spc="30" dirty="0">
                <a:latin typeface="微软雅黑" panose="020B0503020204020204" charset="-122"/>
                <a:cs typeface="微软雅黑" panose="020B0503020204020204" charset="-122"/>
              </a:rPr>
              <a:t>南部农业发展区、北部生态屏障</a:t>
            </a:r>
            <a:endParaRPr sz="1300" b="1" spc="30" dirty="0">
              <a:latin typeface="微软雅黑" panose="020B0503020204020204" charset="-122"/>
              <a:cs typeface="微软雅黑" panose="020B0503020204020204" charset="-122"/>
            </a:endParaRPr>
          </a:p>
        </p:txBody>
      </p:sp>
      <p:sp>
        <p:nvSpPr>
          <p:cNvPr id="8" name="object 8"/>
          <p:cNvSpPr txBox="1"/>
          <p:nvPr/>
        </p:nvSpPr>
        <p:spPr>
          <a:xfrm>
            <a:off x="3841495" y="2849880"/>
            <a:ext cx="3091180" cy="604012"/>
          </a:xfrm>
          <a:prstGeom prst="rect">
            <a:avLst/>
          </a:prstGeom>
          <a:solidFill>
            <a:srgbClr val="AAC09A">
              <a:alpha val="19999"/>
            </a:srgbClr>
          </a:solidFill>
        </p:spPr>
        <p:txBody>
          <a:bodyPr vert="horz" wrap="square" lIns="0" tIns="3810" rIns="0" bIns="0" rtlCol="0">
            <a:spAutoFit/>
          </a:bodyPr>
          <a:lstStyle/>
          <a:p>
            <a:pPr algn="ctr">
              <a:lnSpc>
                <a:spcPct val="100000"/>
              </a:lnSpc>
              <a:spcBef>
                <a:spcPts val="30"/>
              </a:spcBef>
            </a:pPr>
            <a:endParaRPr lang="zh-CN" altLang="en-US" sz="1300" b="1" dirty="0">
              <a:latin typeface="微软雅黑" panose="020B0503020204020204" charset="-122"/>
              <a:cs typeface="微软雅黑" panose="020B0503020204020204" charset="-122"/>
            </a:endParaRPr>
          </a:p>
          <a:p>
            <a:pPr algn="ctr">
              <a:lnSpc>
                <a:spcPct val="100000"/>
              </a:lnSpc>
              <a:spcBef>
                <a:spcPts val="30"/>
              </a:spcBef>
            </a:pPr>
            <a:r>
              <a:rPr lang="zh-CN" altLang="en-US" sz="1300" b="1" dirty="0">
                <a:latin typeface="微软雅黑" panose="020B0503020204020204" charset="-122"/>
                <a:cs typeface="微软雅黑" panose="020B0503020204020204" charset="-122"/>
              </a:rPr>
              <a:t>罕达罕河</a:t>
            </a:r>
            <a:r>
              <a:rPr sz="1300" b="1" dirty="0" err="1">
                <a:latin typeface="微软雅黑" panose="020B0503020204020204" charset="-122"/>
                <a:cs typeface="微软雅黑" panose="020B0503020204020204" charset="-122"/>
              </a:rPr>
              <a:t>生态廊道</a:t>
            </a:r>
            <a:r>
              <a:rPr lang="zh-CN" sz="1300" b="1" dirty="0">
                <a:latin typeface="微软雅黑" panose="020B0503020204020204" charset="-122"/>
                <a:cs typeface="微软雅黑" panose="020B0503020204020204" charset="-122"/>
              </a:rPr>
              <a:t>、</a:t>
            </a:r>
            <a:r>
              <a:rPr lang="zh-CN" altLang="en-US" sz="1300" b="1" dirty="0">
                <a:latin typeface="微软雅黑" panose="020B0503020204020204" charset="-122"/>
                <a:cs typeface="微软雅黑" panose="020B0503020204020204" charset="-122"/>
              </a:rPr>
              <a:t>七棵树河生态廊道，泥沙气河生态廊道</a:t>
            </a:r>
            <a:endParaRPr lang="zh-CN" sz="1300" b="1" dirty="0">
              <a:latin typeface="微软雅黑" panose="020B0503020204020204" charset="-122"/>
              <a:cs typeface="微软雅黑" panose="020B0503020204020204" charset="-122"/>
            </a:endParaRPr>
          </a:p>
        </p:txBody>
      </p:sp>
      <p:sp>
        <p:nvSpPr>
          <p:cNvPr id="10" name="object 10"/>
          <p:cNvSpPr txBox="1"/>
          <p:nvPr/>
        </p:nvSpPr>
        <p:spPr>
          <a:xfrm>
            <a:off x="559104" y="1016253"/>
            <a:ext cx="9234805" cy="1243965"/>
          </a:xfrm>
          <a:prstGeom prst="rect">
            <a:avLst/>
          </a:prstGeom>
        </p:spPr>
        <p:txBody>
          <a:bodyPr vert="horz" wrap="square" lIns="0" tIns="0" rIns="0" bIns="0" rtlCol="0">
            <a:spAutoFit/>
          </a:bodyPr>
          <a:lstStyle/>
          <a:p>
            <a:pPr marL="12700">
              <a:lnSpc>
                <a:spcPts val="3775"/>
              </a:lnSpc>
            </a:pPr>
            <a:r>
              <a:rPr sz="4400" b="1" dirty="0">
                <a:solidFill>
                  <a:srgbClr val="006FC0"/>
                </a:solidFill>
                <a:latin typeface="微软雅黑" panose="020B0503020204020204" charset="-122"/>
                <a:cs typeface="微软雅黑" panose="020B0503020204020204" charset="-122"/>
              </a:rPr>
              <a:t>4.</a:t>
            </a:r>
            <a:r>
              <a:rPr lang="en-US" sz="4400" b="1" spc="-145" dirty="0">
                <a:solidFill>
                  <a:srgbClr val="006FC0"/>
                </a:solidFill>
                <a:latin typeface="微软雅黑" panose="020B0503020204020204" charset="-122"/>
                <a:cs typeface="微软雅黑" panose="020B0503020204020204" charset="-122"/>
              </a:rPr>
              <a:t>1</a:t>
            </a:r>
            <a:r>
              <a:rPr sz="2800" b="1" spc="-5" dirty="0">
                <a:solidFill>
                  <a:srgbClr val="006FC0"/>
                </a:solidFill>
                <a:latin typeface="微软雅黑" panose="020B0503020204020204" charset="-122"/>
                <a:cs typeface="微软雅黑" panose="020B0503020204020204" charset="-122"/>
              </a:rPr>
              <a:t>国土空间开发保护格局</a:t>
            </a:r>
            <a:endParaRPr sz="2800" dirty="0">
              <a:latin typeface="微软雅黑" panose="020B0503020204020204" charset="-122"/>
              <a:cs typeface="微软雅黑" panose="020B0503020204020204" charset="-122"/>
            </a:endParaRPr>
          </a:p>
          <a:p>
            <a:pPr marL="381635">
              <a:lnSpc>
                <a:spcPct val="100000"/>
              </a:lnSpc>
              <a:spcBef>
                <a:spcPts val="3045"/>
              </a:spcBef>
            </a:pPr>
            <a:r>
              <a:rPr sz="2400" b="1" dirty="0" err="1">
                <a:latin typeface="微软雅黑" panose="020B0503020204020204" charset="-122"/>
                <a:cs typeface="微软雅黑" panose="020B0503020204020204" charset="-122"/>
              </a:rPr>
              <a:t>构建</a:t>
            </a:r>
            <a:r>
              <a:rPr sz="2400" b="1" dirty="0">
                <a:solidFill>
                  <a:srgbClr val="006FC0"/>
                </a:solidFill>
                <a:latin typeface="微软雅黑" panose="020B0503020204020204" charset="-122"/>
                <a:cs typeface="微软雅黑" panose="020B0503020204020204" charset="-122"/>
              </a:rPr>
              <a:t>“</a:t>
            </a:r>
            <a:r>
              <a:rPr lang="zh-CN" altLang="en-US" sz="2400" b="1" dirty="0">
                <a:solidFill>
                  <a:srgbClr val="006FC0"/>
                </a:solidFill>
                <a:latin typeface="微软雅黑" panose="020B0503020204020204" charset="-122"/>
                <a:cs typeface="微软雅黑" panose="020B0503020204020204" charset="-122"/>
              </a:rPr>
              <a:t>一心多点三水两片区</a:t>
            </a:r>
            <a:r>
              <a:rPr sz="2400" b="1" spc="5" dirty="0">
                <a:solidFill>
                  <a:srgbClr val="006FC0"/>
                </a:solidFill>
                <a:latin typeface="微软雅黑" panose="020B0503020204020204" charset="-122"/>
                <a:cs typeface="微软雅黑" panose="020B0503020204020204" charset="-122"/>
              </a:rPr>
              <a:t>”</a:t>
            </a:r>
            <a:r>
              <a:rPr sz="2400" b="1" dirty="0">
                <a:latin typeface="微软雅黑" panose="020B0503020204020204" charset="-122"/>
                <a:cs typeface="微软雅黑" panose="020B0503020204020204" charset="-122"/>
              </a:rPr>
              <a:t>的国土空间开发保护格局</a:t>
            </a:r>
            <a:endParaRPr sz="2400" dirty="0">
              <a:latin typeface="微软雅黑" panose="020B0503020204020204" charset="-122"/>
              <a:cs typeface="微软雅黑" panose="020B0503020204020204" charset="-122"/>
            </a:endParaRPr>
          </a:p>
        </p:txBody>
      </p:sp>
      <p:sp>
        <p:nvSpPr>
          <p:cNvPr id="9" name="object 9"/>
          <p:cNvSpPr txBox="1"/>
          <p:nvPr/>
        </p:nvSpPr>
        <p:spPr>
          <a:xfrm>
            <a:off x="7748588" y="13119266"/>
            <a:ext cx="2825115"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sz="2000" b="1" dirty="0">
                <a:latin typeface="微软雅黑" panose="020B0503020204020204" charset="-122"/>
                <a:cs typeface="微软雅黑" panose="020B0503020204020204" charset="-122"/>
              </a:rPr>
              <a:t>国土空间总体格局规划图</a:t>
            </a:r>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471822"/>
            <a:ext cx="10691813" cy="8647444"/>
          </a:xfrm>
          <a:prstGeom prst="rect">
            <a:avLst/>
          </a:prstGeom>
        </p:spPr>
      </p:pic>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106382"/>
            <a:ext cx="1181100" cy="217290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132763" y="13452013"/>
            <a:ext cx="2559050"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sz="2000" b="1" dirty="0">
                <a:latin typeface="微软雅黑" panose="020B0503020204020204" charset="-122"/>
                <a:cs typeface="微软雅黑" panose="020B0503020204020204" charset="-122"/>
                <a:sym typeface="+mn-ea"/>
              </a:rPr>
              <a:t>国土空间规划分区图</a:t>
            </a:r>
          </a:p>
        </p:txBody>
      </p:sp>
      <p:sp>
        <p:nvSpPr>
          <p:cNvPr id="4" name="object 4"/>
          <p:cNvSpPr txBox="1"/>
          <p:nvPr/>
        </p:nvSpPr>
        <p:spPr>
          <a:xfrm>
            <a:off x="559104" y="1016253"/>
            <a:ext cx="3155950" cy="480516"/>
          </a:xfrm>
          <a:prstGeom prst="rect">
            <a:avLst/>
          </a:prstGeom>
        </p:spPr>
        <p:txBody>
          <a:bodyPr vert="horz" wrap="square" lIns="0" tIns="0" rIns="0" bIns="0" rtlCol="0">
            <a:spAutoFit/>
          </a:bodyPr>
          <a:lstStyle/>
          <a:p>
            <a:pPr marL="12700">
              <a:lnSpc>
                <a:spcPts val="3555"/>
              </a:lnSpc>
            </a:pPr>
            <a:r>
              <a:rPr sz="4400" b="1" dirty="0">
                <a:solidFill>
                  <a:srgbClr val="006FC0"/>
                </a:solidFill>
                <a:latin typeface="微软雅黑" panose="020B0503020204020204" charset="-122"/>
                <a:cs typeface="微软雅黑" panose="020B0503020204020204" charset="-122"/>
              </a:rPr>
              <a:t>4.</a:t>
            </a:r>
            <a:r>
              <a:rPr lang="en-US" sz="4400" b="1" dirty="0">
                <a:solidFill>
                  <a:srgbClr val="006FC0"/>
                </a:solidFill>
                <a:latin typeface="微软雅黑" panose="020B0503020204020204" charset="-122"/>
                <a:cs typeface="微软雅黑" panose="020B0503020204020204" charset="-122"/>
              </a:rPr>
              <a:t>2</a:t>
            </a:r>
            <a:r>
              <a:rPr lang="zh-CN" altLang="en-US" sz="4400" b="1" spc="-220" dirty="0">
                <a:solidFill>
                  <a:srgbClr val="006FC0"/>
                </a:solidFill>
                <a:latin typeface="微软雅黑" panose="020B0503020204020204" charset="-122"/>
                <a:cs typeface="微软雅黑" panose="020B0503020204020204" charset="-122"/>
              </a:rPr>
              <a:t> </a:t>
            </a:r>
            <a:r>
              <a:rPr sz="2800" b="1" spc="-5" dirty="0" err="1">
                <a:solidFill>
                  <a:srgbClr val="006FC0"/>
                </a:solidFill>
                <a:latin typeface="微软雅黑" panose="020B0503020204020204" charset="-122"/>
                <a:cs typeface="微软雅黑" panose="020B0503020204020204" charset="-122"/>
                <a:sym typeface="+mn-ea"/>
              </a:rPr>
              <a:t>规划</a:t>
            </a:r>
            <a:r>
              <a:rPr sz="2800" b="1" spc="-5" dirty="0" err="1">
                <a:solidFill>
                  <a:srgbClr val="006FC0"/>
                </a:solidFill>
                <a:latin typeface="微软雅黑" panose="020B0503020204020204" charset="-122"/>
                <a:cs typeface="微软雅黑" panose="020B0503020204020204" charset="-122"/>
              </a:rPr>
              <a:t>用途分区</a:t>
            </a:r>
            <a:endParaRPr sz="2800" dirty="0">
              <a:latin typeface="微软雅黑" panose="020B0503020204020204" charset="-122"/>
              <a:cs typeface="微软雅黑" panose="020B0503020204020204" charset="-122"/>
            </a:endParaRPr>
          </a:p>
        </p:txBody>
      </p:sp>
      <p:graphicFrame>
        <p:nvGraphicFramePr>
          <p:cNvPr id="23" name="object 23"/>
          <p:cNvGraphicFramePr>
            <a:graphicFrameLocks noGrp="1"/>
          </p:cNvGraphicFramePr>
          <p:nvPr/>
        </p:nvGraphicFramePr>
        <p:xfrm>
          <a:off x="562687" y="1806574"/>
          <a:ext cx="9584613" cy="2613024"/>
        </p:xfrm>
        <a:graphic>
          <a:graphicData uri="http://schemas.openxmlformats.org/drawingml/2006/table">
            <a:tbl>
              <a:tblPr firstRow="1" bandRow="1">
                <a:tableStyleId>{2D5ABB26-0587-4C30-8999-92F81FD0307C}</a:tableStyleId>
              </a:tblPr>
              <a:tblGrid>
                <a:gridCol w="1217023">
                  <a:extLst>
                    <a:ext uri="{9D8B030D-6E8A-4147-A177-3AD203B41FA5}">
                      <a16:colId xmlns:a16="http://schemas.microsoft.com/office/drawing/2014/main" val="20000"/>
                    </a:ext>
                  </a:extLst>
                </a:gridCol>
                <a:gridCol w="3006726">
                  <a:extLst>
                    <a:ext uri="{9D8B030D-6E8A-4147-A177-3AD203B41FA5}">
                      <a16:colId xmlns:a16="http://schemas.microsoft.com/office/drawing/2014/main" val="20001"/>
                    </a:ext>
                  </a:extLst>
                </a:gridCol>
                <a:gridCol w="5360864">
                  <a:extLst>
                    <a:ext uri="{9D8B030D-6E8A-4147-A177-3AD203B41FA5}">
                      <a16:colId xmlns:a16="http://schemas.microsoft.com/office/drawing/2014/main" val="20002"/>
                    </a:ext>
                  </a:extLst>
                </a:gridCol>
              </a:tblGrid>
              <a:tr h="277331">
                <a:tc>
                  <a:txBody>
                    <a:bodyPr/>
                    <a:lstStyle/>
                    <a:p>
                      <a:pPr algn="ctr">
                        <a:lnSpc>
                          <a:spcPct val="100000"/>
                        </a:lnSpc>
                        <a:spcBef>
                          <a:spcPts val="235"/>
                        </a:spcBef>
                      </a:pPr>
                      <a:r>
                        <a:rPr sz="1200" b="1" dirty="0">
                          <a:solidFill>
                            <a:srgbClr val="FFFFFF"/>
                          </a:solidFill>
                          <a:latin typeface="微软雅黑" panose="020B0503020204020204" charset="-122"/>
                          <a:cs typeface="微软雅黑" panose="020B0503020204020204" charset="-122"/>
                        </a:rPr>
                        <a:t>一级分区</a:t>
                      </a:r>
                      <a:endParaRPr sz="1200" dirty="0">
                        <a:latin typeface="微软雅黑" panose="020B0503020204020204" charset="-122"/>
                        <a:cs typeface="微软雅黑" panose="020B0503020204020204" charset="-122"/>
                      </a:endParaRPr>
                    </a:p>
                  </a:txBody>
                  <a:tcPr marL="0" marR="0" marT="29845" marB="0">
                    <a:lnR w="6350">
                      <a:solidFill>
                        <a:srgbClr val="7E7E7E"/>
                      </a:solidFill>
                      <a:prstDash val="solid"/>
                    </a:lnR>
                    <a:lnT w="28575">
                      <a:solidFill>
                        <a:srgbClr val="000000"/>
                      </a:solidFill>
                      <a:prstDash val="solid"/>
                    </a:lnT>
                    <a:lnB w="6350">
                      <a:solidFill>
                        <a:srgbClr val="7E7E7E"/>
                      </a:solidFill>
                      <a:prstDash val="solid"/>
                    </a:lnB>
                    <a:solidFill>
                      <a:srgbClr val="006FC0"/>
                    </a:solidFill>
                  </a:tcPr>
                </a:tc>
                <a:tc>
                  <a:txBody>
                    <a:bodyPr/>
                    <a:lstStyle/>
                    <a:p>
                      <a:pPr algn="ctr">
                        <a:lnSpc>
                          <a:spcPct val="100000"/>
                        </a:lnSpc>
                        <a:spcBef>
                          <a:spcPts val="235"/>
                        </a:spcBef>
                      </a:pPr>
                      <a:r>
                        <a:rPr sz="1200" b="1" dirty="0">
                          <a:solidFill>
                            <a:srgbClr val="FFFFFF"/>
                          </a:solidFill>
                          <a:latin typeface="微软雅黑" panose="020B0503020204020204" charset="-122"/>
                          <a:cs typeface="微软雅黑" panose="020B0503020204020204" charset="-122"/>
                        </a:rPr>
                        <a:t>二级分区</a:t>
                      </a:r>
                      <a:endParaRPr sz="1200">
                        <a:latin typeface="微软雅黑" panose="020B0503020204020204" charset="-122"/>
                        <a:cs typeface="微软雅黑" panose="020B0503020204020204" charset="-122"/>
                      </a:endParaRPr>
                    </a:p>
                  </a:txBody>
                  <a:tcPr marL="0" marR="0" marT="29845" marB="0">
                    <a:lnL w="6350">
                      <a:solidFill>
                        <a:srgbClr val="7E7E7E"/>
                      </a:solidFill>
                      <a:prstDash val="solid"/>
                    </a:lnL>
                    <a:lnR w="6350">
                      <a:solidFill>
                        <a:srgbClr val="7E7E7E"/>
                      </a:solidFill>
                      <a:prstDash val="solid"/>
                    </a:lnR>
                    <a:lnT w="28575">
                      <a:solidFill>
                        <a:srgbClr val="000000"/>
                      </a:solidFill>
                      <a:prstDash val="solid"/>
                    </a:lnT>
                    <a:lnB w="6350">
                      <a:solidFill>
                        <a:srgbClr val="7E7E7E"/>
                      </a:solidFill>
                      <a:prstDash val="solid"/>
                    </a:lnB>
                    <a:solidFill>
                      <a:srgbClr val="006FC0"/>
                    </a:solidFill>
                  </a:tcPr>
                </a:tc>
                <a:tc>
                  <a:txBody>
                    <a:bodyPr/>
                    <a:lstStyle/>
                    <a:p>
                      <a:pPr marL="1905" algn="ctr">
                        <a:lnSpc>
                          <a:spcPct val="100000"/>
                        </a:lnSpc>
                        <a:spcBef>
                          <a:spcPts val="235"/>
                        </a:spcBef>
                      </a:pPr>
                      <a:r>
                        <a:rPr sz="1200" b="1" dirty="0">
                          <a:solidFill>
                            <a:srgbClr val="FFFFFF"/>
                          </a:solidFill>
                          <a:latin typeface="微软雅黑" panose="020B0503020204020204" charset="-122"/>
                          <a:cs typeface="微软雅黑" panose="020B0503020204020204" charset="-122"/>
                        </a:rPr>
                        <a:t>分区说明</a:t>
                      </a:r>
                      <a:endParaRPr sz="1200">
                        <a:latin typeface="微软雅黑" panose="020B0503020204020204" charset="-122"/>
                        <a:cs typeface="微软雅黑" panose="020B0503020204020204" charset="-122"/>
                      </a:endParaRPr>
                    </a:p>
                  </a:txBody>
                  <a:tcPr marL="0" marR="0" marT="29845" marB="0">
                    <a:lnL w="6350">
                      <a:solidFill>
                        <a:srgbClr val="7E7E7E"/>
                      </a:solidFill>
                      <a:prstDash val="solid"/>
                    </a:lnL>
                    <a:lnT w="28575">
                      <a:solidFill>
                        <a:srgbClr val="000000"/>
                      </a:solidFill>
                      <a:prstDash val="solid"/>
                    </a:lnT>
                    <a:lnB w="6350">
                      <a:solidFill>
                        <a:srgbClr val="7E7E7E"/>
                      </a:solidFill>
                      <a:prstDash val="solid"/>
                    </a:lnB>
                    <a:solidFill>
                      <a:srgbClr val="006FC0"/>
                    </a:solidFill>
                  </a:tcPr>
                </a:tc>
                <a:extLst>
                  <a:ext uri="{0D108BD9-81ED-4DB2-BD59-A6C34878D82A}">
                    <a16:rowId xmlns:a16="http://schemas.microsoft.com/office/drawing/2014/main" val="10000"/>
                  </a:ext>
                </a:extLst>
              </a:tr>
              <a:tr h="277332">
                <a:tc>
                  <a:txBody>
                    <a:bodyPr/>
                    <a:lstStyle/>
                    <a:p>
                      <a:pPr algn="ctr">
                        <a:lnSpc>
                          <a:spcPct val="100000"/>
                        </a:lnSpc>
                        <a:spcBef>
                          <a:spcPts val="235"/>
                        </a:spcBef>
                      </a:pPr>
                      <a:r>
                        <a:rPr sz="1200" dirty="0">
                          <a:latin typeface="微软雅黑" panose="020B0503020204020204" charset="-122"/>
                          <a:cs typeface="微软雅黑" panose="020B0503020204020204" charset="-122"/>
                        </a:rPr>
                        <a:t>生态保护区</a:t>
                      </a:r>
                    </a:p>
                  </a:txBody>
                  <a:tcPr marL="0" marR="0" marT="29845" marB="0">
                    <a:lnR w="6350">
                      <a:solidFill>
                        <a:srgbClr val="7E7E7E"/>
                      </a:solidFill>
                      <a:prstDash val="solid"/>
                    </a:lnR>
                    <a:lnT w="6350">
                      <a:solidFill>
                        <a:srgbClr val="7E7E7E"/>
                      </a:solidFill>
                      <a:prstDash val="solid"/>
                    </a:lnT>
                    <a:lnB w="6350">
                      <a:solidFill>
                        <a:srgbClr val="7E7E7E"/>
                      </a:solidFill>
                      <a:prstDash val="solid"/>
                    </a:lnB>
                    <a:solidFill>
                      <a:srgbClr val="E7E7E7"/>
                    </a:solidFill>
                  </a:tcPr>
                </a:tc>
                <a:tc>
                  <a:txBody>
                    <a:bodyPr/>
                    <a:lstStyle/>
                    <a:p>
                      <a:pPr marL="0" algn="ctr" defTabSz="1069340" rtl="0" eaLnBrk="1" latinLnBrk="0" hangingPunct="1">
                        <a:lnSpc>
                          <a:spcPct val="100000"/>
                        </a:lnSpc>
                        <a:spcBef>
                          <a:spcPts val="235"/>
                        </a:spcBef>
                      </a:pPr>
                      <a:r>
                        <a:rPr lang="zh-CN" altLang="zh-CN" sz="1200" kern="1200" dirty="0">
                          <a:solidFill>
                            <a:schemeClr val="tx1"/>
                          </a:solidFill>
                          <a:latin typeface="微软雅黑" panose="020B0503020204020204" charset="-122"/>
                          <a:ea typeface="+mn-ea"/>
                          <a:cs typeface="+mn-cs"/>
                        </a:rPr>
                        <a:t>自然保护地以外生态保护红线区</a:t>
                      </a:r>
                      <a:endParaRPr sz="1200" kern="1200" dirty="0">
                        <a:solidFill>
                          <a:schemeClr val="tx1"/>
                        </a:solidFill>
                        <a:latin typeface="微软雅黑" panose="020B0503020204020204" charset="-122"/>
                        <a:ea typeface="+mn-ea"/>
                        <a:cs typeface="微软雅黑" panose="020B0503020204020204" charset="-122"/>
                      </a:endParaRPr>
                    </a:p>
                  </a:txBody>
                  <a:tcPr marL="0" marR="0" marT="29845" marB="0">
                    <a:lnL w="6350">
                      <a:solidFill>
                        <a:srgbClr val="7E7E7E"/>
                      </a:solidFill>
                      <a:prstDash val="solid"/>
                    </a:lnL>
                    <a:lnR w="6350">
                      <a:solidFill>
                        <a:srgbClr val="7E7E7E"/>
                      </a:solidFill>
                      <a:prstDash val="solid"/>
                    </a:lnR>
                    <a:lnT w="6350">
                      <a:solidFill>
                        <a:srgbClr val="7E7E7E"/>
                      </a:solidFill>
                      <a:prstDash val="solid"/>
                    </a:lnT>
                    <a:lnB w="6350">
                      <a:solidFill>
                        <a:srgbClr val="7E7E7E"/>
                      </a:solidFill>
                      <a:prstDash val="solid"/>
                    </a:lnB>
                    <a:solidFill>
                      <a:srgbClr val="E7E7E7"/>
                    </a:solidFill>
                  </a:tcPr>
                </a:tc>
                <a:tc>
                  <a:txBody>
                    <a:bodyPr/>
                    <a:lstStyle/>
                    <a:p>
                      <a:pPr marL="36195">
                        <a:lnSpc>
                          <a:spcPct val="100000"/>
                        </a:lnSpc>
                        <a:spcBef>
                          <a:spcPts val="235"/>
                        </a:spcBef>
                      </a:pPr>
                      <a:r>
                        <a:rPr sz="1200" spc="20" dirty="0">
                          <a:latin typeface="微软雅黑" panose="020B0503020204020204" charset="-122"/>
                          <a:cs typeface="微软雅黑" panose="020B0503020204020204" charset="-122"/>
                        </a:rPr>
                        <a:t>具有特殊重要</a:t>
                      </a:r>
                      <a:r>
                        <a:rPr sz="1200" spc="30" dirty="0">
                          <a:latin typeface="微软雅黑" panose="020B0503020204020204" charset="-122"/>
                          <a:cs typeface="微软雅黑" panose="020B0503020204020204" charset="-122"/>
                        </a:rPr>
                        <a:t>生</a:t>
                      </a:r>
                      <a:r>
                        <a:rPr sz="1200" spc="20" dirty="0">
                          <a:latin typeface="微软雅黑" panose="020B0503020204020204" charset="-122"/>
                          <a:cs typeface="微软雅黑" panose="020B0503020204020204" charset="-122"/>
                        </a:rPr>
                        <a:t>态功</a:t>
                      </a:r>
                      <a:r>
                        <a:rPr sz="1200" spc="30" dirty="0">
                          <a:latin typeface="微软雅黑" panose="020B0503020204020204" charset="-122"/>
                          <a:cs typeface="微软雅黑" panose="020B0503020204020204" charset="-122"/>
                        </a:rPr>
                        <a:t>能</a:t>
                      </a:r>
                      <a:r>
                        <a:rPr sz="1200" spc="20" dirty="0">
                          <a:latin typeface="微软雅黑" panose="020B0503020204020204" charset="-122"/>
                          <a:cs typeface="微软雅黑" panose="020B0503020204020204" charset="-122"/>
                        </a:rPr>
                        <a:t>或生态敏感脆</a:t>
                      </a:r>
                      <a:r>
                        <a:rPr sz="1200" spc="45" dirty="0">
                          <a:latin typeface="微软雅黑" panose="020B0503020204020204" charset="-122"/>
                          <a:cs typeface="微软雅黑" panose="020B0503020204020204" charset="-122"/>
                        </a:rPr>
                        <a:t>弱</a:t>
                      </a:r>
                      <a:r>
                        <a:rPr sz="1200" spc="20" dirty="0">
                          <a:latin typeface="微软雅黑" panose="020B0503020204020204" charset="-122"/>
                          <a:cs typeface="微软雅黑" panose="020B0503020204020204" charset="-122"/>
                        </a:rPr>
                        <a:t>、</a:t>
                      </a:r>
                      <a:r>
                        <a:rPr sz="1200" spc="30" dirty="0">
                          <a:latin typeface="微软雅黑" panose="020B0503020204020204" charset="-122"/>
                          <a:cs typeface="微软雅黑" panose="020B0503020204020204" charset="-122"/>
                        </a:rPr>
                        <a:t>必须</a:t>
                      </a:r>
                      <a:r>
                        <a:rPr sz="1200" spc="20" dirty="0">
                          <a:latin typeface="微软雅黑" panose="020B0503020204020204" charset="-122"/>
                          <a:cs typeface="微软雅黑" panose="020B0503020204020204" charset="-122"/>
                        </a:rPr>
                        <a:t>强制性严格保护的</a:t>
                      </a:r>
                      <a:r>
                        <a:rPr sz="1200" spc="30" dirty="0">
                          <a:latin typeface="微软雅黑" panose="020B0503020204020204" charset="-122"/>
                          <a:cs typeface="微软雅黑" panose="020B0503020204020204" charset="-122"/>
                        </a:rPr>
                        <a:t>陆地</a:t>
                      </a:r>
                      <a:r>
                        <a:rPr sz="1200" spc="20" dirty="0">
                          <a:latin typeface="微软雅黑" panose="020B0503020204020204" charset="-122"/>
                          <a:cs typeface="微软雅黑" panose="020B0503020204020204" charset="-122"/>
                        </a:rPr>
                        <a:t>自然区</a:t>
                      </a:r>
                      <a:r>
                        <a:rPr sz="1200" dirty="0">
                          <a:latin typeface="微软雅黑" panose="020B0503020204020204" charset="-122"/>
                          <a:cs typeface="微软雅黑" panose="020B0503020204020204" charset="-122"/>
                        </a:rPr>
                        <a:t>域</a:t>
                      </a:r>
                      <a:endParaRPr sz="1200">
                        <a:latin typeface="微软雅黑" panose="020B0503020204020204" charset="-122"/>
                        <a:cs typeface="微软雅黑" panose="020B0503020204020204" charset="-122"/>
                      </a:endParaRPr>
                    </a:p>
                  </a:txBody>
                  <a:tcPr marL="0" marR="0" marT="29845" marB="0">
                    <a:lnL w="6350">
                      <a:solidFill>
                        <a:srgbClr val="7E7E7E"/>
                      </a:solidFill>
                      <a:prstDash val="solid"/>
                    </a:lnL>
                    <a:lnT w="6350">
                      <a:solidFill>
                        <a:srgbClr val="7E7E7E"/>
                      </a:solidFill>
                      <a:prstDash val="solid"/>
                    </a:lnT>
                    <a:lnB w="6350">
                      <a:solidFill>
                        <a:srgbClr val="7E7E7E"/>
                      </a:solidFill>
                      <a:prstDash val="solid"/>
                    </a:lnB>
                    <a:solidFill>
                      <a:srgbClr val="E7E7E7"/>
                    </a:solidFill>
                  </a:tcPr>
                </a:tc>
                <a:extLst>
                  <a:ext uri="{0D108BD9-81ED-4DB2-BD59-A6C34878D82A}">
                    <a16:rowId xmlns:a16="http://schemas.microsoft.com/office/drawing/2014/main" val="10001"/>
                  </a:ext>
                </a:extLst>
              </a:tr>
              <a:tr h="476314">
                <a:tc>
                  <a:txBody>
                    <a:bodyPr/>
                    <a:lstStyle/>
                    <a:p>
                      <a:pPr algn="ctr">
                        <a:lnSpc>
                          <a:spcPct val="100000"/>
                        </a:lnSpc>
                        <a:spcBef>
                          <a:spcPts val="955"/>
                        </a:spcBef>
                      </a:pPr>
                      <a:r>
                        <a:rPr sz="1200" dirty="0">
                          <a:latin typeface="微软雅黑" panose="020B0503020204020204" charset="-122"/>
                          <a:cs typeface="微软雅黑" panose="020B0503020204020204" charset="-122"/>
                        </a:rPr>
                        <a:t>生态控制区</a:t>
                      </a:r>
                      <a:endParaRPr sz="1200">
                        <a:latin typeface="微软雅黑" panose="020B0503020204020204" charset="-122"/>
                        <a:cs typeface="微软雅黑" panose="020B0503020204020204" charset="-122"/>
                      </a:endParaRPr>
                    </a:p>
                  </a:txBody>
                  <a:tcPr marL="0" marR="0" marT="121285" marB="0">
                    <a:lnR w="6350">
                      <a:solidFill>
                        <a:srgbClr val="7E7E7E"/>
                      </a:solidFill>
                      <a:prstDash val="solid"/>
                    </a:lnR>
                    <a:lnT w="6350">
                      <a:solidFill>
                        <a:srgbClr val="7E7E7E"/>
                      </a:solidFill>
                      <a:prstDash val="solid"/>
                    </a:lnT>
                    <a:lnB w="6350">
                      <a:solidFill>
                        <a:srgbClr val="7E7E7E"/>
                      </a:solidFill>
                      <a:prstDash val="solid"/>
                    </a:lnB>
                  </a:tcPr>
                </a:tc>
                <a:tc>
                  <a:txBody>
                    <a:bodyPr/>
                    <a:lstStyle/>
                    <a:p>
                      <a:pPr marL="35560">
                        <a:lnSpc>
                          <a:spcPct val="100000"/>
                        </a:lnSpc>
                        <a:spcBef>
                          <a:spcPts val="955"/>
                        </a:spcBef>
                      </a:pPr>
                      <a:r>
                        <a:rPr lang="zh-CN" altLang="en-US" sz="1200" dirty="0">
                          <a:latin typeface="微软雅黑" panose="020B0503020204020204" charset="-122"/>
                          <a:cs typeface="微软雅黑" panose="020B0503020204020204" charset="-122"/>
                        </a:rPr>
                        <a:t>生态保育区、生态保留区</a:t>
                      </a:r>
                      <a:endParaRPr sz="1200" dirty="0">
                        <a:latin typeface="微软雅黑" panose="020B0503020204020204" charset="-122"/>
                        <a:cs typeface="微软雅黑" panose="020B0503020204020204" charset="-122"/>
                      </a:endParaRPr>
                    </a:p>
                  </a:txBody>
                  <a:tcPr marL="0" marR="0" marT="121285" marB="0">
                    <a:lnL w="6350">
                      <a:solidFill>
                        <a:srgbClr val="7E7E7E"/>
                      </a:solidFill>
                      <a:prstDash val="solid"/>
                    </a:lnL>
                    <a:lnR w="6350">
                      <a:solidFill>
                        <a:srgbClr val="7E7E7E"/>
                      </a:solidFill>
                      <a:prstDash val="solid"/>
                    </a:lnR>
                    <a:lnT w="6350">
                      <a:solidFill>
                        <a:srgbClr val="7E7E7E"/>
                      </a:solidFill>
                      <a:prstDash val="solid"/>
                    </a:lnT>
                    <a:lnB w="6350">
                      <a:solidFill>
                        <a:srgbClr val="7E7E7E"/>
                      </a:solidFill>
                      <a:prstDash val="solid"/>
                    </a:lnB>
                  </a:tcPr>
                </a:tc>
                <a:tc>
                  <a:txBody>
                    <a:bodyPr/>
                    <a:lstStyle/>
                    <a:p>
                      <a:pPr marL="36195" marR="30480">
                        <a:lnSpc>
                          <a:spcPct val="100000"/>
                        </a:lnSpc>
                        <a:spcBef>
                          <a:spcPts val="235"/>
                        </a:spcBef>
                      </a:pPr>
                      <a:r>
                        <a:rPr sz="1200" spc="20" dirty="0">
                          <a:latin typeface="微软雅黑" panose="020B0503020204020204" charset="-122"/>
                          <a:cs typeface="微软雅黑" panose="020B0503020204020204" charset="-122"/>
                        </a:rPr>
                        <a:t>生态保护红</a:t>
                      </a:r>
                      <a:r>
                        <a:rPr sz="1200" spc="30" dirty="0">
                          <a:latin typeface="微软雅黑" panose="020B0503020204020204" charset="-122"/>
                          <a:cs typeface="微软雅黑" panose="020B0503020204020204" charset="-122"/>
                        </a:rPr>
                        <a:t>线外</a:t>
                      </a:r>
                      <a:r>
                        <a:rPr sz="1200" spc="20" dirty="0">
                          <a:latin typeface="微软雅黑" panose="020B0503020204020204" charset="-122"/>
                          <a:cs typeface="微软雅黑" panose="020B0503020204020204" charset="-122"/>
                        </a:rPr>
                        <a:t>，陆</a:t>
                      </a:r>
                      <a:r>
                        <a:rPr sz="1200" spc="30" dirty="0">
                          <a:latin typeface="微软雅黑" panose="020B0503020204020204" charset="-122"/>
                          <a:cs typeface="微软雅黑" panose="020B0503020204020204" charset="-122"/>
                        </a:rPr>
                        <a:t>域</a:t>
                      </a:r>
                      <a:r>
                        <a:rPr sz="1200" spc="20" dirty="0">
                          <a:latin typeface="微软雅黑" panose="020B0503020204020204" charset="-122"/>
                          <a:cs typeface="微软雅黑" panose="020B0503020204020204" charset="-122"/>
                        </a:rPr>
                        <a:t>部分需要予</a:t>
                      </a:r>
                      <a:r>
                        <a:rPr sz="1200" spc="30" dirty="0">
                          <a:latin typeface="微软雅黑" panose="020B0503020204020204" charset="-122"/>
                          <a:cs typeface="微软雅黑" panose="020B0503020204020204" charset="-122"/>
                        </a:rPr>
                        <a:t>以</a:t>
                      </a:r>
                      <a:r>
                        <a:rPr sz="1200" spc="20" dirty="0">
                          <a:latin typeface="微软雅黑" panose="020B0503020204020204" charset="-122"/>
                          <a:cs typeface="微软雅黑" panose="020B0503020204020204" charset="-122"/>
                        </a:rPr>
                        <a:t>保留原</a:t>
                      </a:r>
                      <a:r>
                        <a:rPr sz="1200" spc="50" dirty="0">
                          <a:latin typeface="微软雅黑" panose="020B0503020204020204" charset="-122"/>
                          <a:cs typeface="微软雅黑" panose="020B0503020204020204" charset="-122"/>
                        </a:rPr>
                        <a:t>貌</a:t>
                      </a:r>
                      <a:r>
                        <a:rPr sz="1200" spc="20" dirty="0">
                          <a:latin typeface="微软雅黑" panose="020B0503020204020204" charset="-122"/>
                          <a:cs typeface="微软雅黑" panose="020B0503020204020204" charset="-122"/>
                        </a:rPr>
                        <a:t>、强化生态</a:t>
                      </a:r>
                      <a:r>
                        <a:rPr sz="1200" spc="30" dirty="0">
                          <a:latin typeface="微软雅黑" panose="020B0503020204020204" charset="-122"/>
                          <a:cs typeface="微软雅黑" panose="020B0503020204020204" charset="-122"/>
                        </a:rPr>
                        <a:t>保</a:t>
                      </a:r>
                      <a:r>
                        <a:rPr sz="1200" spc="20" dirty="0">
                          <a:latin typeface="微软雅黑" panose="020B0503020204020204" charset="-122"/>
                          <a:cs typeface="微软雅黑" panose="020B0503020204020204" charset="-122"/>
                        </a:rPr>
                        <a:t>育和生</a:t>
                      </a:r>
                      <a:r>
                        <a:rPr sz="1200" spc="30" dirty="0">
                          <a:latin typeface="微软雅黑" panose="020B0503020204020204" charset="-122"/>
                          <a:cs typeface="微软雅黑" panose="020B0503020204020204" charset="-122"/>
                        </a:rPr>
                        <a:t>态</a:t>
                      </a:r>
                      <a:r>
                        <a:rPr sz="1200" spc="20" dirty="0">
                          <a:latin typeface="微软雅黑" panose="020B0503020204020204" charset="-122"/>
                          <a:cs typeface="微软雅黑" panose="020B0503020204020204" charset="-122"/>
                        </a:rPr>
                        <a:t>建</a:t>
                      </a:r>
                      <a:r>
                        <a:rPr sz="1200" spc="35" dirty="0">
                          <a:latin typeface="微软雅黑" panose="020B0503020204020204" charset="-122"/>
                          <a:cs typeface="微软雅黑" panose="020B0503020204020204" charset="-122"/>
                        </a:rPr>
                        <a:t>设</a:t>
                      </a:r>
                      <a:r>
                        <a:rPr sz="1200" spc="20" dirty="0">
                          <a:latin typeface="微软雅黑" panose="020B0503020204020204" charset="-122"/>
                          <a:cs typeface="微软雅黑" panose="020B0503020204020204" charset="-122"/>
                        </a:rPr>
                        <a:t>、</a:t>
                      </a:r>
                      <a:r>
                        <a:rPr sz="1200" dirty="0">
                          <a:latin typeface="微软雅黑" panose="020B0503020204020204" charset="-122"/>
                          <a:cs typeface="微软雅黑" panose="020B0503020204020204" charset="-122"/>
                        </a:rPr>
                        <a:t>限 制开发建设的陆地自然区域。</a:t>
                      </a:r>
                      <a:endParaRPr sz="1200">
                        <a:latin typeface="微软雅黑" panose="020B0503020204020204" charset="-122"/>
                        <a:cs typeface="微软雅黑" panose="020B0503020204020204" charset="-122"/>
                      </a:endParaRPr>
                    </a:p>
                  </a:txBody>
                  <a:tcPr marL="0" marR="0" marT="29845" marB="0">
                    <a:lnL w="6350">
                      <a:solidFill>
                        <a:srgbClr val="7E7E7E"/>
                      </a:solidFill>
                      <a:prstDash val="solid"/>
                    </a:lnL>
                    <a:lnT w="6350">
                      <a:solidFill>
                        <a:srgbClr val="7E7E7E"/>
                      </a:solidFill>
                      <a:prstDash val="solid"/>
                    </a:lnT>
                    <a:lnB w="6350">
                      <a:solidFill>
                        <a:srgbClr val="7E7E7E"/>
                      </a:solidFill>
                      <a:prstDash val="solid"/>
                    </a:lnB>
                  </a:tcPr>
                </a:tc>
                <a:extLst>
                  <a:ext uri="{0D108BD9-81ED-4DB2-BD59-A6C34878D82A}">
                    <a16:rowId xmlns:a16="http://schemas.microsoft.com/office/drawing/2014/main" val="10002"/>
                  </a:ext>
                </a:extLst>
              </a:tr>
              <a:tr h="476313">
                <a:tc>
                  <a:txBody>
                    <a:bodyPr/>
                    <a:lstStyle/>
                    <a:p>
                      <a:pPr algn="ctr">
                        <a:lnSpc>
                          <a:spcPct val="100000"/>
                        </a:lnSpc>
                        <a:spcBef>
                          <a:spcPts val="955"/>
                        </a:spcBef>
                      </a:pPr>
                      <a:r>
                        <a:rPr sz="1200" dirty="0">
                          <a:latin typeface="微软雅黑" panose="020B0503020204020204" charset="-122"/>
                          <a:cs typeface="微软雅黑" panose="020B0503020204020204" charset="-122"/>
                        </a:rPr>
                        <a:t>农田保护区</a:t>
                      </a:r>
                      <a:endParaRPr sz="1200">
                        <a:latin typeface="微软雅黑" panose="020B0503020204020204" charset="-122"/>
                        <a:cs typeface="微软雅黑" panose="020B0503020204020204" charset="-122"/>
                      </a:endParaRPr>
                    </a:p>
                  </a:txBody>
                  <a:tcPr marL="0" marR="0" marT="121285" marB="0">
                    <a:lnR w="6350">
                      <a:solidFill>
                        <a:srgbClr val="7E7E7E"/>
                      </a:solidFill>
                      <a:prstDash val="solid"/>
                    </a:lnR>
                    <a:lnT w="6350">
                      <a:solidFill>
                        <a:srgbClr val="7E7E7E"/>
                      </a:solidFill>
                      <a:prstDash val="solid"/>
                    </a:lnT>
                    <a:lnB w="6350">
                      <a:solidFill>
                        <a:srgbClr val="7E7E7E"/>
                      </a:solidFill>
                      <a:prstDash val="solid"/>
                    </a:lnB>
                    <a:solidFill>
                      <a:srgbClr val="E7E7E7"/>
                    </a:solidFill>
                  </a:tcPr>
                </a:tc>
                <a:tc>
                  <a:txBody>
                    <a:bodyPr/>
                    <a:lstStyle/>
                    <a:p>
                      <a:pPr marL="35560">
                        <a:lnSpc>
                          <a:spcPct val="100000"/>
                        </a:lnSpc>
                        <a:spcBef>
                          <a:spcPts val="955"/>
                        </a:spcBef>
                      </a:pPr>
                      <a:r>
                        <a:rPr sz="1200" dirty="0" err="1">
                          <a:latin typeface="微软雅黑" panose="020B0503020204020204" charset="-122"/>
                          <a:cs typeface="微软雅黑" panose="020B0503020204020204" charset="-122"/>
                        </a:rPr>
                        <a:t>永久基本农田</a:t>
                      </a:r>
                      <a:r>
                        <a:rPr lang="zh-CN" altLang="en-US" sz="1200" dirty="0">
                          <a:latin typeface="微软雅黑" panose="020B0503020204020204" charset="-122"/>
                          <a:cs typeface="微软雅黑" panose="020B0503020204020204" charset="-122"/>
                        </a:rPr>
                        <a:t>保护区</a:t>
                      </a:r>
                      <a:endParaRPr sz="1200" dirty="0">
                        <a:latin typeface="微软雅黑" panose="020B0503020204020204" charset="-122"/>
                        <a:cs typeface="微软雅黑" panose="020B0503020204020204" charset="-122"/>
                      </a:endParaRPr>
                    </a:p>
                  </a:txBody>
                  <a:tcPr marL="0" marR="0" marT="121285" marB="0">
                    <a:lnL w="6350">
                      <a:solidFill>
                        <a:srgbClr val="7E7E7E"/>
                      </a:solidFill>
                      <a:prstDash val="solid"/>
                    </a:lnL>
                    <a:lnR w="6350">
                      <a:solidFill>
                        <a:srgbClr val="7E7E7E"/>
                      </a:solidFill>
                      <a:prstDash val="solid"/>
                    </a:lnR>
                    <a:lnT w="6350">
                      <a:solidFill>
                        <a:srgbClr val="7E7E7E"/>
                      </a:solidFill>
                      <a:prstDash val="solid"/>
                    </a:lnT>
                    <a:lnB w="6350">
                      <a:solidFill>
                        <a:srgbClr val="7E7E7E"/>
                      </a:solidFill>
                      <a:prstDash val="solid"/>
                    </a:lnB>
                    <a:solidFill>
                      <a:srgbClr val="E7E7E7"/>
                    </a:solidFill>
                  </a:tcPr>
                </a:tc>
                <a:tc>
                  <a:txBody>
                    <a:bodyPr/>
                    <a:lstStyle/>
                    <a:p>
                      <a:pPr marL="36195">
                        <a:lnSpc>
                          <a:spcPct val="100000"/>
                        </a:lnSpc>
                        <a:spcBef>
                          <a:spcPts val="235"/>
                        </a:spcBef>
                      </a:pPr>
                      <a:r>
                        <a:rPr sz="1200" spc="20" dirty="0">
                          <a:latin typeface="微软雅黑" panose="020B0503020204020204" charset="-122"/>
                          <a:cs typeface="微软雅黑" panose="020B0503020204020204" charset="-122"/>
                        </a:rPr>
                        <a:t>为保障国家</a:t>
                      </a:r>
                      <a:r>
                        <a:rPr sz="1200" spc="30" dirty="0">
                          <a:latin typeface="微软雅黑" panose="020B0503020204020204" charset="-122"/>
                          <a:cs typeface="微软雅黑" panose="020B0503020204020204" charset="-122"/>
                        </a:rPr>
                        <a:t>粮</a:t>
                      </a:r>
                      <a:r>
                        <a:rPr sz="1200" spc="20" dirty="0">
                          <a:latin typeface="微软雅黑" panose="020B0503020204020204" charset="-122"/>
                          <a:cs typeface="微软雅黑" panose="020B0503020204020204" charset="-122"/>
                        </a:rPr>
                        <a:t>食安</a:t>
                      </a:r>
                      <a:r>
                        <a:rPr sz="1200" spc="30" dirty="0">
                          <a:latin typeface="微软雅黑" panose="020B0503020204020204" charset="-122"/>
                          <a:cs typeface="微软雅黑" panose="020B0503020204020204" charset="-122"/>
                        </a:rPr>
                        <a:t>全</a:t>
                      </a:r>
                      <a:r>
                        <a:rPr sz="1200" spc="35" dirty="0">
                          <a:latin typeface="微软雅黑" panose="020B0503020204020204" charset="-122"/>
                          <a:cs typeface="微软雅黑" panose="020B0503020204020204" charset="-122"/>
                        </a:rPr>
                        <a:t>，</a:t>
                      </a:r>
                      <a:r>
                        <a:rPr sz="1200" spc="20" dirty="0">
                          <a:latin typeface="微软雅黑" panose="020B0503020204020204" charset="-122"/>
                          <a:cs typeface="微软雅黑" panose="020B0503020204020204" charset="-122"/>
                        </a:rPr>
                        <a:t>按照一定时</a:t>
                      </a:r>
                      <a:r>
                        <a:rPr sz="1200" spc="30" dirty="0">
                          <a:latin typeface="微软雅黑" panose="020B0503020204020204" charset="-122"/>
                          <a:cs typeface="微软雅黑" panose="020B0503020204020204" charset="-122"/>
                        </a:rPr>
                        <a:t>期</a:t>
                      </a:r>
                      <a:r>
                        <a:rPr sz="1200" spc="20" dirty="0">
                          <a:latin typeface="微软雅黑" panose="020B0503020204020204" charset="-122"/>
                          <a:cs typeface="微软雅黑" panose="020B0503020204020204" charset="-122"/>
                        </a:rPr>
                        <a:t>人口和</a:t>
                      </a:r>
                      <a:r>
                        <a:rPr sz="1200" spc="30" dirty="0">
                          <a:latin typeface="微软雅黑" panose="020B0503020204020204" charset="-122"/>
                          <a:cs typeface="微软雅黑" panose="020B0503020204020204" charset="-122"/>
                        </a:rPr>
                        <a:t>经</a:t>
                      </a:r>
                      <a:r>
                        <a:rPr sz="1200" spc="20" dirty="0">
                          <a:latin typeface="微软雅黑" panose="020B0503020204020204" charset="-122"/>
                          <a:cs typeface="微软雅黑" panose="020B0503020204020204" charset="-122"/>
                        </a:rPr>
                        <a:t>济社会发展</a:t>
                      </a:r>
                      <a:r>
                        <a:rPr sz="1200" spc="30" dirty="0">
                          <a:latin typeface="微软雅黑" panose="020B0503020204020204" charset="-122"/>
                          <a:cs typeface="微软雅黑" panose="020B0503020204020204" charset="-122"/>
                        </a:rPr>
                        <a:t>对</a:t>
                      </a:r>
                      <a:r>
                        <a:rPr sz="1200" spc="20" dirty="0">
                          <a:latin typeface="微软雅黑" panose="020B0503020204020204" charset="-122"/>
                          <a:cs typeface="微软雅黑" panose="020B0503020204020204" charset="-122"/>
                        </a:rPr>
                        <a:t>农产品</a:t>
                      </a:r>
                      <a:r>
                        <a:rPr sz="1200" spc="30" dirty="0">
                          <a:latin typeface="微软雅黑" panose="020B0503020204020204" charset="-122"/>
                          <a:cs typeface="微软雅黑" panose="020B0503020204020204" charset="-122"/>
                        </a:rPr>
                        <a:t>的</a:t>
                      </a:r>
                      <a:r>
                        <a:rPr sz="1200" spc="20" dirty="0">
                          <a:latin typeface="微软雅黑" panose="020B0503020204020204" charset="-122"/>
                          <a:cs typeface="微软雅黑" panose="020B0503020204020204" charset="-122"/>
                        </a:rPr>
                        <a:t>需</a:t>
                      </a:r>
                      <a:r>
                        <a:rPr sz="1200" spc="45" dirty="0">
                          <a:latin typeface="微软雅黑" panose="020B0503020204020204" charset="-122"/>
                          <a:cs typeface="微软雅黑" panose="020B0503020204020204" charset="-122"/>
                        </a:rPr>
                        <a:t>求</a:t>
                      </a:r>
                      <a:r>
                        <a:rPr sz="1200" spc="20" dirty="0">
                          <a:latin typeface="微软雅黑" panose="020B0503020204020204" charset="-122"/>
                          <a:cs typeface="微软雅黑" panose="020B0503020204020204" charset="-122"/>
                        </a:rPr>
                        <a:t>，</a:t>
                      </a:r>
                      <a:r>
                        <a:rPr sz="1200" dirty="0">
                          <a:latin typeface="微软雅黑" panose="020B0503020204020204" charset="-122"/>
                          <a:cs typeface="微软雅黑" panose="020B0503020204020204" charset="-122"/>
                        </a:rPr>
                        <a:t>依</a:t>
                      </a:r>
                      <a:endParaRPr sz="1200">
                        <a:latin typeface="微软雅黑" panose="020B0503020204020204" charset="-122"/>
                        <a:cs typeface="微软雅黑" panose="020B0503020204020204" charset="-122"/>
                      </a:endParaRPr>
                    </a:p>
                    <a:p>
                      <a:pPr marL="36195">
                        <a:lnSpc>
                          <a:spcPct val="100000"/>
                        </a:lnSpc>
                        <a:spcBef>
                          <a:spcPts val="5"/>
                        </a:spcBef>
                      </a:pPr>
                      <a:r>
                        <a:rPr sz="1200" dirty="0">
                          <a:latin typeface="微软雅黑" panose="020B0503020204020204" charset="-122"/>
                          <a:cs typeface="微软雅黑" panose="020B0503020204020204" charset="-122"/>
                        </a:rPr>
                        <a:t>法确定不得擅自占用或改变用途、实施特殊保护的耕地集中区域。</a:t>
                      </a:r>
                      <a:endParaRPr sz="1200">
                        <a:latin typeface="微软雅黑" panose="020B0503020204020204" charset="-122"/>
                        <a:cs typeface="微软雅黑" panose="020B0503020204020204" charset="-122"/>
                      </a:endParaRPr>
                    </a:p>
                  </a:txBody>
                  <a:tcPr marL="0" marR="0" marT="29845" marB="0">
                    <a:lnL w="6350">
                      <a:solidFill>
                        <a:srgbClr val="7E7E7E"/>
                      </a:solidFill>
                      <a:prstDash val="solid"/>
                    </a:lnL>
                    <a:lnT w="6350">
                      <a:solidFill>
                        <a:srgbClr val="7E7E7E"/>
                      </a:solidFill>
                      <a:prstDash val="solid"/>
                    </a:lnT>
                    <a:lnB w="6350">
                      <a:solidFill>
                        <a:srgbClr val="7E7E7E"/>
                      </a:solidFill>
                      <a:prstDash val="solid"/>
                    </a:lnB>
                    <a:solidFill>
                      <a:srgbClr val="E7E7E7"/>
                    </a:solidFill>
                  </a:tcPr>
                </a:tc>
                <a:extLst>
                  <a:ext uri="{0D108BD9-81ED-4DB2-BD59-A6C34878D82A}">
                    <a16:rowId xmlns:a16="http://schemas.microsoft.com/office/drawing/2014/main" val="10003"/>
                  </a:ext>
                </a:extLst>
              </a:tr>
              <a:tr h="629420">
                <a:tc>
                  <a:txBody>
                    <a:bodyPr/>
                    <a:lstStyle/>
                    <a:p>
                      <a:pPr algn="ctr">
                        <a:lnSpc>
                          <a:spcPct val="100000"/>
                        </a:lnSpc>
                        <a:spcBef>
                          <a:spcPts val="955"/>
                        </a:spcBef>
                      </a:pPr>
                      <a:r>
                        <a:rPr sz="1200" dirty="0">
                          <a:latin typeface="微软雅黑" panose="020B0503020204020204" charset="-122"/>
                          <a:cs typeface="微软雅黑" panose="020B0503020204020204" charset="-122"/>
                        </a:rPr>
                        <a:t>城镇发展区</a:t>
                      </a:r>
                      <a:endParaRPr sz="1200">
                        <a:latin typeface="微软雅黑" panose="020B0503020204020204" charset="-122"/>
                        <a:cs typeface="微软雅黑" panose="020B0503020204020204" charset="-122"/>
                      </a:endParaRPr>
                    </a:p>
                  </a:txBody>
                  <a:tcPr marL="0" marR="0" marT="121285" marB="0">
                    <a:lnR w="6350">
                      <a:solidFill>
                        <a:srgbClr val="7E7E7E"/>
                      </a:solidFill>
                      <a:prstDash val="solid"/>
                    </a:lnR>
                    <a:lnT w="6350">
                      <a:solidFill>
                        <a:srgbClr val="7E7E7E"/>
                      </a:solidFill>
                      <a:prstDash val="solid"/>
                    </a:lnT>
                    <a:lnB w="6350">
                      <a:solidFill>
                        <a:srgbClr val="7E7E7E"/>
                      </a:solidFill>
                      <a:prstDash val="solid"/>
                    </a:lnB>
                  </a:tcPr>
                </a:tc>
                <a:tc>
                  <a:txBody>
                    <a:bodyPr/>
                    <a:lstStyle/>
                    <a:p>
                      <a:pPr marL="35560" marR="70485">
                        <a:lnSpc>
                          <a:spcPct val="100000"/>
                        </a:lnSpc>
                        <a:spcBef>
                          <a:spcPts val="235"/>
                        </a:spcBef>
                      </a:pPr>
                      <a:r>
                        <a:rPr sz="1200" dirty="0" err="1">
                          <a:latin typeface="微软雅黑" panose="020B0503020204020204" charset="-122"/>
                          <a:cs typeface="微软雅黑" panose="020B0503020204020204" charset="-122"/>
                        </a:rPr>
                        <a:t>居住生活区</a:t>
                      </a:r>
                      <a:r>
                        <a:rPr sz="1200" dirty="0">
                          <a:latin typeface="微软雅黑" panose="020B0503020204020204" charset="-122"/>
                          <a:cs typeface="微软雅黑" panose="020B0503020204020204" charset="-122"/>
                        </a:rPr>
                        <a:t>、</a:t>
                      </a:r>
                      <a:r>
                        <a:rPr lang="zh-CN" altLang="en-US" sz="1200" dirty="0">
                          <a:latin typeface="微软雅黑" panose="020B0503020204020204" charset="-122"/>
                          <a:cs typeface="微软雅黑" panose="020B0503020204020204" charset="-122"/>
                        </a:rPr>
                        <a:t>综合服务区、</a:t>
                      </a:r>
                      <a:r>
                        <a:rPr sz="1200" dirty="0" err="1">
                          <a:latin typeface="微软雅黑" panose="020B0503020204020204" charset="-122"/>
                          <a:cs typeface="微软雅黑" panose="020B0503020204020204" charset="-122"/>
                        </a:rPr>
                        <a:t>商业商务区、工业发展区</a:t>
                      </a:r>
                      <a:r>
                        <a:rPr sz="1200" dirty="0">
                          <a:latin typeface="微软雅黑" panose="020B0503020204020204" charset="-122"/>
                          <a:cs typeface="微软雅黑" panose="020B0503020204020204" charset="-122"/>
                        </a:rPr>
                        <a:t>、</a:t>
                      </a:r>
                      <a:r>
                        <a:rPr lang="zh-CN" altLang="en-US" sz="1200" dirty="0">
                          <a:latin typeface="微软雅黑" panose="020B0503020204020204" charset="-122"/>
                          <a:cs typeface="微软雅黑" panose="020B0503020204020204" charset="-122"/>
                        </a:rPr>
                        <a:t>物流仓储区、绿地休闲区、交通枢纽区</a:t>
                      </a:r>
                      <a:endParaRPr sz="1200" dirty="0">
                        <a:latin typeface="微软雅黑" panose="020B0503020204020204" charset="-122"/>
                        <a:cs typeface="微软雅黑" panose="020B0503020204020204" charset="-122"/>
                      </a:endParaRPr>
                    </a:p>
                  </a:txBody>
                  <a:tcPr marL="0" marR="0" marT="29845" marB="0">
                    <a:lnL w="6350">
                      <a:solidFill>
                        <a:srgbClr val="7E7E7E"/>
                      </a:solidFill>
                      <a:prstDash val="solid"/>
                    </a:lnL>
                    <a:lnR w="6350">
                      <a:solidFill>
                        <a:srgbClr val="7E7E7E"/>
                      </a:solidFill>
                      <a:prstDash val="solid"/>
                    </a:lnR>
                    <a:lnT w="6350">
                      <a:solidFill>
                        <a:srgbClr val="7E7E7E"/>
                      </a:solidFill>
                      <a:prstDash val="solid"/>
                    </a:lnT>
                    <a:lnB w="6350">
                      <a:solidFill>
                        <a:srgbClr val="7E7E7E"/>
                      </a:solidFill>
                      <a:prstDash val="solid"/>
                    </a:lnB>
                  </a:tcPr>
                </a:tc>
                <a:tc>
                  <a:txBody>
                    <a:bodyPr/>
                    <a:lstStyle/>
                    <a:p>
                      <a:pPr marL="36195" marR="27305">
                        <a:lnSpc>
                          <a:spcPct val="100000"/>
                        </a:lnSpc>
                        <a:spcBef>
                          <a:spcPts val="235"/>
                        </a:spcBef>
                      </a:pPr>
                      <a:r>
                        <a:rPr sz="1200" spc="20" dirty="0">
                          <a:latin typeface="微软雅黑" panose="020B0503020204020204" charset="-122"/>
                          <a:cs typeface="微软雅黑" panose="020B0503020204020204" charset="-122"/>
                        </a:rPr>
                        <a:t>城镇开发边</a:t>
                      </a:r>
                      <a:r>
                        <a:rPr sz="1200" spc="30" dirty="0">
                          <a:latin typeface="微软雅黑" panose="020B0503020204020204" charset="-122"/>
                          <a:cs typeface="微软雅黑" panose="020B0503020204020204" charset="-122"/>
                        </a:rPr>
                        <a:t>界</a:t>
                      </a:r>
                      <a:r>
                        <a:rPr sz="1200" spc="20" dirty="0">
                          <a:latin typeface="微软雅黑" panose="020B0503020204020204" charset="-122"/>
                          <a:cs typeface="微软雅黑" panose="020B0503020204020204" charset="-122"/>
                        </a:rPr>
                        <a:t>围合的</a:t>
                      </a:r>
                      <a:r>
                        <a:rPr sz="1200" spc="30" dirty="0">
                          <a:latin typeface="微软雅黑" panose="020B0503020204020204" charset="-122"/>
                          <a:cs typeface="微软雅黑" panose="020B0503020204020204" charset="-122"/>
                        </a:rPr>
                        <a:t>范</a:t>
                      </a:r>
                      <a:r>
                        <a:rPr sz="1200" spc="35" dirty="0">
                          <a:latin typeface="微软雅黑" panose="020B0503020204020204" charset="-122"/>
                          <a:cs typeface="微软雅黑" panose="020B0503020204020204" charset="-122"/>
                        </a:rPr>
                        <a:t>围</a:t>
                      </a:r>
                      <a:r>
                        <a:rPr sz="1200" spc="20" dirty="0">
                          <a:latin typeface="微软雅黑" panose="020B0503020204020204" charset="-122"/>
                          <a:cs typeface="微软雅黑" panose="020B0503020204020204" charset="-122"/>
                        </a:rPr>
                        <a:t>，是城镇</a:t>
                      </a:r>
                      <a:r>
                        <a:rPr sz="1200" spc="30" dirty="0">
                          <a:latin typeface="微软雅黑" panose="020B0503020204020204" charset="-122"/>
                          <a:cs typeface="微软雅黑" panose="020B0503020204020204" charset="-122"/>
                        </a:rPr>
                        <a:t>集</a:t>
                      </a:r>
                      <a:r>
                        <a:rPr sz="1200" spc="20" dirty="0">
                          <a:latin typeface="微软雅黑" panose="020B0503020204020204" charset="-122"/>
                          <a:cs typeface="微软雅黑" panose="020B0503020204020204" charset="-122"/>
                        </a:rPr>
                        <a:t>中开发</a:t>
                      </a:r>
                      <a:r>
                        <a:rPr sz="1200" spc="30" dirty="0">
                          <a:latin typeface="微软雅黑" panose="020B0503020204020204" charset="-122"/>
                          <a:cs typeface="微软雅黑" panose="020B0503020204020204" charset="-122"/>
                        </a:rPr>
                        <a:t>建</a:t>
                      </a:r>
                      <a:r>
                        <a:rPr sz="1200" spc="20" dirty="0">
                          <a:latin typeface="微软雅黑" panose="020B0503020204020204" charset="-122"/>
                          <a:cs typeface="微软雅黑" panose="020B0503020204020204" charset="-122"/>
                        </a:rPr>
                        <a:t>设并可满足</a:t>
                      </a:r>
                      <a:r>
                        <a:rPr sz="1200" spc="30" dirty="0">
                          <a:latin typeface="微软雅黑" panose="020B0503020204020204" charset="-122"/>
                          <a:cs typeface="微软雅黑" panose="020B0503020204020204" charset="-122"/>
                        </a:rPr>
                        <a:t>城</a:t>
                      </a:r>
                      <a:r>
                        <a:rPr sz="1200" spc="20" dirty="0">
                          <a:latin typeface="微软雅黑" panose="020B0503020204020204" charset="-122"/>
                          <a:cs typeface="微软雅黑" panose="020B0503020204020204" charset="-122"/>
                        </a:rPr>
                        <a:t>镇生</a:t>
                      </a:r>
                      <a:r>
                        <a:rPr sz="1200" spc="45" dirty="0">
                          <a:latin typeface="微软雅黑" panose="020B0503020204020204" charset="-122"/>
                          <a:cs typeface="微软雅黑" panose="020B0503020204020204" charset="-122"/>
                        </a:rPr>
                        <a:t>产</a:t>
                      </a:r>
                      <a:r>
                        <a:rPr sz="1200" spc="35" dirty="0">
                          <a:latin typeface="微软雅黑" panose="020B0503020204020204" charset="-122"/>
                          <a:cs typeface="微软雅黑" panose="020B0503020204020204" charset="-122"/>
                        </a:rPr>
                        <a:t>、</a:t>
                      </a:r>
                      <a:r>
                        <a:rPr sz="1200" spc="20" dirty="0">
                          <a:latin typeface="微软雅黑" panose="020B0503020204020204" charset="-122"/>
                          <a:cs typeface="微软雅黑" panose="020B0503020204020204" charset="-122"/>
                        </a:rPr>
                        <a:t>生活需要 </a:t>
                      </a:r>
                      <a:r>
                        <a:rPr sz="1200" dirty="0">
                          <a:latin typeface="微软雅黑" panose="020B0503020204020204" charset="-122"/>
                          <a:cs typeface="微软雅黑" panose="020B0503020204020204" charset="-122"/>
                        </a:rPr>
                        <a:t>的区域。</a:t>
                      </a:r>
                    </a:p>
                  </a:txBody>
                  <a:tcPr marL="0" marR="0" marT="29845" marB="0">
                    <a:lnL w="6350">
                      <a:solidFill>
                        <a:srgbClr val="7E7E7E"/>
                      </a:solidFill>
                      <a:prstDash val="solid"/>
                    </a:lnL>
                    <a:lnT w="6350">
                      <a:solidFill>
                        <a:srgbClr val="7E7E7E"/>
                      </a:solidFill>
                      <a:prstDash val="solid"/>
                    </a:lnT>
                    <a:lnB w="6350">
                      <a:solidFill>
                        <a:srgbClr val="7E7E7E"/>
                      </a:solidFill>
                      <a:prstDash val="solid"/>
                    </a:lnB>
                  </a:tcPr>
                </a:tc>
                <a:extLst>
                  <a:ext uri="{0D108BD9-81ED-4DB2-BD59-A6C34878D82A}">
                    <a16:rowId xmlns:a16="http://schemas.microsoft.com/office/drawing/2014/main" val="10004"/>
                  </a:ext>
                </a:extLst>
              </a:tr>
              <a:tr h="476314">
                <a:tc>
                  <a:txBody>
                    <a:bodyPr/>
                    <a:lstStyle/>
                    <a:p>
                      <a:pPr algn="ctr">
                        <a:lnSpc>
                          <a:spcPct val="100000"/>
                        </a:lnSpc>
                        <a:spcBef>
                          <a:spcPts val="955"/>
                        </a:spcBef>
                      </a:pPr>
                      <a:r>
                        <a:rPr sz="1200" dirty="0">
                          <a:latin typeface="微软雅黑" panose="020B0503020204020204" charset="-122"/>
                          <a:cs typeface="微软雅黑" panose="020B0503020204020204" charset="-122"/>
                        </a:rPr>
                        <a:t>乡村发展区</a:t>
                      </a:r>
                      <a:endParaRPr sz="1200">
                        <a:latin typeface="微软雅黑" panose="020B0503020204020204" charset="-122"/>
                        <a:cs typeface="微软雅黑" panose="020B0503020204020204" charset="-122"/>
                      </a:endParaRPr>
                    </a:p>
                  </a:txBody>
                  <a:tcPr marL="0" marR="0" marT="121285" marB="0">
                    <a:lnR w="6350">
                      <a:solidFill>
                        <a:srgbClr val="7E7E7E"/>
                      </a:solidFill>
                      <a:prstDash val="solid"/>
                    </a:lnR>
                    <a:lnT w="6350">
                      <a:solidFill>
                        <a:srgbClr val="7E7E7E"/>
                      </a:solidFill>
                      <a:prstDash val="solid"/>
                    </a:lnT>
                    <a:lnB w="6350">
                      <a:solidFill>
                        <a:srgbClr val="7E7E7E"/>
                      </a:solidFill>
                      <a:prstDash val="solid"/>
                    </a:lnB>
                    <a:solidFill>
                      <a:srgbClr val="E7E7E7"/>
                    </a:solidFill>
                  </a:tcPr>
                </a:tc>
                <a:tc>
                  <a:txBody>
                    <a:bodyPr/>
                    <a:lstStyle/>
                    <a:p>
                      <a:pPr marL="35560" marR="70485">
                        <a:lnSpc>
                          <a:spcPct val="100000"/>
                        </a:lnSpc>
                        <a:spcBef>
                          <a:spcPts val="235"/>
                        </a:spcBef>
                      </a:pPr>
                      <a:r>
                        <a:rPr sz="1200" dirty="0" err="1">
                          <a:latin typeface="微软雅黑" panose="020B0503020204020204" charset="-122"/>
                          <a:cs typeface="微软雅黑" panose="020B0503020204020204" charset="-122"/>
                        </a:rPr>
                        <a:t>村庄建设区、一般农业区、林</a:t>
                      </a:r>
                      <a:r>
                        <a:rPr sz="1200" dirty="0">
                          <a:latin typeface="微软雅黑" panose="020B0503020204020204" charset="-122"/>
                          <a:cs typeface="微软雅黑" panose="020B0503020204020204" charset="-122"/>
                        </a:rPr>
                        <a:t> </a:t>
                      </a:r>
                      <a:r>
                        <a:rPr sz="1200" dirty="0" err="1">
                          <a:latin typeface="微软雅黑" panose="020B0503020204020204" charset="-122"/>
                          <a:cs typeface="微软雅黑" panose="020B0503020204020204" charset="-122"/>
                        </a:rPr>
                        <a:t>业发展区</a:t>
                      </a:r>
                      <a:r>
                        <a:rPr lang="zh-CN" altLang="en-US" sz="1200" dirty="0">
                          <a:latin typeface="微软雅黑" panose="020B0503020204020204" charset="-122"/>
                          <a:cs typeface="微软雅黑" panose="020B0503020204020204" charset="-122"/>
                        </a:rPr>
                        <a:t>、牧业发展区</a:t>
                      </a:r>
                      <a:endParaRPr sz="1200" dirty="0">
                        <a:latin typeface="微软雅黑" panose="020B0503020204020204" charset="-122"/>
                        <a:cs typeface="微软雅黑" panose="020B0503020204020204" charset="-122"/>
                      </a:endParaRPr>
                    </a:p>
                  </a:txBody>
                  <a:tcPr marL="0" marR="0" marT="29845" marB="0">
                    <a:lnL w="6350">
                      <a:solidFill>
                        <a:srgbClr val="7E7E7E"/>
                      </a:solidFill>
                      <a:prstDash val="solid"/>
                    </a:lnL>
                    <a:lnR w="6350">
                      <a:solidFill>
                        <a:srgbClr val="7E7E7E"/>
                      </a:solidFill>
                      <a:prstDash val="solid"/>
                    </a:lnR>
                    <a:lnT w="6350">
                      <a:solidFill>
                        <a:srgbClr val="7E7E7E"/>
                      </a:solidFill>
                      <a:prstDash val="solid"/>
                    </a:lnT>
                    <a:lnB w="6350">
                      <a:solidFill>
                        <a:srgbClr val="7E7E7E"/>
                      </a:solidFill>
                      <a:prstDash val="solid"/>
                    </a:lnB>
                    <a:solidFill>
                      <a:srgbClr val="E7E7E7"/>
                    </a:solidFill>
                  </a:tcPr>
                </a:tc>
                <a:tc>
                  <a:txBody>
                    <a:bodyPr/>
                    <a:lstStyle/>
                    <a:p>
                      <a:pPr marL="36195" marR="32385">
                        <a:lnSpc>
                          <a:spcPct val="100000"/>
                        </a:lnSpc>
                        <a:spcBef>
                          <a:spcPts val="235"/>
                        </a:spcBef>
                      </a:pPr>
                      <a:r>
                        <a:rPr sz="1200" spc="20" dirty="0">
                          <a:latin typeface="微软雅黑" panose="020B0503020204020204" charset="-122"/>
                          <a:cs typeface="微软雅黑" panose="020B0503020204020204" charset="-122"/>
                        </a:rPr>
                        <a:t>农田保护区</a:t>
                      </a:r>
                      <a:r>
                        <a:rPr sz="1200" spc="35" dirty="0">
                          <a:latin typeface="微软雅黑" panose="020B0503020204020204" charset="-122"/>
                          <a:cs typeface="微软雅黑" panose="020B0503020204020204" charset="-122"/>
                        </a:rPr>
                        <a:t>外</a:t>
                      </a:r>
                      <a:r>
                        <a:rPr sz="1200" spc="20" dirty="0">
                          <a:latin typeface="微软雅黑" panose="020B0503020204020204" charset="-122"/>
                          <a:cs typeface="微软雅黑" panose="020B0503020204020204" charset="-122"/>
                        </a:rPr>
                        <a:t>，为满</a:t>
                      </a:r>
                      <a:r>
                        <a:rPr sz="1200" spc="30" dirty="0">
                          <a:latin typeface="微软雅黑" panose="020B0503020204020204" charset="-122"/>
                          <a:cs typeface="微软雅黑" panose="020B0503020204020204" charset="-122"/>
                        </a:rPr>
                        <a:t>足</a:t>
                      </a:r>
                      <a:r>
                        <a:rPr sz="1200" spc="20" dirty="0">
                          <a:latin typeface="微软雅黑" panose="020B0503020204020204" charset="-122"/>
                          <a:cs typeface="微软雅黑" panose="020B0503020204020204" charset="-122"/>
                        </a:rPr>
                        <a:t>农林牧渔等</a:t>
                      </a:r>
                      <a:r>
                        <a:rPr sz="1200" spc="30" dirty="0">
                          <a:latin typeface="微软雅黑" panose="020B0503020204020204" charset="-122"/>
                          <a:cs typeface="微软雅黑" panose="020B0503020204020204" charset="-122"/>
                        </a:rPr>
                        <a:t>农</a:t>
                      </a:r>
                      <a:r>
                        <a:rPr sz="1200" spc="20" dirty="0">
                          <a:latin typeface="微软雅黑" panose="020B0503020204020204" charset="-122"/>
                          <a:cs typeface="微软雅黑" panose="020B0503020204020204" charset="-122"/>
                        </a:rPr>
                        <a:t>业发</a:t>
                      </a:r>
                      <a:r>
                        <a:rPr sz="1200" spc="35" dirty="0">
                          <a:latin typeface="微软雅黑" panose="020B0503020204020204" charset="-122"/>
                          <a:cs typeface="微软雅黑" panose="020B0503020204020204" charset="-122"/>
                        </a:rPr>
                        <a:t>展、</a:t>
                      </a:r>
                      <a:r>
                        <a:rPr sz="1200" spc="20" dirty="0">
                          <a:latin typeface="微软雅黑" panose="020B0503020204020204" charset="-122"/>
                          <a:cs typeface="微软雅黑" panose="020B0503020204020204" charset="-122"/>
                        </a:rPr>
                        <a:t>农民集中生</a:t>
                      </a:r>
                      <a:r>
                        <a:rPr sz="1200" spc="30" dirty="0">
                          <a:latin typeface="微软雅黑" panose="020B0503020204020204" charset="-122"/>
                          <a:cs typeface="微软雅黑" panose="020B0503020204020204" charset="-122"/>
                        </a:rPr>
                        <a:t>活</a:t>
                      </a:r>
                      <a:r>
                        <a:rPr sz="1200" spc="20" dirty="0">
                          <a:latin typeface="微软雅黑" panose="020B0503020204020204" charset="-122"/>
                          <a:cs typeface="微软雅黑" panose="020B0503020204020204" charset="-122"/>
                        </a:rPr>
                        <a:t>和生产</a:t>
                      </a:r>
                      <a:r>
                        <a:rPr sz="1200" spc="30" dirty="0">
                          <a:latin typeface="微软雅黑" panose="020B0503020204020204" charset="-122"/>
                          <a:cs typeface="微软雅黑" panose="020B0503020204020204" charset="-122"/>
                        </a:rPr>
                        <a:t>配</a:t>
                      </a:r>
                      <a:r>
                        <a:rPr sz="1200" spc="20" dirty="0">
                          <a:latin typeface="微软雅黑" panose="020B0503020204020204" charset="-122"/>
                          <a:cs typeface="微软雅黑" panose="020B0503020204020204" charset="-122"/>
                        </a:rPr>
                        <a:t>套为主</a:t>
                      </a:r>
                      <a:r>
                        <a:rPr sz="1200" dirty="0">
                          <a:latin typeface="微软雅黑" panose="020B0503020204020204" charset="-122"/>
                          <a:cs typeface="微软雅黑" panose="020B0503020204020204" charset="-122"/>
                        </a:rPr>
                        <a:t>的 区域以及农田整备区。</a:t>
                      </a:r>
                    </a:p>
                  </a:txBody>
                  <a:tcPr marL="0" marR="0" marT="29845" marB="0">
                    <a:lnL w="6350">
                      <a:solidFill>
                        <a:srgbClr val="7E7E7E"/>
                      </a:solidFill>
                      <a:prstDash val="solid"/>
                    </a:lnL>
                    <a:lnT w="6350">
                      <a:solidFill>
                        <a:srgbClr val="7E7E7E"/>
                      </a:solidFill>
                      <a:prstDash val="solid"/>
                    </a:lnT>
                    <a:lnB w="6350">
                      <a:solidFill>
                        <a:srgbClr val="7E7E7E"/>
                      </a:solidFill>
                      <a:prstDash val="solid"/>
                    </a:lnB>
                    <a:solidFill>
                      <a:srgbClr val="E7E7E7"/>
                    </a:solidFill>
                  </a:tcPr>
                </a:tc>
                <a:extLst>
                  <a:ext uri="{0D108BD9-81ED-4DB2-BD59-A6C34878D82A}">
                    <a16:rowId xmlns:a16="http://schemas.microsoft.com/office/drawing/2014/main" val="10005"/>
                  </a:ext>
                </a:extLst>
              </a:tr>
            </a:tbl>
          </a:graphicData>
        </a:graphic>
      </p:graphicFrame>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722145"/>
            <a:ext cx="10691813" cy="8632887"/>
          </a:xfrm>
          <a:prstGeom prst="rect">
            <a:avLst/>
          </a:prstGeom>
        </p:spPr>
      </p:pic>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9474852"/>
            <a:ext cx="1333500" cy="384586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0" y="3810"/>
            <a:ext cx="10692383" cy="15119599"/>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681329" y="1739011"/>
            <a:ext cx="3256915" cy="2842260"/>
          </a:xfrm>
          <a:prstGeom prst="rect">
            <a:avLst/>
          </a:prstGeom>
        </p:spPr>
        <p:txBody>
          <a:bodyPr vert="horz" wrap="square" lIns="0" tIns="16510" rIns="0" bIns="0" rtlCol="0">
            <a:spAutoFit/>
          </a:bodyPr>
          <a:lstStyle/>
          <a:p>
            <a:pPr marL="12700">
              <a:lnSpc>
                <a:spcPct val="100000"/>
              </a:lnSpc>
              <a:spcBef>
                <a:spcPts val="130"/>
              </a:spcBef>
            </a:pPr>
            <a:r>
              <a:rPr sz="18450" b="1" spc="1340" dirty="0">
                <a:solidFill>
                  <a:srgbClr val="FFFFFF"/>
                </a:solidFill>
                <a:latin typeface="微软雅黑" panose="020B0503020204020204" charset="-122"/>
                <a:cs typeface="微软雅黑" panose="020B0503020204020204" charset="-122"/>
              </a:rPr>
              <a:t>05</a:t>
            </a:r>
            <a:endParaRPr sz="18450">
              <a:latin typeface="微软雅黑" panose="020B0503020204020204" charset="-122"/>
              <a:cs typeface="微软雅黑" panose="020B0503020204020204" charset="-122"/>
            </a:endParaRPr>
          </a:p>
        </p:txBody>
      </p:sp>
      <p:sp>
        <p:nvSpPr>
          <p:cNvPr id="5" name="object 5"/>
          <p:cNvSpPr txBox="1"/>
          <p:nvPr/>
        </p:nvSpPr>
        <p:spPr>
          <a:xfrm>
            <a:off x="5835522" y="2803296"/>
            <a:ext cx="2682240" cy="1492250"/>
          </a:xfrm>
          <a:prstGeom prst="rect">
            <a:avLst/>
          </a:prstGeom>
        </p:spPr>
        <p:txBody>
          <a:bodyPr vert="horz" wrap="square" lIns="0" tIns="97155" rIns="0" bIns="0" rtlCol="0">
            <a:spAutoFit/>
          </a:bodyPr>
          <a:lstStyle/>
          <a:p>
            <a:pPr marL="629920" lvl="1" indent="-617220">
              <a:lnSpc>
                <a:spcPct val="100000"/>
              </a:lnSpc>
              <a:spcBef>
                <a:spcPts val="765"/>
              </a:spcBef>
              <a:buAutoNum type="arabicPeriod"/>
              <a:tabLst>
                <a:tab pos="629920" algn="l"/>
              </a:tabLst>
            </a:pPr>
            <a:r>
              <a:rPr sz="2650" b="1" spc="25" dirty="0" err="1">
                <a:solidFill>
                  <a:srgbClr val="FFFFFF"/>
                </a:solidFill>
                <a:latin typeface="微软雅黑" panose="020B0503020204020204" charset="-122"/>
                <a:cs typeface="微软雅黑" panose="020B0503020204020204" charset="-122"/>
              </a:rPr>
              <a:t>产业定位</a:t>
            </a:r>
            <a:endParaRPr sz="2650" dirty="0">
              <a:latin typeface="微软雅黑" panose="020B0503020204020204" charset="-122"/>
              <a:cs typeface="微软雅黑" panose="020B0503020204020204" charset="-122"/>
            </a:endParaRPr>
          </a:p>
          <a:p>
            <a:pPr marL="629920" lvl="1" indent="-617220">
              <a:lnSpc>
                <a:spcPct val="100000"/>
              </a:lnSpc>
              <a:spcBef>
                <a:spcPts val="670"/>
              </a:spcBef>
              <a:buAutoNum type="arabicPeriod"/>
              <a:tabLst>
                <a:tab pos="629920" algn="l"/>
              </a:tabLst>
            </a:pPr>
            <a:r>
              <a:rPr sz="2650" b="1" spc="25" dirty="0" err="1">
                <a:solidFill>
                  <a:srgbClr val="FFFFFF"/>
                </a:solidFill>
                <a:latin typeface="微软雅黑" panose="020B0503020204020204" charset="-122"/>
                <a:cs typeface="微软雅黑" panose="020B0503020204020204" charset="-122"/>
              </a:rPr>
              <a:t>产业</a:t>
            </a:r>
            <a:r>
              <a:rPr lang="zh-CN" altLang="en-US" sz="2650" b="1" spc="25" dirty="0">
                <a:solidFill>
                  <a:srgbClr val="FFFFFF"/>
                </a:solidFill>
                <a:latin typeface="微软雅黑" panose="020B0503020204020204" charset="-122"/>
                <a:cs typeface="微软雅黑" panose="020B0503020204020204" charset="-122"/>
              </a:rPr>
              <a:t>优化</a:t>
            </a:r>
            <a:endParaRPr sz="2650" b="1" spc="25" dirty="0">
              <a:solidFill>
                <a:srgbClr val="FFFFFF"/>
              </a:solidFill>
              <a:latin typeface="微软雅黑" panose="020B0503020204020204" charset="-122"/>
              <a:cs typeface="微软雅黑" panose="020B0503020204020204" charset="-122"/>
            </a:endParaRPr>
          </a:p>
          <a:p>
            <a:pPr marL="629920" lvl="1" indent="-617220" algn="l">
              <a:lnSpc>
                <a:spcPct val="100000"/>
              </a:lnSpc>
              <a:spcBef>
                <a:spcPts val="670"/>
              </a:spcBef>
              <a:buClrTx/>
              <a:buSzTx/>
              <a:buFontTx/>
              <a:buAutoNum type="arabicPeriod"/>
              <a:tabLst>
                <a:tab pos="629920" algn="l"/>
              </a:tabLst>
            </a:pPr>
            <a:r>
              <a:rPr sz="2650" b="1" spc="25" dirty="0" err="1">
                <a:solidFill>
                  <a:srgbClr val="FFFFFF"/>
                </a:solidFill>
                <a:latin typeface="微软雅黑" panose="020B0503020204020204" charset="-122"/>
                <a:cs typeface="微软雅黑" panose="020B0503020204020204" charset="-122"/>
              </a:rPr>
              <a:t>产业</a:t>
            </a:r>
            <a:r>
              <a:rPr lang="zh-CN" altLang="en-US" sz="2650" b="1" spc="25" dirty="0">
                <a:solidFill>
                  <a:srgbClr val="FFFFFF"/>
                </a:solidFill>
                <a:latin typeface="微软雅黑" panose="020B0503020204020204" charset="-122"/>
                <a:cs typeface="微软雅黑" panose="020B0503020204020204" charset="-122"/>
              </a:rPr>
              <a:t>空间</a:t>
            </a:r>
            <a:r>
              <a:rPr sz="2650" b="1" spc="25" dirty="0" err="1">
                <a:solidFill>
                  <a:srgbClr val="FFFFFF"/>
                </a:solidFill>
                <a:latin typeface="微软雅黑" panose="020B0503020204020204" charset="-122"/>
                <a:cs typeface="微软雅黑" panose="020B0503020204020204" charset="-122"/>
              </a:rPr>
              <a:t>布局</a:t>
            </a:r>
            <a:endParaRPr sz="2650" b="1" spc="25" dirty="0">
              <a:solidFill>
                <a:srgbClr val="FFFFFF"/>
              </a:solidFill>
              <a:latin typeface="微软雅黑" panose="020B0503020204020204" charset="-122"/>
              <a:cs typeface="微软雅黑" panose="020B0503020204020204" charset="-122"/>
            </a:endParaRPr>
          </a:p>
        </p:txBody>
      </p:sp>
      <p:sp>
        <p:nvSpPr>
          <p:cNvPr id="6" name="object 6"/>
          <p:cNvSpPr/>
          <p:nvPr/>
        </p:nvSpPr>
        <p:spPr>
          <a:xfrm>
            <a:off x="5707379" y="2773680"/>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7" name="object 7"/>
          <p:cNvSpPr/>
          <p:nvPr/>
        </p:nvSpPr>
        <p:spPr>
          <a:xfrm>
            <a:off x="5707379" y="4321302"/>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8" name="object 8"/>
          <p:cNvSpPr txBox="1">
            <a:spLocks noGrp="1"/>
          </p:cNvSpPr>
          <p:nvPr/>
        </p:nvSpPr>
        <p:spPr>
          <a:xfrm>
            <a:off x="3938244" y="2165172"/>
            <a:ext cx="1611656" cy="2382191"/>
          </a:xfrm>
          <a:prstGeom prst="rect">
            <a:avLst/>
          </a:prstGeom>
        </p:spPr>
        <p:txBody>
          <a:bodyPr vert="horz" wrap="square" lIns="0" tIns="13462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marR="5080" algn="just">
              <a:lnSpc>
                <a:spcPct val="82000"/>
              </a:lnSpc>
              <a:spcBef>
                <a:spcPts val="1060"/>
              </a:spcBef>
            </a:pPr>
            <a:r>
              <a:rPr sz="4450" spc="940" dirty="0"/>
              <a:t>制</a:t>
            </a:r>
            <a:r>
              <a:rPr sz="4450" dirty="0"/>
              <a:t>发 </a:t>
            </a:r>
            <a:r>
              <a:rPr sz="4450" spc="940" dirty="0"/>
              <a:t>定</a:t>
            </a:r>
            <a:r>
              <a:rPr sz="4450" dirty="0"/>
              <a:t>展 </a:t>
            </a:r>
            <a:r>
              <a:rPr sz="4450" spc="940" dirty="0"/>
              <a:t>产</a:t>
            </a:r>
            <a:r>
              <a:rPr sz="4450" dirty="0"/>
              <a:t>路 </a:t>
            </a:r>
            <a:r>
              <a:rPr sz="4450" spc="940" dirty="0"/>
              <a:t>业</a:t>
            </a:r>
            <a:r>
              <a:rPr sz="4450" dirty="0"/>
              <a:t>径</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object 80"/>
          <p:cNvSpPr txBox="1"/>
          <p:nvPr/>
        </p:nvSpPr>
        <p:spPr>
          <a:xfrm>
            <a:off x="559104" y="1016253"/>
            <a:ext cx="6566534" cy="1556836"/>
          </a:xfrm>
          <a:prstGeom prst="rect">
            <a:avLst/>
          </a:prstGeom>
        </p:spPr>
        <p:txBody>
          <a:bodyPr vert="horz" wrap="square" lIns="0" tIns="0" rIns="0" bIns="0" rtlCol="0">
            <a:spAutoFit/>
          </a:bodyPr>
          <a:lstStyle/>
          <a:p>
            <a:pPr marL="12700">
              <a:lnSpc>
                <a:spcPts val="3775"/>
              </a:lnSpc>
            </a:pPr>
            <a:r>
              <a:rPr sz="4400" b="1" dirty="0">
                <a:solidFill>
                  <a:srgbClr val="C69B18"/>
                </a:solidFill>
                <a:latin typeface="微软雅黑" panose="020B0503020204020204" charset="-122"/>
                <a:cs typeface="微软雅黑" panose="020B0503020204020204" charset="-122"/>
              </a:rPr>
              <a:t>5.1</a:t>
            </a:r>
            <a:r>
              <a:rPr sz="4400" b="1" spc="-145" dirty="0">
                <a:solidFill>
                  <a:srgbClr val="C69B18"/>
                </a:solidFill>
                <a:latin typeface="微软雅黑" panose="020B0503020204020204" charset="-122"/>
                <a:cs typeface="微软雅黑" panose="020B0503020204020204" charset="-122"/>
              </a:rPr>
              <a:t> </a:t>
            </a:r>
            <a:r>
              <a:rPr sz="2800" b="1" spc="-5" dirty="0" err="1">
                <a:solidFill>
                  <a:srgbClr val="C69C18"/>
                </a:solidFill>
                <a:latin typeface="微软雅黑" panose="020B0503020204020204" charset="-122"/>
                <a:cs typeface="微软雅黑" panose="020B0503020204020204" charset="-122"/>
              </a:rPr>
              <a:t>产业定位</a:t>
            </a:r>
            <a:endParaRPr sz="2800" dirty="0">
              <a:latin typeface="微软雅黑" panose="020B0503020204020204" charset="-122"/>
              <a:cs typeface="微软雅黑" panose="020B0503020204020204" charset="-122"/>
            </a:endParaRPr>
          </a:p>
          <a:p>
            <a:pPr>
              <a:lnSpc>
                <a:spcPct val="100000"/>
              </a:lnSpc>
              <a:spcBef>
                <a:spcPts val="35"/>
              </a:spcBef>
            </a:pPr>
            <a:endParaRPr sz="4750" dirty="0">
              <a:latin typeface="Times New Roman" panose="02020603050405020304"/>
              <a:cs typeface="Times New Roman" panose="02020603050405020304"/>
            </a:endParaRPr>
          </a:p>
          <a:p>
            <a:pPr marL="3021330">
              <a:lnSpc>
                <a:spcPct val="100000"/>
              </a:lnSpc>
            </a:pPr>
            <a:r>
              <a:rPr sz="2200" b="1" spc="15" dirty="0">
                <a:solidFill>
                  <a:srgbClr val="FFFFFF"/>
                </a:solidFill>
                <a:latin typeface="微软雅黑" panose="020B0503020204020204" charset="-122"/>
                <a:cs typeface="微软雅黑" panose="020B0503020204020204" charset="-122"/>
              </a:rPr>
              <a:t>围绕“红绿篮2.</a:t>
            </a:r>
            <a:r>
              <a:rPr sz="2200" b="1" spc="5" dirty="0">
                <a:solidFill>
                  <a:srgbClr val="FFFFFF"/>
                </a:solidFill>
                <a:latin typeface="微软雅黑" panose="020B0503020204020204" charset="-122"/>
                <a:cs typeface="微软雅黑" panose="020B0503020204020204" charset="-122"/>
              </a:rPr>
              <a:t>0</a:t>
            </a:r>
            <a:r>
              <a:rPr sz="2200" b="1" spc="20" dirty="0">
                <a:solidFill>
                  <a:srgbClr val="FFFFFF"/>
                </a:solidFill>
                <a:latin typeface="微软雅黑" panose="020B0503020204020204" charset="-122"/>
                <a:cs typeface="微软雅黑" panose="020B0503020204020204" charset="-122"/>
              </a:rPr>
              <a:t>“融合</a:t>
            </a:r>
            <a:r>
              <a:rPr sz="2200" b="1" spc="30" dirty="0">
                <a:solidFill>
                  <a:srgbClr val="FFFFFF"/>
                </a:solidFill>
                <a:latin typeface="微软雅黑" panose="020B0503020204020204" charset="-122"/>
                <a:cs typeface="微软雅黑" panose="020B0503020204020204" charset="-122"/>
              </a:rPr>
              <a:t>发</a:t>
            </a:r>
            <a:r>
              <a:rPr sz="2200" b="1" spc="20" dirty="0">
                <a:solidFill>
                  <a:srgbClr val="FFFFFF"/>
                </a:solidFill>
                <a:latin typeface="微软雅黑" panose="020B0503020204020204" charset="-122"/>
                <a:cs typeface="微软雅黑" panose="020B0503020204020204" charset="-122"/>
              </a:rPr>
              <a:t>展</a:t>
            </a:r>
            <a:endParaRPr sz="2200" dirty="0">
              <a:latin typeface="微软雅黑" panose="020B0503020204020204" charset="-122"/>
              <a:cs typeface="微软雅黑" panose="020B0503020204020204" charset="-122"/>
            </a:endParaRPr>
          </a:p>
        </p:txBody>
      </p:sp>
      <p:sp>
        <p:nvSpPr>
          <p:cNvPr id="8" name="object 8"/>
          <p:cNvSpPr txBox="1"/>
          <p:nvPr/>
        </p:nvSpPr>
        <p:spPr>
          <a:xfrm>
            <a:off x="558546" y="1820418"/>
            <a:ext cx="9574164" cy="2215478"/>
          </a:xfrm>
          <a:prstGeom prst="rect">
            <a:avLst/>
          </a:prstGeom>
          <a:solidFill>
            <a:srgbClr val="F3E3A6">
              <a:alpha val="79998"/>
            </a:srgbClr>
          </a:solidFill>
        </p:spPr>
        <p:txBody>
          <a:bodyPr vert="horz" wrap="square" lIns="0" tIns="64135" rIns="0" bIns="0" rtlCol="0">
            <a:spAutoFit/>
          </a:bodyPr>
          <a:lstStyle/>
          <a:p>
            <a:pPr indent="720090" algn="l" fontAlgn="auto">
              <a:lnSpc>
                <a:spcPct val="150000"/>
              </a:lnSpc>
              <a:spcBef>
                <a:spcPts val="0"/>
              </a:spcBef>
              <a:buClrTx/>
              <a:buSzTx/>
              <a:buFontTx/>
            </a:pPr>
            <a:r>
              <a:rPr lang="zh-CN" altLang="en-US" sz="2400" b="1" dirty="0">
                <a:latin typeface="微软雅黑" panose="020B0503020204020204" charset="-122"/>
                <a:cs typeface="微软雅黑" panose="020B0503020204020204" charset="-122"/>
                <a:sym typeface="+mn-ea"/>
              </a:rPr>
              <a:t>以重点发展现代农牧业、发展小商品商贸物流集散地，打造成辐射扎兰屯市南部三乡镇（浩饶山镇、哈多河镇和洼堤乡）和兴安盟扎赉特旗北部的片区级农资服务中心。</a:t>
            </a:r>
            <a:endParaRPr lang="en-US" altLang="zh-CN" sz="2400" b="1" dirty="0">
              <a:latin typeface="微软雅黑" panose="020B0503020204020204" charset="-122"/>
              <a:cs typeface="微软雅黑" panose="020B0503020204020204" charset="-122"/>
              <a:sym typeface="+mn-ea"/>
            </a:endParaRPr>
          </a:p>
          <a:p>
            <a:pPr indent="720090" algn="l" fontAlgn="auto">
              <a:lnSpc>
                <a:spcPct val="150000"/>
              </a:lnSpc>
              <a:spcBef>
                <a:spcPts val="0"/>
              </a:spcBef>
              <a:buClrTx/>
              <a:buSzTx/>
              <a:buFontTx/>
            </a:pPr>
            <a:r>
              <a:rPr lang="zh-CN" altLang="en-US" sz="2400" b="1" dirty="0">
                <a:solidFill>
                  <a:srgbClr val="FF0000"/>
                </a:solidFill>
                <a:latin typeface="微软雅黑" panose="020B0503020204020204" charset="-122"/>
              </a:rPr>
              <a:t>依据上位规划定位，哈多河镇以农畜产品精深加工为主导产业。</a:t>
            </a:r>
          </a:p>
        </p:txBody>
      </p:sp>
      <p:sp>
        <p:nvSpPr>
          <p:cNvPr id="38" name="object 38"/>
          <p:cNvSpPr txBox="1"/>
          <p:nvPr/>
        </p:nvSpPr>
        <p:spPr>
          <a:xfrm>
            <a:off x="540689" y="4359545"/>
            <a:ext cx="5344795" cy="480516"/>
          </a:xfrm>
          <a:prstGeom prst="rect">
            <a:avLst/>
          </a:prstGeom>
        </p:spPr>
        <p:txBody>
          <a:bodyPr vert="horz" wrap="square" lIns="0" tIns="0" rIns="0" bIns="0" rtlCol="0">
            <a:spAutoFit/>
          </a:bodyPr>
          <a:lstStyle/>
          <a:p>
            <a:pPr marL="12700">
              <a:lnSpc>
                <a:spcPts val="3555"/>
              </a:lnSpc>
            </a:pPr>
            <a:r>
              <a:rPr sz="4400" b="1" dirty="0">
                <a:solidFill>
                  <a:srgbClr val="C69B18"/>
                </a:solidFill>
                <a:latin typeface="微软雅黑" panose="020B0503020204020204" charset="-122"/>
                <a:cs typeface="微软雅黑" panose="020B0503020204020204" charset="-122"/>
              </a:rPr>
              <a:t>5.2</a:t>
            </a:r>
            <a:r>
              <a:rPr sz="4400" b="1" spc="-215" dirty="0">
                <a:solidFill>
                  <a:srgbClr val="C69B18"/>
                </a:solidFill>
                <a:latin typeface="微软雅黑" panose="020B0503020204020204" charset="-122"/>
                <a:cs typeface="微软雅黑" panose="020B0503020204020204" charset="-122"/>
              </a:rPr>
              <a:t> </a:t>
            </a:r>
            <a:r>
              <a:rPr sz="2800" b="1" spc="-5" dirty="0" err="1">
                <a:solidFill>
                  <a:srgbClr val="C69C18"/>
                </a:solidFill>
                <a:latin typeface="微软雅黑" panose="020B0503020204020204" charset="-122"/>
                <a:cs typeface="微软雅黑" panose="020B0503020204020204" charset="-122"/>
              </a:rPr>
              <a:t>产业</a:t>
            </a:r>
            <a:r>
              <a:rPr lang="zh-CN" altLang="en-US" sz="2800" b="1" spc="-5" dirty="0">
                <a:solidFill>
                  <a:srgbClr val="C69C18"/>
                </a:solidFill>
                <a:latin typeface="微软雅黑" panose="020B0503020204020204" charset="-122"/>
                <a:cs typeface="微软雅黑" panose="020B0503020204020204" charset="-122"/>
              </a:rPr>
              <a:t>优化</a:t>
            </a:r>
            <a:endParaRPr sz="2800" dirty="0">
              <a:latin typeface="微软雅黑" panose="020B0503020204020204" charset="-122"/>
              <a:cs typeface="微软雅黑" panose="020B0503020204020204" charset="-122"/>
            </a:endParaRPr>
          </a:p>
        </p:txBody>
      </p:sp>
      <p:sp>
        <p:nvSpPr>
          <p:cNvPr id="9" name="object 8"/>
          <p:cNvSpPr txBox="1"/>
          <p:nvPr/>
        </p:nvSpPr>
        <p:spPr>
          <a:xfrm>
            <a:off x="558546" y="5144660"/>
            <a:ext cx="9610725" cy="7505260"/>
          </a:xfrm>
          <a:prstGeom prst="rect">
            <a:avLst/>
          </a:prstGeom>
          <a:solidFill>
            <a:srgbClr val="F3E3A6">
              <a:alpha val="79998"/>
            </a:srgbClr>
          </a:solidFill>
        </p:spPr>
        <p:txBody>
          <a:bodyPr vert="horz" wrap="square" lIns="0" tIns="64135" rIns="0" bIns="0" rtlCol="0">
            <a:spAutoFit/>
          </a:bodyPr>
          <a:lstStyle/>
          <a:p>
            <a:pPr indent="0" fontAlgn="auto">
              <a:lnSpc>
                <a:spcPts val="2500"/>
              </a:lnSpc>
            </a:pPr>
            <a:r>
              <a:rPr lang="zh-CN" sz="2400" b="1" dirty="0">
                <a:solidFill>
                  <a:srgbClr val="000000"/>
                </a:solidFill>
                <a:latin typeface="微软雅黑" panose="020B0503020204020204" charset="-122"/>
                <a:ea typeface="微软雅黑" panose="020B0503020204020204" charset="-122"/>
                <a:cs typeface="微软雅黑" panose="020B0503020204020204" charset="-122"/>
                <a:sym typeface="+mn-ea"/>
              </a:rPr>
              <a:t> 1、第一产业</a:t>
            </a:r>
            <a:endParaRPr lang="zh-CN" sz="2400" b="0" dirty="0">
              <a:solidFill>
                <a:srgbClr val="000000"/>
              </a:solidFill>
              <a:latin typeface="微软雅黑" panose="020B0503020204020204" charset="-122"/>
              <a:ea typeface="微软雅黑" panose="020B0503020204020204" charset="-122"/>
              <a:cs typeface="微软雅黑" panose="020B0503020204020204" charset="-122"/>
            </a:endParaRPr>
          </a:p>
          <a:p>
            <a:pPr indent="720090" algn="just">
              <a:lnSpc>
                <a:spcPct val="150000"/>
              </a:lnSpc>
            </a:pPr>
            <a:r>
              <a:rPr lang="zh-CN" altLang="zh-CN" sz="2400" dirty="0">
                <a:solidFill>
                  <a:srgbClr val="000000"/>
                </a:solidFill>
                <a:latin typeface="微软雅黑" panose="020B0503020204020204" charset="-122"/>
                <a:ea typeface="微软雅黑" panose="020B0503020204020204" charset="-122"/>
              </a:rPr>
              <a:t>通过农业项目的实施推进加强农业基础设施的建设，稳固粮食种植，逐步优化种植类型，增加种植品种，建立各类中草药、育林葵花合作社等。在牧业方面，积极培育发展规模养殖，畜牧业以饲养生猪、羊、牛为主。笨鸡、蛋鸡、大鹅、野猪、马鹿、狍子等，同时开展蜜蜂专业养殖。</a:t>
            </a:r>
          </a:p>
          <a:p>
            <a:pPr indent="0" fontAlgn="auto">
              <a:lnSpc>
                <a:spcPts val="2500"/>
              </a:lnSpc>
            </a:pPr>
            <a:r>
              <a:rPr lang="zh-CN" sz="2400" b="1" dirty="0">
                <a:solidFill>
                  <a:srgbClr val="000000"/>
                </a:solidFill>
                <a:latin typeface="微软雅黑" panose="020B0503020204020204" charset="-122"/>
                <a:ea typeface="微软雅黑" panose="020B0503020204020204" charset="-122"/>
                <a:cs typeface="微软雅黑" panose="020B0503020204020204" charset="-122"/>
                <a:sym typeface="+mn-ea"/>
              </a:rPr>
              <a:t> 2、第二产业</a:t>
            </a:r>
            <a:endParaRPr lang="zh-CN" sz="2400" dirty="0">
              <a:solidFill>
                <a:srgbClr val="000000"/>
              </a:solidFill>
              <a:latin typeface="微软雅黑" panose="020B0503020204020204" charset="-122"/>
              <a:ea typeface="微软雅黑" panose="020B0503020204020204" charset="-122"/>
              <a:cs typeface="微软雅黑" panose="020B0503020204020204" charset="-122"/>
              <a:sym typeface="+mn-ea"/>
            </a:endParaRPr>
          </a:p>
          <a:p>
            <a:pPr indent="720090" algn="just">
              <a:lnSpc>
                <a:spcPct val="150000"/>
              </a:lnSpc>
            </a:pPr>
            <a:r>
              <a:rPr lang="zh-CN" altLang="zh-CN" sz="2400" dirty="0">
                <a:solidFill>
                  <a:srgbClr val="000000"/>
                </a:solidFill>
                <a:latin typeface="微软雅黑" panose="020B0503020204020204" charset="-122"/>
                <a:ea typeface="微软雅黑" panose="020B0503020204020204" charset="-122"/>
              </a:rPr>
              <a:t>以农副产品加工制造为主，发展肉食品屠宰冷藏加工厂、山野菜冷藏加工等，配套延伸产业链，完善马铃薯深加工项目，增加农副产品附加值。</a:t>
            </a:r>
          </a:p>
          <a:p>
            <a:pPr indent="0" fontAlgn="auto">
              <a:lnSpc>
                <a:spcPts val="2500"/>
              </a:lnSpc>
            </a:pPr>
            <a:r>
              <a:rPr lang="zh-CN" sz="2400" b="1" dirty="0">
                <a:solidFill>
                  <a:srgbClr val="000000"/>
                </a:solidFill>
                <a:latin typeface="微软雅黑" panose="020B0503020204020204" charset="-122"/>
                <a:ea typeface="微软雅黑" panose="020B0503020204020204" charset="-122"/>
                <a:cs typeface="微软雅黑" panose="020B0503020204020204" charset="-122"/>
                <a:sym typeface="+mn-ea"/>
              </a:rPr>
              <a:t> 3、第三产业</a:t>
            </a:r>
            <a:endParaRPr lang="zh-CN" sz="2400" b="0" dirty="0">
              <a:solidFill>
                <a:srgbClr val="000000"/>
              </a:solidFill>
              <a:latin typeface="微软雅黑" panose="020B0503020204020204" charset="-122"/>
              <a:ea typeface="微软雅黑" panose="020B0503020204020204" charset="-122"/>
              <a:cs typeface="微软雅黑" panose="020B0503020204020204" charset="-122"/>
            </a:endParaRPr>
          </a:p>
          <a:p>
            <a:pPr indent="720090" algn="just">
              <a:lnSpc>
                <a:spcPct val="150000"/>
              </a:lnSpc>
            </a:pPr>
            <a:r>
              <a:rPr lang="zh-CN" altLang="zh-CN" sz="2400" dirty="0">
                <a:solidFill>
                  <a:srgbClr val="000000"/>
                </a:solidFill>
                <a:latin typeface="微软雅黑" panose="020B0503020204020204" charset="-122"/>
                <a:ea typeface="微软雅黑" panose="020B0503020204020204" charset="-122"/>
              </a:rPr>
              <a:t>重点发展农资与小商品商贸物流业，打造成为辐射南部三乡镇</a:t>
            </a:r>
            <a:r>
              <a:rPr lang="en-US" altLang="zh-CN" sz="2400" dirty="0">
                <a:solidFill>
                  <a:srgbClr val="000000"/>
                </a:solidFill>
                <a:latin typeface="微软雅黑" panose="020B0503020204020204" charset="-122"/>
                <a:ea typeface="微软雅黑" panose="020B0503020204020204" charset="-122"/>
              </a:rPr>
              <a:t>(</a:t>
            </a:r>
            <a:r>
              <a:rPr lang="zh-CN" altLang="zh-CN" sz="2400" dirty="0">
                <a:solidFill>
                  <a:srgbClr val="000000"/>
                </a:solidFill>
                <a:latin typeface="微软雅黑" panose="020B0503020204020204" charset="-122"/>
                <a:ea typeface="微软雅黑" panose="020B0503020204020204" charset="-122"/>
              </a:rPr>
              <a:t>浩饶山镇、哈多河镇和洼堤乡</a:t>
            </a:r>
            <a:r>
              <a:rPr lang="en-US" altLang="zh-CN" sz="2400" dirty="0">
                <a:solidFill>
                  <a:srgbClr val="000000"/>
                </a:solidFill>
                <a:latin typeface="微软雅黑" panose="020B0503020204020204" charset="-122"/>
                <a:ea typeface="微软雅黑" panose="020B0503020204020204" charset="-122"/>
              </a:rPr>
              <a:t>)</a:t>
            </a:r>
            <a:r>
              <a:rPr lang="zh-CN" altLang="zh-CN" sz="2400" dirty="0">
                <a:solidFill>
                  <a:srgbClr val="000000"/>
                </a:solidFill>
                <a:latin typeface="微软雅黑" panose="020B0503020204020204" charset="-122"/>
                <a:ea typeface="微软雅黑" panose="020B0503020204020204" charset="-122"/>
              </a:rPr>
              <a:t>和兴安盟扎赉特旗北部的片区级服务中心，加强商贸物流业的发展。</a:t>
            </a:r>
          </a:p>
          <a:p>
            <a:pPr indent="0" algn="ctr" fontAlgn="auto">
              <a:lnSpc>
                <a:spcPts val="2500"/>
              </a:lnSpc>
              <a:spcBef>
                <a:spcPts val="500"/>
              </a:spcBef>
            </a:pPr>
            <a:endParaRPr sz="2400" b="1" dirty="0">
              <a:latin typeface="微软雅黑" panose="020B0503020204020204" charset="-122"/>
              <a:cs typeface="微软雅黑" panose="020B0503020204020204"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8"/>
          <p:cNvSpPr txBox="1"/>
          <p:nvPr/>
        </p:nvSpPr>
        <p:spPr>
          <a:xfrm>
            <a:off x="559104" y="1016253"/>
            <a:ext cx="5344795" cy="480516"/>
          </a:xfrm>
          <a:prstGeom prst="rect">
            <a:avLst/>
          </a:prstGeom>
        </p:spPr>
        <p:txBody>
          <a:bodyPr vert="horz" wrap="square" lIns="0" tIns="0" rIns="0" bIns="0" rtlCol="0">
            <a:spAutoFit/>
          </a:bodyPr>
          <a:lstStyle/>
          <a:p>
            <a:pPr marL="12700">
              <a:lnSpc>
                <a:spcPts val="3555"/>
              </a:lnSpc>
            </a:pPr>
            <a:r>
              <a:rPr sz="4400" b="1" dirty="0">
                <a:solidFill>
                  <a:srgbClr val="C69B18"/>
                </a:solidFill>
                <a:latin typeface="微软雅黑" panose="020B0503020204020204" charset="-122"/>
                <a:cs typeface="微软雅黑" panose="020B0503020204020204" charset="-122"/>
              </a:rPr>
              <a:t>5.</a:t>
            </a:r>
            <a:r>
              <a:rPr lang="en-US" sz="4400" b="1" dirty="0">
                <a:solidFill>
                  <a:srgbClr val="C69B18"/>
                </a:solidFill>
                <a:latin typeface="微软雅黑" panose="020B0503020204020204" charset="-122"/>
                <a:cs typeface="微软雅黑" panose="020B0503020204020204" charset="-122"/>
              </a:rPr>
              <a:t>3</a:t>
            </a:r>
            <a:r>
              <a:rPr sz="4400" b="1" spc="-215" dirty="0">
                <a:solidFill>
                  <a:srgbClr val="C69B18"/>
                </a:solidFill>
                <a:latin typeface="微软雅黑" panose="020B0503020204020204" charset="-122"/>
                <a:cs typeface="微软雅黑" panose="020B0503020204020204" charset="-122"/>
              </a:rPr>
              <a:t> </a:t>
            </a:r>
            <a:r>
              <a:rPr sz="2800" b="1" spc="-5" dirty="0" err="1">
                <a:solidFill>
                  <a:srgbClr val="C69C18"/>
                </a:solidFill>
                <a:latin typeface="微软雅黑" panose="020B0503020204020204" charset="-122"/>
                <a:cs typeface="微软雅黑" panose="020B0503020204020204" charset="-122"/>
              </a:rPr>
              <a:t>产业</a:t>
            </a:r>
            <a:r>
              <a:rPr lang="zh-CN" altLang="en-US" sz="2800" b="1" spc="-5" dirty="0">
                <a:solidFill>
                  <a:srgbClr val="C69C18"/>
                </a:solidFill>
                <a:latin typeface="微软雅黑" panose="020B0503020204020204" charset="-122"/>
                <a:cs typeface="微软雅黑" panose="020B0503020204020204" charset="-122"/>
              </a:rPr>
              <a:t>空间</a:t>
            </a:r>
            <a:r>
              <a:rPr sz="2800" b="1" spc="-5" dirty="0" err="1">
                <a:solidFill>
                  <a:srgbClr val="C69C18"/>
                </a:solidFill>
                <a:latin typeface="微软雅黑" panose="020B0503020204020204" charset="-122"/>
                <a:cs typeface="微软雅黑" panose="020B0503020204020204" charset="-122"/>
              </a:rPr>
              <a:t>布局</a:t>
            </a:r>
            <a:endParaRPr sz="2800" dirty="0">
              <a:latin typeface="微软雅黑" panose="020B0503020204020204" charset="-122"/>
              <a:cs typeface="微软雅黑" panose="020B0503020204020204" charset="-122"/>
            </a:endParaRPr>
          </a:p>
        </p:txBody>
      </p:sp>
      <p:sp>
        <p:nvSpPr>
          <p:cNvPr id="7" name="object 8"/>
          <p:cNvSpPr txBox="1"/>
          <p:nvPr/>
        </p:nvSpPr>
        <p:spPr>
          <a:xfrm>
            <a:off x="540130" y="1824228"/>
            <a:ext cx="9610725" cy="1514325"/>
          </a:xfrm>
          <a:prstGeom prst="rect">
            <a:avLst/>
          </a:prstGeom>
          <a:solidFill>
            <a:srgbClr val="F3E3A6">
              <a:alpha val="79998"/>
            </a:srgbClr>
          </a:solidFill>
        </p:spPr>
        <p:txBody>
          <a:bodyPr vert="horz" wrap="square" lIns="0" tIns="64135" rIns="0" bIns="0" rtlCol="0">
            <a:spAutoFit/>
          </a:bodyPr>
          <a:lstStyle/>
          <a:p>
            <a:pPr algn="ctr" fontAlgn="auto">
              <a:lnSpc>
                <a:spcPts val="2500"/>
              </a:lnSpc>
              <a:spcBef>
                <a:spcPts val="505"/>
              </a:spcBef>
            </a:pPr>
            <a:r>
              <a:rPr sz="1800" b="1" dirty="0" err="1">
                <a:solidFill>
                  <a:srgbClr val="FF0000"/>
                </a:solidFill>
                <a:latin typeface="微软雅黑" panose="020B0503020204020204" charset="-122"/>
                <a:cs typeface="微软雅黑" panose="020B0503020204020204" charset="-122"/>
              </a:rPr>
              <a:t>规划形成“一心</a:t>
            </a:r>
            <a:r>
              <a:rPr sz="1800" b="1" dirty="0">
                <a:solidFill>
                  <a:srgbClr val="FF0000"/>
                </a:solidFill>
                <a:latin typeface="微软雅黑" panose="020B0503020204020204" charset="-122"/>
                <a:cs typeface="微软雅黑" panose="020B0503020204020204" charset="-122"/>
              </a:rPr>
              <a:t>、</a:t>
            </a:r>
            <a:r>
              <a:rPr lang="zh-CN" altLang="en-US" sz="1800" b="1" dirty="0">
                <a:solidFill>
                  <a:srgbClr val="FF0000"/>
                </a:solidFill>
                <a:latin typeface="微软雅黑" panose="020B0503020204020204" charset="-122"/>
                <a:cs typeface="微软雅黑" panose="020B0503020204020204" charset="-122"/>
              </a:rPr>
              <a:t>一</a:t>
            </a:r>
            <a:r>
              <a:rPr sz="1800" b="1" dirty="0">
                <a:solidFill>
                  <a:srgbClr val="FF0000"/>
                </a:solidFill>
                <a:latin typeface="微软雅黑" panose="020B0503020204020204" charset="-122"/>
                <a:cs typeface="微软雅黑" panose="020B0503020204020204" charset="-122"/>
              </a:rPr>
              <a:t>轴、</a:t>
            </a:r>
            <a:r>
              <a:rPr lang="zh-CN" altLang="en-US" sz="1800" b="1" dirty="0">
                <a:solidFill>
                  <a:srgbClr val="FF0000"/>
                </a:solidFill>
                <a:latin typeface="微软雅黑" panose="020B0503020204020204" charset="-122"/>
                <a:cs typeface="微软雅黑" panose="020B0503020204020204" charset="-122"/>
              </a:rPr>
              <a:t>两</a:t>
            </a:r>
            <a:r>
              <a:rPr sz="1800" b="1" dirty="0" err="1">
                <a:solidFill>
                  <a:srgbClr val="FF0000"/>
                </a:solidFill>
                <a:latin typeface="微软雅黑" panose="020B0503020204020204" charset="-122"/>
                <a:cs typeface="微软雅黑" panose="020B0503020204020204" charset="-122"/>
              </a:rPr>
              <a:t>区”的产业格局</a:t>
            </a:r>
            <a:endParaRPr sz="1800" b="1" dirty="0">
              <a:latin typeface="微软雅黑" panose="020B0503020204020204" charset="-122"/>
              <a:cs typeface="微软雅黑" panose="020B0503020204020204" charset="-122"/>
            </a:endParaRPr>
          </a:p>
          <a:p>
            <a:pPr algn="l" fontAlgn="auto">
              <a:lnSpc>
                <a:spcPts val="2500"/>
              </a:lnSpc>
              <a:spcBef>
                <a:spcPts val="500"/>
              </a:spcBef>
            </a:pPr>
            <a:r>
              <a:rPr sz="1800" b="1" dirty="0" err="1">
                <a:latin typeface="微软雅黑" panose="020B0503020204020204" charset="-122"/>
                <a:cs typeface="微软雅黑" panose="020B0503020204020204" charset="-122"/>
              </a:rPr>
              <a:t>一心为：</a:t>
            </a:r>
            <a:r>
              <a:rPr sz="1800" dirty="0" err="1">
                <a:latin typeface="微软雅黑" panose="020B0503020204020204" charset="-122"/>
                <a:cs typeface="微软雅黑" panose="020B0503020204020204" charset="-122"/>
              </a:rPr>
              <a:t>规划将镇区建设成为综合服务中心，重点发展商贸服务</a:t>
            </a:r>
            <a:r>
              <a:rPr sz="1800" dirty="0">
                <a:latin typeface="微软雅黑" panose="020B0503020204020204" charset="-122"/>
                <a:cs typeface="微软雅黑" panose="020B0503020204020204" charset="-122"/>
              </a:rPr>
              <a:t>。</a:t>
            </a:r>
          </a:p>
          <a:p>
            <a:pPr algn="l" fontAlgn="auto">
              <a:lnSpc>
                <a:spcPts val="2500"/>
              </a:lnSpc>
              <a:spcBef>
                <a:spcPts val="500"/>
              </a:spcBef>
            </a:pPr>
            <a:r>
              <a:rPr lang="zh-CN" altLang="en-US" b="1" dirty="0">
                <a:latin typeface="微软雅黑" panose="020B0503020204020204" charset="-122"/>
                <a:cs typeface="微软雅黑" panose="020B0503020204020204" charset="-122"/>
              </a:rPr>
              <a:t>一</a:t>
            </a:r>
            <a:r>
              <a:rPr sz="1800" b="1" dirty="0">
                <a:latin typeface="微软雅黑" panose="020B0503020204020204" charset="-122"/>
                <a:cs typeface="微软雅黑" panose="020B0503020204020204" charset="-122"/>
              </a:rPr>
              <a:t>轴为</a:t>
            </a:r>
            <a:r>
              <a:rPr sz="1800" dirty="0">
                <a:latin typeface="微软雅黑" panose="020B0503020204020204" charset="-122"/>
                <a:cs typeface="微软雅黑" panose="020B0503020204020204" charset="-122"/>
              </a:rPr>
              <a:t>：</a:t>
            </a:r>
            <a:r>
              <a:rPr lang="en-US" sz="1800" dirty="0">
                <a:latin typeface="微软雅黑" panose="020B0503020204020204" charset="-122"/>
                <a:cs typeface="微软雅黑" panose="020B0503020204020204" charset="-122"/>
              </a:rPr>
              <a:t>X312</a:t>
            </a:r>
            <a:r>
              <a:rPr lang="zh-CN" altLang="en-US" sz="1800" dirty="0">
                <a:latin typeface="微软雅黑" panose="020B0503020204020204" charset="-122"/>
                <a:cs typeface="微软雅黑" panose="020B0503020204020204" charset="-122"/>
              </a:rPr>
              <a:t>县道沿线发展轴。</a:t>
            </a:r>
            <a:endParaRPr sz="1800" dirty="0">
              <a:latin typeface="微软雅黑" panose="020B0503020204020204" charset="-122"/>
              <a:cs typeface="微软雅黑" panose="020B0503020204020204" charset="-122"/>
            </a:endParaRPr>
          </a:p>
          <a:p>
            <a:pPr algn="l" fontAlgn="auto">
              <a:lnSpc>
                <a:spcPts val="2500"/>
              </a:lnSpc>
              <a:spcBef>
                <a:spcPts val="500"/>
              </a:spcBef>
            </a:pPr>
            <a:r>
              <a:rPr lang="zh-CN" altLang="en-US" sz="1800" b="1" dirty="0">
                <a:latin typeface="微软雅黑" panose="020B0503020204020204" charset="-122"/>
                <a:cs typeface="微软雅黑" panose="020B0503020204020204" charset="-122"/>
              </a:rPr>
              <a:t>两</a:t>
            </a:r>
            <a:r>
              <a:rPr sz="1800" b="1" dirty="0" err="1">
                <a:latin typeface="微软雅黑" panose="020B0503020204020204" charset="-122"/>
                <a:cs typeface="微软雅黑" panose="020B0503020204020204" charset="-122"/>
              </a:rPr>
              <a:t>片区为</a:t>
            </a:r>
            <a:r>
              <a:rPr sz="1800" dirty="0" err="1">
                <a:latin typeface="微软雅黑" panose="020B0503020204020204" charset="-122"/>
                <a:cs typeface="微软雅黑" panose="020B0503020204020204" charset="-122"/>
              </a:rPr>
              <a:t>：北部林</a:t>
            </a:r>
            <a:r>
              <a:rPr lang="zh-CN" altLang="en-US" sz="1800" dirty="0">
                <a:latin typeface="微软雅黑" panose="020B0503020204020204" charset="-122"/>
                <a:cs typeface="微软雅黑" panose="020B0503020204020204" charset="-122"/>
              </a:rPr>
              <a:t>业绿色</a:t>
            </a:r>
            <a:r>
              <a:rPr sz="1800" dirty="0" err="1">
                <a:latin typeface="微软雅黑" panose="020B0503020204020204" charset="-122"/>
                <a:cs typeface="微软雅黑" panose="020B0503020204020204" charset="-122"/>
              </a:rPr>
              <a:t>发展区；南部</a:t>
            </a:r>
            <a:r>
              <a:rPr lang="zh-CN" altLang="en-US" sz="1800" dirty="0">
                <a:latin typeface="微软雅黑" panose="020B0503020204020204" charset="-122"/>
                <a:cs typeface="微软雅黑" panose="020B0503020204020204" charset="-122"/>
              </a:rPr>
              <a:t>农业绿色</a:t>
            </a:r>
            <a:r>
              <a:rPr sz="1800" dirty="0" err="1">
                <a:latin typeface="微软雅黑" panose="020B0503020204020204" charset="-122"/>
                <a:cs typeface="微软雅黑" panose="020B0503020204020204" charset="-122"/>
              </a:rPr>
              <a:t>发展区</a:t>
            </a:r>
            <a:r>
              <a:rPr sz="1800" dirty="0">
                <a:latin typeface="微软雅黑" panose="020B0503020204020204" charset="-122"/>
                <a:cs typeface="微软雅黑" panose="020B0503020204020204" charset="-122"/>
              </a:rPr>
              <a:t>。</a:t>
            </a:r>
          </a:p>
        </p:txBody>
      </p:sp>
      <p:sp>
        <p:nvSpPr>
          <p:cNvPr id="4" name="object 3"/>
          <p:cNvSpPr txBox="1"/>
          <p:nvPr/>
        </p:nvSpPr>
        <p:spPr>
          <a:xfrm>
            <a:off x="8770303" y="12606222"/>
            <a:ext cx="1807210"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lang="zh-CN" sz="2000" dirty="0">
                <a:latin typeface="微软雅黑" panose="020B0503020204020204" charset="-122"/>
                <a:cs typeface="微软雅黑" panose="020B0503020204020204" charset="-122"/>
              </a:rPr>
              <a:t>产业布局规划图</a:t>
            </a:r>
          </a:p>
        </p:txBody>
      </p:sp>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94266"/>
            <a:ext cx="10691813" cy="861195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2857"/>
            <a:ext cx="10692383" cy="1509674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0" y="0"/>
            <a:ext cx="10692383" cy="15119599"/>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681329" y="1739011"/>
            <a:ext cx="3256915" cy="2842260"/>
          </a:xfrm>
          <a:prstGeom prst="rect">
            <a:avLst/>
          </a:prstGeom>
        </p:spPr>
        <p:txBody>
          <a:bodyPr vert="horz" wrap="square" lIns="0" tIns="16510" rIns="0" bIns="0" rtlCol="0">
            <a:spAutoFit/>
          </a:bodyPr>
          <a:lstStyle/>
          <a:p>
            <a:pPr marL="12700">
              <a:lnSpc>
                <a:spcPct val="100000"/>
              </a:lnSpc>
              <a:spcBef>
                <a:spcPts val="130"/>
              </a:spcBef>
            </a:pPr>
            <a:r>
              <a:rPr sz="18450" b="1" spc="1340" dirty="0">
                <a:solidFill>
                  <a:srgbClr val="FFFFFF"/>
                </a:solidFill>
                <a:latin typeface="微软雅黑" panose="020B0503020204020204" charset="-122"/>
                <a:cs typeface="微软雅黑" panose="020B0503020204020204" charset="-122"/>
              </a:rPr>
              <a:t>06</a:t>
            </a:r>
            <a:endParaRPr sz="18450">
              <a:latin typeface="微软雅黑" panose="020B0503020204020204" charset="-122"/>
              <a:cs typeface="微软雅黑" panose="020B0503020204020204" charset="-122"/>
            </a:endParaRPr>
          </a:p>
        </p:txBody>
      </p:sp>
      <p:sp>
        <p:nvSpPr>
          <p:cNvPr id="5" name="object 5"/>
          <p:cNvSpPr txBox="1"/>
          <p:nvPr/>
        </p:nvSpPr>
        <p:spPr>
          <a:xfrm>
            <a:off x="5835650" y="2803525"/>
            <a:ext cx="3789680" cy="998220"/>
          </a:xfrm>
          <a:prstGeom prst="rect">
            <a:avLst/>
          </a:prstGeom>
        </p:spPr>
        <p:txBody>
          <a:bodyPr vert="horz" wrap="square" lIns="0" tIns="97155" rIns="0" bIns="0" rtlCol="0">
            <a:spAutoFit/>
          </a:bodyPr>
          <a:lstStyle/>
          <a:p>
            <a:pPr marL="629920" lvl="1" indent="-617220">
              <a:lnSpc>
                <a:spcPct val="100000"/>
              </a:lnSpc>
              <a:spcBef>
                <a:spcPts val="765"/>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强化镇村体系结构</a:t>
            </a:r>
            <a:endParaRPr sz="2650">
              <a:latin typeface="微软雅黑" panose="020B0503020204020204" charset="-122"/>
              <a:cs typeface="微软雅黑" panose="020B0503020204020204" charset="-122"/>
            </a:endParaRPr>
          </a:p>
          <a:p>
            <a:pPr marL="629920" lvl="1" indent="-617220">
              <a:lnSpc>
                <a:spcPct val="100000"/>
              </a:lnSpc>
              <a:spcBef>
                <a:spcPts val="670"/>
              </a:spcBef>
              <a:buAutoNum type="arabicPeriod"/>
              <a:tabLst>
                <a:tab pos="629920" algn="l"/>
              </a:tabLst>
            </a:pPr>
            <a:r>
              <a:rPr sz="2650" b="1" spc="25" dirty="0">
                <a:solidFill>
                  <a:srgbClr val="FFFFFF"/>
                </a:solidFill>
                <a:latin typeface="微软雅黑" panose="020B0503020204020204" charset="-122"/>
                <a:cs typeface="微软雅黑" panose="020B0503020204020204" charset="-122"/>
              </a:rPr>
              <a:t>引导村庄分类发展</a:t>
            </a:r>
            <a:endParaRPr sz="2650">
              <a:latin typeface="微软雅黑" panose="020B0503020204020204" charset="-122"/>
              <a:cs typeface="微软雅黑" panose="020B0503020204020204" charset="-122"/>
            </a:endParaRPr>
          </a:p>
        </p:txBody>
      </p:sp>
      <p:sp>
        <p:nvSpPr>
          <p:cNvPr id="6" name="object 6"/>
          <p:cNvSpPr/>
          <p:nvPr/>
        </p:nvSpPr>
        <p:spPr>
          <a:xfrm>
            <a:off x="5707379" y="2773680"/>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7" name="object 7"/>
          <p:cNvSpPr/>
          <p:nvPr/>
        </p:nvSpPr>
        <p:spPr>
          <a:xfrm>
            <a:off x="5707379" y="3959352"/>
            <a:ext cx="3917950" cy="0"/>
          </a:xfrm>
          <a:custGeom>
            <a:avLst/>
            <a:gdLst/>
            <a:ahLst/>
            <a:cxnLst/>
            <a:rect l="l" t="t" r="r" b="b"/>
            <a:pathLst>
              <a:path w="3917950">
                <a:moveTo>
                  <a:pt x="0" y="0"/>
                </a:moveTo>
                <a:lnTo>
                  <a:pt x="3917696" y="0"/>
                </a:lnTo>
              </a:path>
            </a:pathLst>
          </a:custGeom>
          <a:ln w="6350">
            <a:solidFill>
              <a:srgbClr val="FFFFFF"/>
            </a:solidFill>
          </a:ln>
        </p:spPr>
        <p:txBody>
          <a:bodyPr wrap="square" lIns="0" tIns="0" rIns="0" bIns="0" rtlCol="0"/>
          <a:lstStyle/>
          <a:p>
            <a:endParaRPr/>
          </a:p>
        </p:txBody>
      </p:sp>
      <p:sp>
        <p:nvSpPr>
          <p:cNvPr id="8" name="object 8"/>
          <p:cNvSpPr txBox="1">
            <a:spLocks noGrp="1"/>
          </p:cNvSpPr>
          <p:nvPr/>
        </p:nvSpPr>
        <p:spPr>
          <a:xfrm>
            <a:off x="4218177" y="2165172"/>
            <a:ext cx="1489201" cy="2374900"/>
          </a:xfrm>
          <a:prstGeom prst="rect">
            <a:avLst/>
          </a:prstGeom>
        </p:spPr>
        <p:txBody>
          <a:bodyPr vert="horz" wrap="square" lIns="0" tIns="13462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marR="5080" algn="just">
              <a:lnSpc>
                <a:spcPct val="82000"/>
              </a:lnSpc>
              <a:spcBef>
                <a:spcPts val="1060"/>
              </a:spcBef>
            </a:pPr>
            <a:r>
              <a:rPr sz="4450" spc="940" dirty="0"/>
              <a:t>统</a:t>
            </a:r>
            <a:r>
              <a:rPr sz="4450" dirty="0"/>
              <a:t>发 </a:t>
            </a:r>
            <a:r>
              <a:rPr sz="4450" spc="940" dirty="0"/>
              <a:t>筹</a:t>
            </a:r>
            <a:r>
              <a:rPr sz="4450" dirty="0"/>
              <a:t>展 </a:t>
            </a:r>
            <a:r>
              <a:rPr sz="4450" spc="940" dirty="0"/>
              <a:t>镇</a:t>
            </a:r>
            <a:r>
              <a:rPr sz="4450" dirty="0"/>
              <a:t>体 </a:t>
            </a:r>
            <a:r>
              <a:rPr sz="4450" spc="940" dirty="0"/>
              <a:t>村</a:t>
            </a:r>
            <a:r>
              <a:rPr sz="4450" dirty="0"/>
              <a:t>系</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559434" y="1909445"/>
            <a:ext cx="2289643" cy="666115"/>
          </a:xfrm>
          <a:custGeom>
            <a:avLst/>
            <a:gdLst/>
            <a:ahLst/>
            <a:cxnLst/>
            <a:rect l="l" t="t" r="r" b="b"/>
            <a:pathLst>
              <a:path w="2946400" h="666114">
                <a:moveTo>
                  <a:pt x="0" y="665988"/>
                </a:moveTo>
                <a:lnTo>
                  <a:pt x="2945892" y="665988"/>
                </a:lnTo>
                <a:lnTo>
                  <a:pt x="2945892" y="0"/>
                </a:lnTo>
                <a:lnTo>
                  <a:pt x="0" y="0"/>
                </a:lnTo>
                <a:lnTo>
                  <a:pt x="0" y="665988"/>
                </a:lnTo>
                <a:close/>
              </a:path>
            </a:pathLst>
          </a:custGeom>
          <a:solidFill>
            <a:srgbClr val="333E50"/>
          </a:solidFill>
        </p:spPr>
        <p:txBody>
          <a:bodyPr wrap="square" lIns="0" tIns="0" rIns="0" bIns="0" rtlCol="0"/>
          <a:lstStyle/>
          <a:p>
            <a:endParaRPr/>
          </a:p>
        </p:txBody>
      </p:sp>
      <p:sp>
        <p:nvSpPr>
          <p:cNvPr id="5" name="object 5"/>
          <p:cNvSpPr txBox="1"/>
          <p:nvPr/>
        </p:nvSpPr>
        <p:spPr>
          <a:xfrm>
            <a:off x="1318810" y="2012950"/>
            <a:ext cx="705485" cy="433705"/>
          </a:xfrm>
          <a:prstGeom prst="rect">
            <a:avLst/>
          </a:prstGeom>
        </p:spPr>
        <p:txBody>
          <a:bodyPr vert="horz" wrap="square" lIns="0" tIns="15875" rIns="0" bIns="0" rtlCol="0">
            <a:spAutoFit/>
          </a:bodyPr>
          <a:lstStyle/>
          <a:p>
            <a:pPr marL="12700" algn="l">
              <a:lnSpc>
                <a:spcPct val="100000"/>
              </a:lnSpc>
              <a:spcBef>
                <a:spcPts val="125"/>
              </a:spcBef>
            </a:pPr>
            <a:r>
              <a:rPr sz="2650" b="1" spc="25" dirty="0">
                <a:solidFill>
                  <a:srgbClr val="FFFFFF"/>
                </a:solidFill>
                <a:latin typeface="微软雅黑" panose="020B0503020204020204" charset="-122"/>
                <a:cs typeface="微软雅黑" panose="020B0503020204020204" charset="-122"/>
              </a:rPr>
              <a:t>镇区</a:t>
            </a:r>
            <a:endParaRPr sz="2650" dirty="0">
              <a:latin typeface="微软雅黑" panose="020B0503020204020204" charset="-122"/>
              <a:cs typeface="微软雅黑" panose="020B0503020204020204" charset="-122"/>
            </a:endParaRPr>
          </a:p>
        </p:txBody>
      </p:sp>
      <p:sp>
        <p:nvSpPr>
          <p:cNvPr id="6" name="object 6"/>
          <p:cNvSpPr/>
          <p:nvPr/>
        </p:nvSpPr>
        <p:spPr>
          <a:xfrm>
            <a:off x="560070" y="2576195"/>
            <a:ext cx="2289007" cy="994778"/>
          </a:xfrm>
          <a:custGeom>
            <a:avLst/>
            <a:gdLst/>
            <a:ahLst/>
            <a:cxnLst/>
            <a:rect l="l" t="t" r="r" b="b"/>
            <a:pathLst>
              <a:path w="2946400" h="1079500">
                <a:moveTo>
                  <a:pt x="2945892" y="0"/>
                </a:moveTo>
                <a:lnTo>
                  <a:pt x="2945892" y="1078991"/>
                </a:lnTo>
                <a:lnTo>
                  <a:pt x="0" y="1078991"/>
                </a:lnTo>
                <a:lnTo>
                  <a:pt x="0" y="0"/>
                </a:lnTo>
                <a:lnTo>
                  <a:pt x="2945892" y="0"/>
                </a:lnTo>
                <a:close/>
              </a:path>
            </a:pathLst>
          </a:custGeom>
          <a:solidFill>
            <a:srgbClr val="DAE2F3"/>
          </a:solidFill>
        </p:spPr>
        <p:txBody>
          <a:bodyPr wrap="square" lIns="0" tIns="0" rIns="0" bIns="0" rtlCol="0"/>
          <a:lstStyle/>
          <a:p>
            <a:endParaRPr/>
          </a:p>
        </p:txBody>
      </p:sp>
      <p:sp>
        <p:nvSpPr>
          <p:cNvPr id="8" name="object 8"/>
          <p:cNvSpPr txBox="1"/>
          <p:nvPr/>
        </p:nvSpPr>
        <p:spPr>
          <a:xfrm>
            <a:off x="1115108" y="2955925"/>
            <a:ext cx="1043940" cy="320040"/>
          </a:xfrm>
          <a:prstGeom prst="rect">
            <a:avLst/>
          </a:prstGeom>
        </p:spPr>
        <p:txBody>
          <a:bodyPr vert="horz" wrap="square" lIns="0" tIns="12700" rIns="0" bIns="0" rtlCol="0">
            <a:spAutoFit/>
          </a:bodyPr>
          <a:lstStyle/>
          <a:p>
            <a:pPr marL="12700" algn="ctr">
              <a:lnSpc>
                <a:spcPct val="100000"/>
              </a:lnSpc>
              <a:spcBef>
                <a:spcPts val="100"/>
              </a:spcBef>
            </a:pPr>
            <a:r>
              <a:rPr lang="zh-CN" altLang="en-US" sz="2000" dirty="0">
                <a:solidFill>
                  <a:srgbClr val="333E50"/>
                </a:solidFill>
                <a:latin typeface="微软雅黑" panose="020B0503020204020204" charset="-122"/>
                <a:cs typeface="微软雅黑" panose="020B0503020204020204" charset="-122"/>
              </a:rPr>
              <a:t>幸福社区</a:t>
            </a:r>
            <a:endParaRPr lang="zh-CN" sz="2000" dirty="0">
              <a:latin typeface="微软雅黑" panose="020B0503020204020204" charset="-122"/>
              <a:cs typeface="微软雅黑" panose="020B0503020204020204" charset="-122"/>
            </a:endParaRPr>
          </a:p>
        </p:txBody>
      </p:sp>
      <p:sp>
        <p:nvSpPr>
          <p:cNvPr id="10" name="object 10"/>
          <p:cNvSpPr txBox="1"/>
          <p:nvPr/>
        </p:nvSpPr>
        <p:spPr>
          <a:xfrm>
            <a:off x="6529196" y="1999869"/>
            <a:ext cx="1045210" cy="433705"/>
          </a:xfrm>
          <a:prstGeom prst="rect">
            <a:avLst/>
          </a:prstGeom>
        </p:spPr>
        <p:txBody>
          <a:bodyPr vert="horz" wrap="square" lIns="0" tIns="15875" rIns="0" bIns="0" rtlCol="0">
            <a:spAutoFit/>
          </a:bodyPr>
          <a:lstStyle/>
          <a:p>
            <a:pPr marL="12700">
              <a:lnSpc>
                <a:spcPct val="100000"/>
              </a:lnSpc>
              <a:spcBef>
                <a:spcPts val="125"/>
              </a:spcBef>
            </a:pPr>
            <a:r>
              <a:rPr sz="2650" b="1" spc="25" dirty="0">
                <a:solidFill>
                  <a:srgbClr val="FFFFFF"/>
                </a:solidFill>
                <a:latin typeface="微软雅黑" panose="020B0503020204020204" charset="-122"/>
                <a:cs typeface="微软雅黑" panose="020B0503020204020204" charset="-122"/>
              </a:rPr>
              <a:t>一般村</a:t>
            </a:r>
            <a:endParaRPr sz="2650">
              <a:latin typeface="微软雅黑" panose="020B0503020204020204" charset="-122"/>
              <a:cs typeface="微软雅黑" panose="020B0503020204020204" charset="-122"/>
            </a:endParaRPr>
          </a:p>
        </p:txBody>
      </p:sp>
      <p:sp>
        <p:nvSpPr>
          <p:cNvPr id="14" name="object 14"/>
          <p:cNvSpPr/>
          <p:nvPr/>
        </p:nvSpPr>
        <p:spPr>
          <a:xfrm>
            <a:off x="2921635" y="1910080"/>
            <a:ext cx="4152265" cy="666115"/>
          </a:xfrm>
          <a:custGeom>
            <a:avLst/>
            <a:gdLst/>
            <a:ahLst/>
            <a:cxnLst/>
            <a:rect l="l" t="t" r="r" b="b"/>
            <a:pathLst>
              <a:path w="2946400" h="666114">
                <a:moveTo>
                  <a:pt x="0" y="665988"/>
                </a:moveTo>
                <a:lnTo>
                  <a:pt x="2945892" y="665988"/>
                </a:lnTo>
                <a:lnTo>
                  <a:pt x="2945892" y="0"/>
                </a:lnTo>
                <a:lnTo>
                  <a:pt x="0" y="0"/>
                </a:lnTo>
                <a:lnTo>
                  <a:pt x="0" y="665988"/>
                </a:lnTo>
                <a:close/>
              </a:path>
            </a:pathLst>
          </a:custGeom>
          <a:solidFill>
            <a:srgbClr val="333E50"/>
          </a:solidFill>
        </p:spPr>
        <p:txBody>
          <a:bodyPr wrap="square" lIns="0" tIns="0" rIns="0" bIns="0" rtlCol="0"/>
          <a:lstStyle/>
          <a:p>
            <a:endParaRPr/>
          </a:p>
        </p:txBody>
      </p:sp>
      <p:sp>
        <p:nvSpPr>
          <p:cNvPr id="15" name="object 15"/>
          <p:cNvSpPr txBox="1"/>
          <p:nvPr/>
        </p:nvSpPr>
        <p:spPr>
          <a:xfrm>
            <a:off x="4586646" y="2012950"/>
            <a:ext cx="1045210" cy="433705"/>
          </a:xfrm>
          <a:prstGeom prst="rect">
            <a:avLst/>
          </a:prstGeom>
        </p:spPr>
        <p:txBody>
          <a:bodyPr vert="horz" wrap="square" lIns="0" tIns="15875" rIns="0" bIns="0" rtlCol="0">
            <a:spAutoFit/>
          </a:bodyPr>
          <a:lstStyle/>
          <a:p>
            <a:pPr marL="12700" algn="ctr">
              <a:lnSpc>
                <a:spcPct val="100000"/>
              </a:lnSpc>
              <a:spcBef>
                <a:spcPts val="125"/>
              </a:spcBef>
            </a:pPr>
            <a:r>
              <a:rPr sz="2650" b="1" spc="25" dirty="0">
                <a:solidFill>
                  <a:srgbClr val="FFFFFF"/>
                </a:solidFill>
                <a:latin typeface="微软雅黑" panose="020B0503020204020204" charset="-122"/>
                <a:cs typeface="微软雅黑" panose="020B0503020204020204" charset="-122"/>
              </a:rPr>
              <a:t>中心村</a:t>
            </a:r>
            <a:endParaRPr sz="2650" dirty="0">
              <a:latin typeface="微软雅黑" panose="020B0503020204020204" charset="-122"/>
              <a:cs typeface="微软雅黑" panose="020B0503020204020204" charset="-122"/>
            </a:endParaRPr>
          </a:p>
        </p:txBody>
      </p:sp>
      <p:sp>
        <p:nvSpPr>
          <p:cNvPr id="16" name="object 16"/>
          <p:cNvSpPr/>
          <p:nvPr/>
        </p:nvSpPr>
        <p:spPr>
          <a:xfrm>
            <a:off x="2921635" y="2563495"/>
            <a:ext cx="4152265" cy="1007478"/>
          </a:xfrm>
          <a:custGeom>
            <a:avLst/>
            <a:gdLst/>
            <a:ahLst/>
            <a:cxnLst/>
            <a:rect l="l" t="t" r="r" b="b"/>
            <a:pathLst>
              <a:path w="2946400" h="1079500">
                <a:moveTo>
                  <a:pt x="2945891" y="0"/>
                </a:moveTo>
                <a:lnTo>
                  <a:pt x="2945891" y="1078991"/>
                </a:lnTo>
                <a:lnTo>
                  <a:pt x="0" y="1078991"/>
                </a:lnTo>
                <a:lnTo>
                  <a:pt x="0" y="0"/>
                </a:lnTo>
                <a:lnTo>
                  <a:pt x="2945891" y="0"/>
                </a:lnTo>
                <a:close/>
              </a:path>
            </a:pathLst>
          </a:custGeom>
          <a:solidFill>
            <a:srgbClr val="DAE2F3"/>
          </a:solidFill>
        </p:spPr>
        <p:txBody>
          <a:bodyPr wrap="square" lIns="0" tIns="0" rIns="0" bIns="0" rtlCol="0"/>
          <a:lstStyle/>
          <a:p>
            <a:endParaRPr/>
          </a:p>
        </p:txBody>
      </p:sp>
      <p:sp>
        <p:nvSpPr>
          <p:cNvPr id="19" name="object 19"/>
          <p:cNvSpPr txBox="1"/>
          <p:nvPr/>
        </p:nvSpPr>
        <p:spPr>
          <a:xfrm>
            <a:off x="559104" y="1016253"/>
            <a:ext cx="3865879" cy="452120"/>
          </a:xfrm>
          <a:prstGeom prst="rect">
            <a:avLst/>
          </a:prstGeom>
        </p:spPr>
        <p:txBody>
          <a:bodyPr vert="horz" wrap="square" lIns="0" tIns="0" rIns="0" bIns="0" rtlCol="0">
            <a:spAutoFit/>
          </a:bodyPr>
          <a:lstStyle/>
          <a:p>
            <a:pPr marL="12700">
              <a:lnSpc>
                <a:spcPts val="3555"/>
              </a:lnSpc>
            </a:pPr>
            <a:r>
              <a:rPr sz="4400" b="1" dirty="0">
                <a:solidFill>
                  <a:srgbClr val="333E50"/>
                </a:solidFill>
                <a:latin typeface="微软雅黑" panose="020B0503020204020204" charset="-122"/>
                <a:cs typeface="微软雅黑" panose="020B0503020204020204" charset="-122"/>
              </a:rPr>
              <a:t>6.1</a:t>
            </a:r>
            <a:r>
              <a:rPr sz="4400" b="1" spc="-220" dirty="0">
                <a:solidFill>
                  <a:srgbClr val="333E50"/>
                </a:solidFill>
                <a:latin typeface="微软雅黑" panose="020B0503020204020204" charset="-122"/>
                <a:cs typeface="微软雅黑" panose="020B0503020204020204" charset="-122"/>
              </a:rPr>
              <a:t> </a:t>
            </a:r>
            <a:r>
              <a:rPr sz="2800" b="1" spc="-5" dirty="0">
                <a:solidFill>
                  <a:srgbClr val="333E50"/>
                </a:solidFill>
                <a:latin typeface="微软雅黑" panose="020B0503020204020204" charset="-122"/>
                <a:cs typeface="微软雅黑" panose="020B0503020204020204" charset="-122"/>
              </a:rPr>
              <a:t>强化镇村体系结构</a:t>
            </a:r>
            <a:endParaRPr sz="2800">
              <a:latin typeface="微软雅黑" panose="020B0503020204020204" charset="-122"/>
              <a:cs typeface="微软雅黑" panose="020B0503020204020204" charset="-122"/>
            </a:endParaRPr>
          </a:p>
        </p:txBody>
      </p:sp>
      <p:sp>
        <p:nvSpPr>
          <p:cNvPr id="20" name="object 20"/>
          <p:cNvSpPr/>
          <p:nvPr/>
        </p:nvSpPr>
        <p:spPr>
          <a:xfrm>
            <a:off x="571500" y="13011912"/>
            <a:ext cx="2350135" cy="1217930"/>
          </a:xfrm>
          <a:custGeom>
            <a:avLst/>
            <a:gdLst/>
            <a:ahLst/>
            <a:cxnLst/>
            <a:rect l="l" t="t" r="r" b="b"/>
            <a:pathLst>
              <a:path w="2350135" h="1217930">
                <a:moveTo>
                  <a:pt x="0" y="1217676"/>
                </a:moveTo>
                <a:lnTo>
                  <a:pt x="2350008" y="1217676"/>
                </a:lnTo>
                <a:lnTo>
                  <a:pt x="2350008" y="0"/>
                </a:lnTo>
                <a:lnTo>
                  <a:pt x="0" y="0"/>
                </a:lnTo>
                <a:lnTo>
                  <a:pt x="0" y="1217676"/>
                </a:lnTo>
                <a:close/>
              </a:path>
            </a:pathLst>
          </a:custGeom>
          <a:solidFill>
            <a:srgbClr val="FFFFFF">
              <a:alpha val="81959"/>
            </a:srgbClr>
          </a:solidFill>
        </p:spPr>
        <p:txBody>
          <a:bodyPr wrap="square" lIns="0" tIns="0" rIns="0" bIns="0" rtlCol="0"/>
          <a:lstStyle/>
          <a:p>
            <a:endParaRPr/>
          </a:p>
        </p:txBody>
      </p:sp>
      <p:sp>
        <p:nvSpPr>
          <p:cNvPr id="28" name="object 28"/>
          <p:cNvSpPr txBox="1"/>
          <p:nvPr/>
        </p:nvSpPr>
        <p:spPr>
          <a:xfrm>
            <a:off x="7929245" y="13141008"/>
            <a:ext cx="2581910"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sz="2000" b="1" dirty="0">
                <a:latin typeface="微软雅黑" panose="020B0503020204020204" charset="-122"/>
                <a:cs typeface="微软雅黑" panose="020B0503020204020204" charset="-122"/>
              </a:rPr>
              <a:t>城镇（村）体系规划图</a:t>
            </a:r>
          </a:p>
        </p:txBody>
      </p:sp>
      <p:sp>
        <p:nvSpPr>
          <p:cNvPr id="18" name="object 18"/>
          <p:cNvSpPr txBox="1"/>
          <p:nvPr/>
        </p:nvSpPr>
        <p:spPr>
          <a:xfrm>
            <a:off x="3201002" y="2772800"/>
            <a:ext cx="3847498" cy="628377"/>
          </a:xfrm>
          <a:prstGeom prst="rect">
            <a:avLst/>
          </a:prstGeom>
        </p:spPr>
        <p:txBody>
          <a:bodyPr vert="horz" wrap="square" lIns="0" tIns="12700" rIns="0" bIns="0" rtlCol="0">
            <a:spAutoFit/>
          </a:bodyPr>
          <a:lstStyle/>
          <a:p>
            <a:pPr marL="12700" algn="ctr">
              <a:lnSpc>
                <a:spcPct val="100000"/>
              </a:lnSpc>
              <a:spcBef>
                <a:spcPts val="100"/>
              </a:spcBef>
            </a:pPr>
            <a:r>
              <a:rPr lang="zh-CN" altLang="en-US" sz="2000" dirty="0">
                <a:solidFill>
                  <a:srgbClr val="333E50"/>
                </a:solidFill>
                <a:latin typeface="微软雅黑" panose="020B0503020204020204" charset="-122"/>
                <a:cs typeface="微软雅黑" panose="020B0503020204020204" charset="-122"/>
              </a:rPr>
              <a:t>哈多河村、罕达罕村、大阳坡村、合兴村、泥沙河村、边北村</a:t>
            </a:r>
            <a:endParaRPr sz="2000" dirty="0">
              <a:solidFill>
                <a:srgbClr val="333E50"/>
              </a:solidFill>
              <a:latin typeface="微软雅黑" panose="020B0503020204020204" charset="-122"/>
              <a:cs typeface="微软雅黑" panose="020B0503020204020204" charset="-122"/>
            </a:endParaRPr>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4516185"/>
            <a:ext cx="10691813" cy="8558717"/>
          </a:xfrm>
          <a:prstGeom prst="rect">
            <a:avLst/>
          </a:prstGeom>
        </p:spPr>
      </p:pic>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756900"/>
            <a:ext cx="1429023" cy="2356482"/>
          </a:xfrm>
          <a:prstGeom prst="rect">
            <a:avLst/>
          </a:prstGeom>
        </p:spPr>
      </p:pic>
      <p:sp>
        <p:nvSpPr>
          <p:cNvPr id="2" name="object 14">
            <a:extLst>
              <a:ext uri="{FF2B5EF4-FFF2-40B4-BE49-F238E27FC236}">
                <a16:creationId xmlns:a16="http://schemas.microsoft.com/office/drawing/2014/main" id="{CF3D0ABC-8BCC-928C-8336-5C38F4DEE290}"/>
              </a:ext>
            </a:extLst>
          </p:cNvPr>
          <p:cNvSpPr/>
          <p:nvPr/>
        </p:nvSpPr>
        <p:spPr>
          <a:xfrm>
            <a:off x="7146458" y="1909445"/>
            <a:ext cx="3081275" cy="640333"/>
          </a:xfrm>
          <a:custGeom>
            <a:avLst/>
            <a:gdLst/>
            <a:ahLst/>
            <a:cxnLst/>
            <a:rect l="l" t="t" r="r" b="b"/>
            <a:pathLst>
              <a:path w="2946400" h="666114">
                <a:moveTo>
                  <a:pt x="0" y="665988"/>
                </a:moveTo>
                <a:lnTo>
                  <a:pt x="2945892" y="665988"/>
                </a:lnTo>
                <a:lnTo>
                  <a:pt x="2945892" y="0"/>
                </a:lnTo>
                <a:lnTo>
                  <a:pt x="0" y="0"/>
                </a:lnTo>
                <a:lnTo>
                  <a:pt x="0" y="665988"/>
                </a:lnTo>
                <a:close/>
              </a:path>
            </a:pathLst>
          </a:custGeom>
          <a:solidFill>
            <a:srgbClr val="333E50"/>
          </a:solidFill>
        </p:spPr>
        <p:txBody>
          <a:bodyPr wrap="square" lIns="0" tIns="0" rIns="0" bIns="0" rtlCol="0"/>
          <a:lstStyle/>
          <a:p>
            <a:endParaRPr/>
          </a:p>
        </p:txBody>
      </p:sp>
      <p:sp>
        <p:nvSpPr>
          <p:cNvPr id="13" name="object 15">
            <a:extLst>
              <a:ext uri="{FF2B5EF4-FFF2-40B4-BE49-F238E27FC236}">
                <a16:creationId xmlns:a16="http://schemas.microsoft.com/office/drawing/2014/main" id="{58CE319E-862A-6EE1-E567-9F45E8C3C761}"/>
              </a:ext>
            </a:extLst>
          </p:cNvPr>
          <p:cNvSpPr txBox="1"/>
          <p:nvPr/>
        </p:nvSpPr>
        <p:spPr>
          <a:xfrm>
            <a:off x="8194207" y="2012950"/>
            <a:ext cx="1045210" cy="433705"/>
          </a:xfrm>
          <a:prstGeom prst="rect">
            <a:avLst/>
          </a:prstGeom>
        </p:spPr>
        <p:txBody>
          <a:bodyPr vert="horz" wrap="square" lIns="0" tIns="15875" rIns="0" bIns="0" rtlCol="0">
            <a:spAutoFit/>
          </a:bodyPr>
          <a:lstStyle/>
          <a:p>
            <a:pPr marL="12700" algn="ctr">
              <a:lnSpc>
                <a:spcPct val="100000"/>
              </a:lnSpc>
              <a:spcBef>
                <a:spcPts val="125"/>
              </a:spcBef>
            </a:pPr>
            <a:r>
              <a:rPr lang="zh-CN" altLang="en-US" sz="2650" b="1" spc="25" dirty="0">
                <a:solidFill>
                  <a:srgbClr val="FFFFFF"/>
                </a:solidFill>
                <a:latin typeface="微软雅黑" panose="020B0503020204020204" charset="-122"/>
                <a:cs typeface="微软雅黑" panose="020B0503020204020204" charset="-122"/>
              </a:rPr>
              <a:t>自然</a:t>
            </a:r>
            <a:r>
              <a:rPr sz="2650" b="1" spc="25" dirty="0">
                <a:solidFill>
                  <a:srgbClr val="FFFFFF"/>
                </a:solidFill>
                <a:latin typeface="微软雅黑" panose="020B0503020204020204" charset="-122"/>
                <a:cs typeface="微软雅黑" panose="020B0503020204020204" charset="-122"/>
              </a:rPr>
              <a:t>村</a:t>
            </a:r>
            <a:endParaRPr sz="2650" dirty="0">
              <a:latin typeface="微软雅黑" panose="020B0503020204020204" charset="-122"/>
              <a:cs typeface="微软雅黑" panose="020B0503020204020204" charset="-122"/>
            </a:endParaRPr>
          </a:p>
        </p:txBody>
      </p:sp>
      <p:sp>
        <p:nvSpPr>
          <p:cNvPr id="17" name="object 16">
            <a:extLst>
              <a:ext uri="{FF2B5EF4-FFF2-40B4-BE49-F238E27FC236}">
                <a16:creationId xmlns:a16="http://schemas.microsoft.com/office/drawing/2014/main" id="{FE5AB980-270E-CFE6-0B77-DBC86798DA80}"/>
              </a:ext>
            </a:extLst>
          </p:cNvPr>
          <p:cNvSpPr/>
          <p:nvPr/>
        </p:nvSpPr>
        <p:spPr>
          <a:xfrm>
            <a:off x="7146458" y="2563495"/>
            <a:ext cx="3081275" cy="1007478"/>
          </a:xfrm>
          <a:custGeom>
            <a:avLst/>
            <a:gdLst/>
            <a:ahLst/>
            <a:cxnLst/>
            <a:rect l="l" t="t" r="r" b="b"/>
            <a:pathLst>
              <a:path w="2946400" h="1079500">
                <a:moveTo>
                  <a:pt x="2945891" y="0"/>
                </a:moveTo>
                <a:lnTo>
                  <a:pt x="2945891" y="1078991"/>
                </a:lnTo>
                <a:lnTo>
                  <a:pt x="0" y="1078991"/>
                </a:lnTo>
                <a:lnTo>
                  <a:pt x="0" y="0"/>
                </a:lnTo>
                <a:lnTo>
                  <a:pt x="2945891" y="0"/>
                </a:lnTo>
                <a:close/>
              </a:path>
            </a:pathLst>
          </a:custGeom>
          <a:solidFill>
            <a:srgbClr val="DAE2F3"/>
          </a:solidFill>
        </p:spPr>
        <p:txBody>
          <a:bodyPr wrap="square" lIns="0" tIns="0" rIns="0" bIns="0" rtlCol="0"/>
          <a:lstStyle/>
          <a:p>
            <a:endParaRPr/>
          </a:p>
        </p:txBody>
      </p:sp>
      <p:sp>
        <p:nvSpPr>
          <p:cNvPr id="22" name="object 18">
            <a:extLst>
              <a:ext uri="{FF2B5EF4-FFF2-40B4-BE49-F238E27FC236}">
                <a16:creationId xmlns:a16="http://schemas.microsoft.com/office/drawing/2014/main" id="{4E49B066-0AD0-814C-145A-763A2365EF43}"/>
              </a:ext>
            </a:extLst>
          </p:cNvPr>
          <p:cNvSpPr txBox="1"/>
          <p:nvPr/>
        </p:nvSpPr>
        <p:spPr>
          <a:xfrm>
            <a:off x="7964211" y="2906933"/>
            <a:ext cx="1567139" cy="320601"/>
          </a:xfrm>
          <a:prstGeom prst="rect">
            <a:avLst/>
          </a:prstGeom>
        </p:spPr>
        <p:txBody>
          <a:bodyPr vert="horz" wrap="square" lIns="0" tIns="12700" rIns="0" bIns="0" rtlCol="0">
            <a:spAutoFit/>
          </a:bodyPr>
          <a:lstStyle/>
          <a:p>
            <a:pPr marL="12700">
              <a:lnSpc>
                <a:spcPct val="100000"/>
              </a:lnSpc>
              <a:spcBef>
                <a:spcPts val="100"/>
              </a:spcBef>
            </a:pPr>
            <a:r>
              <a:rPr lang="en-US" altLang="zh-CN" sz="2000" dirty="0">
                <a:solidFill>
                  <a:srgbClr val="333E50"/>
                </a:solidFill>
                <a:latin typeface="微软雅黑" panose="020B0503020204020204" charset="-122"/>
                <a:cs typeface="微软雅黑" panose="020B0503020204020204" charset="-122"/>
              </a:rPr>
              <a:t>49</a:t>
            </a:r>
            <a:r>
              <a:rPr lang="zh-CN" altLang="en-US" sz="2000" dirty="0">
                <a:solidFill>
                  <a:srgbClr val="333E50"/>
                </a:solidFill>
                <a:latin typeface="微软雅黑" panose="020B0503020204020204" charset="-122"/>
                <a:cs typeface="微软雅黑" panose="020B0503020204020204" charset="-122"/>
              </a:rPr>
              <a:t>个自然村</a:t>
            </a:r>
            <a:endParaRPr sz="2000" dirty="0">
              <a:solidFill>
                <a:srgbClr val="333E50"/>
              </a:solidFill>
              <a:latin typeface="微软雅黑" panose="020B0503020204020204" charset="-122"/>
              <a:cs typeface="微软雅黑" panose="020B0503020204020204"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90397" y="9443466"/>
            <a:ext cx="4038600" cy="4855845"/>
          </a:xfrm>
          <a:custGeom>
            <a:avLst/>
            <a:gdLst/>
            <a:ahLst/>
            <a:cxnLst/>
            <a:rect l="l" t="t" r="r" b="b"/>
            <a:pathLst>
              <a:path w="4038600" h="4855844">
                <a:moveTo>
                  <a:pt x="3365500" y="0"/>
                </a:moveTo>
                <a:lnTo>
                  <a:pt x="673112" y="0"/>
                </a:lnTo>
                <a:lnTo>
                  <a:pt x="625041" y="1690"/>
                </a:lnTo>
                <a:lnTo>
                  <a:pt x="577882" y="6684"/>
                </a:lnTo>
                <a:lnTo>
                  <a:pt x="531749" y="14869"/>
                </a:lnTo>
                <a:lnTo>
                  <a:pt x="486756" y="26130"/>
                </a:lnTo>
                <a:lnTo>
                  <a:pt x="443017" y="40354"/>
                </a:lnTo>
                <a:lnTo>
                  <a:pt x="400646" y="57426"/>
                </a:lnTo>
                <a:lnTo>
                  <a:pt x="359757" y="77233"/>
                </a:lnTo>
                <a:lnTo>
                  <a:pt x="320464" y="99661"/>
                </a:lnTo>
                <a:lnTo>
                  <a:pt x="282880" y="124595"/>
                </a:lnTo>
                <a:lnTo>
                  <a:pt x="247120" y="151922"/>
                </a:lnTo>
                <a:lnTo>
                  <a:pt x="213297" y="181529"/>
                </a:lnTo>
                <a:lnTo>
                  <a:pt x="181526" y="213300"/>
                </a:lnTo>
                <a:lnTo>
                  <a:pt x="151919" y="247123"/>
                </a:lnTo>
                <a:lnTo>
                  <a:pt x="124592" y="282883"/>
                </a:lnTo>
                <a:lnTo>
                  <a:pt x="99658" y="320466"/>
                </a:lnTo>
                <a:lnTo>
                  <a:pt x="77231" y="359759"/>
                </a:lnTo>
                <a:lnTo>
                  <a:pt x="57424" y="400647"/>
                </a:lnTo>
                <a:lnTo>
                  <a:pt x="40352" y="443016"/>
                </a:lnTo>
                <a:lnTo>
                  <a:pt x="26129" y="486753"/>
                </a:lnTo>
                <a:lnTo>
                  <a:pt x="14868" y="531744"/>
                </a:lnTo>
                <a:lnTo>
                  <a:pt x="6684" y="577875"/>
                </a:lnTo>
                <a:lnTo>
                  <a:pt x="1690" y="625031"/>
                </a:lnTo>
                <a:lnTo>
                  <a:pt x="0" y="673100"/>
                </a:lnTo>
                <a:lnTo>
                  <a:pt x="0" y="4182364"/>
                </a:lnTo>
                <a:lnTo>
                  <a:pt x="1690" y="4230433"/>
                </a:lnTo>
                <a:lnTo>
                  <a:pt x="6684" y="4277591"/>
                </a:lnTo>
                <a:lnTo>
                  <a:pt x="14868" y="4323723"/>
                </a:lnTo>
                <a:lnTo>
                  <a:pt x="26129" y="4368714"/>
                </a:lnTo>
                <a:lnTo>
                  <a:pt x="40352" y="4412452"/>
                </a:lnTo>
                <a:lnTo>
                  <a:pt x="57424" y="4454822"/>
                </a:lnTo>
                <a:lnTo>
                  <a:pt x="77231" y="4495710"/>
                </a:lnTo>
                <a:lnTo>
                  <a:pt x="99658" y="4535003"/>
                </a:lnTo>
                <a:lnTo>
                  <a:pt x="124592" y="4572586"/>
                </a:lnTo>
                <a:lnTo>
                  <a:pt x="151919" y="4608345"/>
                </a:lnTo>
                <a:lnTo>
                  <a:pt x="181526" y="4642168"/>
                </a:lnTo>
                <a:lnTo>
                  <a:pt x="213297" y="4673939"/>
                </a:lnTo>
                <a:lnTo>
                  <a:pt x="247120" y="4703545"/>
                </a:lnTo>
                <a:lnTo>
                  <a:pt x="282880" y="4730872"/>
                </a:lnTo>
                <a:lnTo>
                  <a:pt x="320464" y="4755805"/>
                </a:lnTo>
                <a:lnTo>
                  <a:pt x="359757" y="4778233"/>
                </a:lnTo>
                <a:lnTo>
                  <a:pt x="400646" y="4798039"/>
                </a:lnTo>
                <a:lnTo>
                  <a:pt x="443017" y="4815111"/>
                </a:lnTo>
                <a:lnTo>
                  <a:pt x="486756" y="4829334"/>
                </a:lnTo>
                <a:lnTo>
                  <a:pt x="531749" y="4840595"/>
                </a:lnTo>
                <a:lnTo>
                  <a:pt x="577882" y="4848779"/>
                </a:lnTo>
                <a:lnTo>
                  <a:pt x="625041" y="4853773"/>
                </a:lnTo>
                <a:lnTo>
                  <a:pt x="673112" y="4855464"/>
                </a:lnTo>
                <a:lnTo>
                  <a:pt x="3365500" y="4855464"/>
                </a:lnTo>
                <a:lnTo>
                  <a:pt x="3413568" y="4853773"/>
                </a:lnTo>
                <a:lnTo>
                  <a:pt x="3460724" y="4848779"/>
                </a:lnTo>
                <a:lnTo>
                  <a:pt x="3506855" y="4840595"/>
                </a:lnTo>
                <a:lnTo>
                  <a:pt x="3551846" y="4829334"/>
                </a:lnTo>
                <a:lnTo>
                  <a:pt x="3595583" y="4815111"/>
                </a:lnTo>
                <a:lnTo>
                  <a:pt x="3637952" y="4798039"/>
                </a:lnTo>
                <a:lnTo>
                  <a:pt x="3678840" y="4778233"/>
                </a:lnTo>
                <a:lnTo>
                  <a:pt x="3718133" y="4755805"/>
                </a:lnTo>
                <a:lnTo>
                  <a:pt x="3755716" y="4730872"/>
                </a:lnTo>
                <a:lnTo>
                  <a:pt x="3791476" y="4703545"/>
                </a:lnTo>
                <a:lnTo>
                  <a:pt x="3825299" y="4673939"/>
                </a:lnTo>
                <a:lnTo>
                  <a:pt x="3857070" y="4642168"/>
                </a:lnTo>
                <a:lnTo>
                  <a:pt x="3886677" y="4608345"/>
                </a:lnTo>
                <a:lnTo>
                  <a:pt x="3914004" y="4572586"/>
                </a:lnTo>
                <a:lnTo>
                  <a:pt x="3938938" y="4535003"/>
                </a:lnTo>
                <a:lnTo>
                  <a:pt x="3961366" y="4495710"/>
                </a:lnTo>
                <a:lnTo>
                  <a:pt x="3981173" y="4454822"/>
                </a:lnTo>
                <a:lnTo>
                  <a:pt x="3998245" y="4412452"/>
                </a:lnTo>
                <a:lnTo>
                  <a:pt x="4012469" y="4368714"/>
                </a:lnTo>
                <a:lnTo>
                  <a:pt x="4023730" y="4323723"/>
                </a:lnTo>
                <a:lnTo>
                  <a:pt x="4031915" y="4277591"/>
                </a:lnTo>
                <a:lnTo>
                  <a:pt x="4036909" y="4230433"/>
                </a:lnTo>
                <a:lnTo>
                  <a:pt x="4038600" y="4182364"/>
                </a:lnTo>
                <a:lnTo>
                  <a:pt x="4038600" y="673100"/>
                </a:lnTo>
                <a:lnTo>
                  <a:pt x="4036909" y="625031"/>
                </a:lnTo>
                <a:lnTo>
                  <a:pt x="4031915" y="577875"/>
                </a:lnTo>
                <a:lnTo>
                  <a:pt x="4023730" y="531744"/>
                </a:lnTo>
                <a:lnTo>
                  <a:pt x="4012469" y="486753"/>
                </a:lnTo>
                <a:lnTo>
                  <a:pt x="3998245" y="443016"/>
                </a:lnTo>
                <a:lnTo>
                  <a:pt x="3981173" y="400647"/>
                </a:lnTo>
                <a:lnTo>
                  <a:pt x="3961366" y="359759"/>
                </a:lnTo>
                <a:lnTo>
                  <a:pt x="3938938" y="320466"/>
                </a:lnTo>
                <a:lnTo>
                  <a:pt x="3914004" y="282883"/>
                </a:lnTo>
                <a:lnTo>
                  <a:pt x="3886677" y="247123"/>
                </a:lnTo>
                <a:lnTo>
                  <a:pt x="3857070" y="213300"/>
                </a:lnTo>
                <a:lnTo>
                  <a:pt x="3825299" y="181529"/>
                </a:lnTo>
                <a:lnTo>
                  <a:pt x="3791476" y="151922"/>
                </a:lnTo>
                <a:lnTo>
                  <a:pt x="3755716" y="124595"/>
                </a:lnTo>
                <a:lnTo>
                  <a:pt x="3718133" y="99661"/>
                </a:lnTo>
                <a:lnTo>
                  <a:pt x="3678840" y="77233"/>
                </a:lnTo>
                <a:lnTo>
                  <a:pt x="3637952" y="57426"/>
                </a:lnTo>
                <a:lnTo>
                  <a:pt x="3595583" y="40354"/>
                </a:lnTo>
                <a:lnTo>
                  <a:pt x="3551846" y="26130"/>
                </a:lnTo>
                <a:lnTo>
                  <a:pt x="3506855" y="14869"/>
                </a:lnTo>
                <a:lnTo>
                  <a:pt x="3460724" y="6684"/>
                </a:lnTo>
                <a:lnTo>
                  <a:pt x="3413568" y="1690"/>
                </a:lnTo>
                <a:lnTo>
                  <a:pt x="3365500" y="0"/>
                </a:lnTo>
                <a:close/>
              </a:path>
            </a:pathLst>
          </a:custGeom>
          <a:solidFill>
            <a:schemeClr val="accent1">
              <a:alpha val="20000"/>
            </a:schemeClr>
          </a:solidFill>
        </p:spPr>
        <p:txBody>
          <a:bodyPr wrap="square" lIns="0" tIns="0" rIns="0" bIns="0" rtlCol="0"/>
          <a:lstStyle/>
          <a:p>
            <a:endParaRPr/>
          </a:p>
        </p:txBody>
      </p:sp>
      <p:sp>
        <p:nvSpPr>
          <p:cNvPr id="3" name="object 3"/>
          <p:cNvSpPr txBox="1"/>
          <p:nvPr/>
        </p:nvSpPr>
        <p:spPr>
          <a:xfrm>
            <a:off x="1261668" y="9815550"/>
            <a:ext cx="3287395" cy="1901931"/>
          </a:xfrm>
          <a:prstGeom prst="rect">
            <a:avLst/>
          </a:prstGeom>
        </p:spPr>
        <p:txBody>
          <a:bodyPr vert="horz" wrap="square" lIns="0" tIns="13335" rIns="0" bIns="0" rtlCol="0">
            <a:spAutoFit/>
          </a:bodyPr>
          <a:lstStyle/>
          <a:p>
            <a:pPr algn="just">
              <a:lnSpc>
                <a:spcPts val="3000"/>
              </a:lnSpc>
            </a:pPr>
            <a:r>
              <a:rPr lang="zh-CN" altLang="zh-CN" sz="2000" spc="20" dirty="0">
                <a:latin typeface="微软雅黑" panose="020B0503020204020204" charset="-122"/>
              </a:rPr>
              <a:t>要严格控制宅基地用地规模，执行“一户一宅”政策，新建宅基地控制在规定的标准内，充分利用村庄内空闲地、闲置宅基地和未利用地。</a:t>
            </a:r>
          </a:p>
        </p:txBody>
      </p:sp>
      <p:sp>
        <p:nvSpPr>
          <p:cNvPr id="5" name="object 5"/>
          <p:cNvSpPr/>
          <p:nvPr/>
        </p:nvSpPr>
        <p:spPr>
          <a:xfrm>
            <a:off x="876300" y="8525256"/>
            <a:ext cx="4037329" cy="669290"/>
          </a:xfrm>
          <a:custGeom>
            <a:avLst/>
            <a:gdLst/>
            <a:ahLst/>
            <a:cxnLst/>
            <a:rect l="l" t="t" r="r" b="b"/>
            <a:pathLst>
              <a:path w="4037329" h="669290">
                <a:moveTo>
                  <a:pt x="3628771" y="0"/>
                </a:moveTo>
                <a:lnTo>
                  <a:pt x="0" y="0"/>
                </a:lnTo>
                <a:lnTo>
                  <a:pt x="234645" y="334518"/>
                </a:lnTo>
                <a:lnTo>
                  <a:pt x="0" y="669036"/>
                </a:lnTo>
                <a:lnTo>
                  <a:pt x="3628771" y="669036"/>
                </a:lnTo>
                <a:lnTo>
                  <a:pt x="4037076" y="334518"/>
                </a:lnTo>
                <a:lnTo>
                  <a:pt x="3628771" y="0"/>
                </a:lnTo>
                <a:close/>
              </a:path>
            </a:pathLst>
          </a:custGeom>
          <a:solidFill>
            <a:srgbClr val="333E50"/>
          </a:solidFill>
        </p:spPr>
        <p:txBody>
          <a:bodyPr wrap="square" lIns="0" tIns="0" rIns="0" bIns="0" rtlCol="0"/>
          <a:lstStyle/>
          <a:p>
            <a:endParaRPr/>
          </a:p>
        </p:txBody>
      </p:sp>
      <p:sp>
        <p:nvSpPr>
          <p:cNvPr id="6" name="object 6"/>
          <p:cNvSpPr txBox="1"/>
          <p:nvPr/>
        </p:nvSpPr>
        <p:spPr>
          <a:xfrm>
            <a:off x="1758188" y="8630158"/>
            <a:ext cx="2275205" cy="423545"/>
          </a:xfrm>
          <a:prstGeom prst="rect">
            <a:avLst/>
          </a:prstGeom>
        </p:spPr>
        <p:txBody>
          <a:bodyPr vert="horz" wrap="square" lIns="0" tIns="15875" rIns="0" bIns="0" rtlCol="0">
            <a:spAutoFit/>
          </a:bodyPr>
          <a:lstStyle/>
          <a:p>
            <a:pPr marL="12700">
              <a:lnSpc>
                <a:spcPct val="100000"/>
              </a:lnSpc>
              <a:spcBef>
                <a:spcPts val="125"/>
              </a:spcBef>
            </a:pPr>
            <a:r>
              <a:rPr lang="en-US" sz="2650" b="1" spc="25" dirty="0">
                <a:solidFill>
                  <a:srgbClr val="FFFFFF"/>
                </a:solidFill>
                <a:latin typeface="微软雅黑" panose="020B0503020204020204" charset="-122"/>
                <a:cs typeface="微软雅黑" panose="020B0503020204020204" charset="-122"/>
              </a:rPr>
              <a:t>1</a:t>
            </a:r>
            <a:r>
              <a:rPr sz="2650" b="1" spc="25" dirty="0">
                <a:solidFill>
                  <a:srgbClr val="FFFFFF"/>
                </a:solidFill>
                <a:latin typeface="微软雅黑" panose="020B0503020204020204" charset="-122"/>
                <a:cs typeface="微软雅黑" panose="020B0503020204020204" charset="-122"/>
              </a:rPr>
              <a:t>个</a:t>
            </a:r>
            <a:r>
              <a:rPr lang="zh-CN" altLang="en-US" sz="2650" b="1" spc="25" dirty="0">
                <a:solidFill>
                  <a:srgbClr val="FFFFFF"/>
                </a:solidFill>
                <a:latin typeface="微软雅黑" panose="020B0503020204020204" charset="-122"/>
                <a:cs typeface="微软雅黑" panose="020B0503020204020204" charset="-122"/>
              </a:rPr>
              <a:t>其他</a:t>
            </a:r>
            <a:r>
              <a:rPr lang="zh-CN" sz="2650" b="1" spc="25" dirty="0">
                <a:solidFill>
                  <a:srgbClr val="FFFFFF"/>
                </a:solidFill>
                <a:latin typeface="微软雅黑" panose="020B0503020204020204" charset="-122"/>
                <a:cs typeface="微软雅黑" panose="020B0503020204020204" charset="-122"/>
              </a:rPr>
              <a:t>类</a:t>
            </a:r>
          </a:p>
        </p:txBody>
      </p:sp>
      <p:sp>
        <p:nvSpPr>
          <p:cNvPr id="8" name="object 8"/>
          <p:cNvSpPr/>
          <p:nvPr/>
        </p:nvSpPr>
        <p:spPr>
          <a:xfrm>
            <a:off x="876300" y="1888236"/>
            <a:ext cx="4037329" cy="668020"/>
          </a:xfrm>
          <a:custGeom>
            <a:avLst/>
            <a:gdLst/>
            <a:ahLst/>
            <a:cxnLst/>
            <a:rect l="l" t="t" r="r" b="b"/>
            <a:pathLst>
              <a:path w="4037329" h="668019">
                <a:moveTo>
                  <a:pt x="3628771" y="0"/>
                </a:moveTo>
                <a:lnTo>
                  <a:pt x="0" y="0"/>
                </a:lnTo>
                <a:lnTo>
                  <a:pt x="234645" y="333755"/>
                </a:lnTo>
                <a:lnTo>
                  <a:pt x="0" y="667511"/>
                </a:lnTo>
                <a:lnTo>
                  <a:pt x="3628771" y="667511"/>
                </a:lnTo>
                <a:lnTo>
                  <a:pt x="4037076" y="333755"/>
                </a:lnTo>
                <a:lnTo>
                  <a:pt x="3628771" y="0"/>
                </a:lnTo>
                <a:close/>
              </a:path>
            </a:pathLst>
          </a:custGeom>
          <a:solidFill>
            <a:srgbClr val="333E50"/>
          </a:solidFill>
        </p:spPr>
        <p:txBody>
          <a:bodyPr wrap="square" lIns="0" tIns="0" rIns="0" bIns="0" rtlCol="0"/>
          <a:lstStyle/>
          <a:p>
            <a:endParaRPr/>
          </a:p>
        </p:txBody>
      </p:sp>
      <p:sp>
        <p:nvSpPr>
          <p:cNvPr id="9" name="object 9"/>
          <p:cNvSpPr/>
          <p:nvPr/>
        </p:nvSpPr>
        <p:spPr>
          <a:xfrm>
            <a:off x="905383" y="2788920"/>
            <a:ext cx="4008120" cy="5011420"/>
          </a:xfrm>
          <a:custGeom>
            <a:avLst/>
            <a:gdLst/>
            <a:ahLst/>
            <a:cxnLst/>
            <a:rect l="l" t="t" r="r" b="b"/>
            <a:pathLst>
              <a:path w="4008120" h="5011420">
                <a:moveTo>
                  <a:pt x="3340100" y="0"/>
                </a:moveTo>
                <a:lnTo>
                  <a:pt x="668032" y="0"/>
                </a:lnTo>
                <a:lnTo>
                  <a:pt x="620324" y="1677"/>
                </a:lnTo>
                <a:lnTo>
                  <a:pt x="573520" y="6633"/>
                </a:lnTo>
                <a:lnTo>
                  <a:pt x="527736" y="14756"/>
                </a:lnTo>
                <a:lnTo>
                  <a:pt x="483083" y="25932"/>
                </a:lnTo>
                <a:lnTo>
                  <a:pt x="439674" y="40048"/>
                </a:lnTo>
                <a:lnTo>
                  <a:pt x="397623" y="56991"/>
                </a:lnTo>
                <a:lnTo>
                  <a:pt x="357043" y="76648"/>
                </a:lnTo>
                <a:lnTo>
                  <a:pt x="318046" y="98906"/>
                </a:lnTo>
                <a:lnTo>
                  <a:pt x="280746" y="123651"/>
                </a:lnTo>
                <a:lnTo>
                  <a:pt x="245255" y="150772"/>
                </a:lnTo>
                <a:lnTo>
                  <a:pt x="211688" y="180155"/>
                </a:lnTo>
                <a:lnTo>
                  <a:pt x="180156" y="211686"/>
                </a:lnTo>
                <a:lnTo>
                  <a:pt x="150773" y="245253"/>
                </a:lnTo>
                <a:lnTo>
                  <a:pt x="123652" y="280743"/>
                </a:lnTo>
                <a:lnTo>
                  <a:pt x="98906" y="318042"/>
                </a:lnTo>
                <a:lnTo>
                  <a:pt x="76648" y="357038"/>
                </a:lnTo>
                <a:lnTo>
                  <a:pt x="56991" y="397618"/>
                </a:lnTo>
                <a:lnTo>
                  <a:pt x="40048" y="439668"/>
                </a:lnTo>
                <a:lnTo>
                  <a:pt x="25932" y="483075"/>
                </a:lnTo>
                <a:lnTo>
                  <a:pt x="14756" y="527727"/>
                </a:lnTo>
                <a:lnTo>
                  <a:pt x="6633" y="573511"/>
                </a:lnTo>
                <a:lnTo>
                  <a:pt x="1677" y="620313"/>
                </a:lnTo>
                <a:lnTo>
                  <a:pt x="0" y="668020"/>
                </a:lnTo>
                <a:lnTo>
                  <a:pt x="0" y="4342892"/>
                </a:lnTo>
                <a:lnTo>
                  <a:pt x="1677" y="4390598"/>
                </a:lnTo>
                <a:lnTo>
                  <a:pt x="6633" y="4437400"/>
                </a:lnTo>
                <a:lnTo>
                  <a:pt x="14756" y="4483184"/>
                </a:lnTo>
                <a:lnTo>
                  <a:pt x="25932" y="4527836"/>
                </a:lnTo>
                <a:lnTo>
                  <a:pt x="40048" y="4571243"/>
                </a:lnTo>
                <a:lnTo>
                  <a:pt x="56991" y="4613293"/>
                </a:lnTo>
                <a:lnTo>
                  <a:pt x="76648" y="4653873"/>
                </a:lnTo>
                <a:lnTo>
                  <a:pt x="98906" y="4692869"/>
                </a:lnTo>
                <a:lnTo>
                  <a:pt x="123652" y="4730168"/>
                </a:lnTo>
                <a:lnTo>
                  <a:pt x="150773" y="4765658"/>
                </a:lnTo>
                <a:lnTo>
                  <a:pt x="180156" y="4799225"/>
                </a:lnTo>
                <a:lnTo>
                  <a:pt x="211688" y="4830756"/>
                </a:lnTo>
                <a:lnTo>
                  <a:pt x="245255" y="4860139"/>
                </a:lnTo>
                <a:lnTo>
                  <a:pt x="280746" y="4887260"/>
                </a:lnTo>
                <a:lnTo>
                  <a:pt x="318046" y="4912005"/>
                </a:lnTo>
                <a:lnTo>
                  <a:pt x="357043" y="4934263"/>
                </a:lnTo>
                <a:lnTo>
                  <a:pt x="397623" y="4953920"/>
                </a:lnTo>
                <a:lnTo>
                  <a:pt x="439674" y="4970863"/>
                </a:lnTo>
                <a:lnTo>
                  <a:pt x="483083" y="4984979"/>
                </a:lnTo>
                <a:lnTo>
                  <a:pt x="527736" y="4996155"/>
                </a:lnTo>
                <a:lnTo>
                  <a:pt x="573520" y="5004278"/>
                </a:lnTo>
                <a:lnTo>
                  <a:pt x="620324" y="5009234"/>
                </a:lnTo>
                <a:lnTo>
                  <a:pt x="668032" y="5010912"/>
                </a:lnTo>
                <a:lnTo>
                  <a:pt x="3340100" y="5010912"/>
                </a:lnTo>
                <a:lnTo>
                  <a:pt x="3387806" y="5009234"/>
                </a:lnTo>
                <a:lnTo>
                  <a:pt x="3434608" y="5004278"/>
                </a:lnTo>
                <a:lnTo>
                  <a:pt x="3480392" y="4996155"/>
                </a:lnTo>
                <a:lnTo>
                  <a:pt x="3525044" y="4984979"/>
                </a:lnTo>
                <a:lnTo>
                  <a:pt x="3568451" y="4970863"/>
                </a:lnTo>
                <a:lnTo>
                  <a:pt x="3610501" y="4953920"/>
                </a:lnTo>
                <a:lnTo>
                  <a:pt x="3651081" y="4934263"/>
                </a:lnTo>
                <a:lnTo>
                  <a:pt x="3690077" y="4912005"/>
                </a:lnTo>
                <a:lnTo>
                  <a:pt x="3727376" y="4887260"/>
                </a:lnTo>
                <a:lnTo>
                  <a:pt x="3762866" y="4860139"/>
                </a:lnTo>
                <a:lnTo>
                  <a:pt x="3796433" y="4830756"/>
                </a:lnTo>
                <a:lnTo>
                  <a:pt x="3827964" y="4799225"/>
                </a:lnTo>
                <a:lnTo>
                  <a:pt x="3857347" y="4765658"/>
                </a:lnTo>
                <a:lnTo>
                  <a:pt x="3884468" y="4730168"/>
                </a:lnTo>
                <a:lnTo>
                  <a:pt x="3909213" y="4692869"/>
                </a:lnTo>
                <a:lnTo>
                  <a:pt x="3931471" y="4653873"/>
                </a:lnTo>
                <a:lnTo>
                  <a:pt x="3951128" y="4613293"/>
                </a:lnTo>
                <a:lnTo>
                  <a:pt x="3968071" y="4571243"/>
                </a:lnTo>
                <a:lnTo>
                  <a:pt x="3982187" y="4527836"/>
                </a:lnTo>
                <a:lnTo>
                  <a:pt x="3993363" y="4483184"/>
                </a:lnTo>
                <a:lnTo>
                  <a:pt x="4001486" y="4437400"/>
                </a:lnTo>
                <a:lnTo>
                  <a:pt x="4006442" y="4390598"/>
                </a:lnTo>
                <a:lnTo>
                  <a:pt x="4008120" y="4342892"/>
                </a:lnTo>
                <a:lnTo>
                  <a:pt x="4008120" y="668020"/>
                </a:lnTo>
                <a:lnTo>
                  <a:pt x="4006442" y="620313"/>
                </a:lnTo>
                <a:lnTo>
                  <a:pt x="4001486" y="573511"/>
                </a:lnTo>
                <a:lnTo>
                  <a:pt x="3993363" y="527727"/>
                </a:lnTo>
                <a:lnTo>
                  <a:pt x="3982187" y="483075"/>
                </a:lnTo>
                <a:lnTo>
                  <a:pt x="3968071" y="439668"/>
                </a:lnTo>
                <a:lnTo>
                  <a:pt x="3951128" y="397618"/>
                </a:lnTo>
                <a:lnTo>
                  <a:pt x="3931471" y="357038"/>
                </a:lnTo>
                <a:lnTo>
                  <a:pt x="3909213" y="318042"/>
                </a:lnTo>
                <a:lnTo>
                  <a:pt x="3884468" y="280743"/>
                </a:lnTo>
                <a:lnTo>
                  <a:pt x="3857347" y="245253"/>
                </a:lnTo>
                <a:lnTo>
                  <a:pt x="3827964" y="211686"/>
                </a:lnTo>
                <a:lnTo>
                  <a:pt x="3796433" y="180155"/>
                </a:lnTo>
                <a:lnTo>
                  <a:pt x="3762866" y="150772"/>
                </a:lnTo>
                <a:lnTo>
                  <a:pt x="3727376" y="123651"/>
                </a:lnTo>
                <a:lnTo>
                  <a:pt x="3690077" y="98906"/>
                </a:lnTo>
                <a:lnTo>
                  <a:pt x="3651081" y="76648"/>
                </a:lnTo>
                <a:lnTo>
                  <a:pt x="3610501" y="56991"/>
                </a:lnTo>
                <a:lnTo>
                  <a:pt x="3568451" y="40048"/>
                </a:lnTo>
                <a:lnTo>
                  <a:pt x="3525044" y="25932"/>
                </a:lnTo>
                <a:lnTo>
                  <a:pt x="3480392" y="14756"/>
                </a:lnTo>
                <a:lnTo>
                  <a:pt x="3434608" y="6633"/>
                </a:lnTo>
                <a:lnTo>
                  <a:pt x="3387806" y="1677"/>
                </a:lnTo>
                <a:lnTo>
                  <a:pt x="3340100" y="0"/>
                </a:lnTo>
                <a:close/>
              </a:path>
            </a:pathLst>
          </a:custGeom>
          <a:solidFill>
            <a:srgbClr val="00AA9F">
              <a:alpha val="19999"/>
            </a:srgbClr>
          </a:solidFill>
        </p:spPr>
        <p:txBody>
          <a:bodyPr wrap="square" lIns="0" tIns="0" rIns="0" bIns="0" rtlCol="0"/>
          <a:lstStyle/>
          <a:p>
            <a:endParaRPr/>
          </a:p>
        </p:txBody>
      </p:sp>
      <p:sp>
        <p:nvSpPr>
          <p:cNvPr id="10" name="object 10"/>
          <p:cNvSpPr txBox="1"/>
          <p:nvPr/>
        </p:nvSpPr>
        <p:spPr>
          <a:xfrm>
            <a:off x="1289100" y="3264764"/>
            <a:ext cx="3496310" cy="3705860"/>
          </a:xfrm>
          <a:prstGeom prst="rect">
            <a:avLst/>
          </a:prstGeom>
        </p:spPr>
        <p:txBody>
          <a:bodyPr vert="horz" wrap="square" lIns="0" tIns="12700" rIns="0" bIns="0" rtlCol="0">
            <a:spAutoFit/>
          </a:bodyPr>
          <a:lstStyle/>
          <a:p>
            <a:pPr marL="12700" marR="5080">
              <a:lnSpc>
                <a:spcPct val="120000"/>
              </a:lnSpc>
              <a:spcBef>
                <a:spcPts val="100"/>
              </a:spcBef>
              <a:tabLst>
                <a:tab pos="1174115" algn="l"/>
              </a:tabLst>
            </a:pPr>
            <a:r>
              <a:rPr sz="2000" spc="20" dirty="0">
                <a:latin typeface="微软雅黑" panose="020B0503020204020204" charset="-122"/>
                <a:cs typeface="微软雅黑" panose="020B0503020204020204" charset="-122"/>
              </a:rPr>
              <a:t>承接城镇外溢功能，居住建筑已经或即将呈现城市聚落形态，村庄能够共享使用城镇基础设施，具备向城镇地区转型的潜力条件。综合考虑工业化、城镇化和村庄自身发展需要，加快城乡产业融合发展、基础设施互联互通、公共服务共建共享，逐步强化服务城市发展、承接城市功能外溢的作用。</a:t>
            </a:r>
          </a:p>
        </p:txBody>
      </p:sp>
      <p:sp>
        <p:nvSpPr>
          <p:cNvPr id="13" name="object 13"/>
          <p:cNvSpPr txBox="1"/>
          <p:nvPr/>
        </p:nvSpPr>
        <p:spPr>
          <a:xfrm>
            <a:off x="559104" y="1016253"/>
            <a:ext cx="3865879" cy="1408430"/>
          </a:xfrm>
          <a:prstGeom prst="rect">
            <a:avLst/>
          </a:prstGeom>
        </p:spPr>
        <p:txBody>
          <a:bodyPr vert="horz" wrap="square" lIns="0" tIns="0" rIns="0" bIns="0" rtlCol="0">
            <a:spAutoFit/>
          </a:bodyPr>
          <a:lstStyle/>
          <a:p>
            <a:pPr marL="12700">
              <a:lnSpc>
                <a:spcPts val="3775"/>
              </a:lnSpc>
            </a:pPr>
            <a:r>
              <a:rPr sz="4400" b="1" dirty="0">
                <a:solidFill>
                  <a:srgbClr val="333E50"/>
                </a:solidFill>
                <a:latin typeface="微软雅黑" panose="020B0503020204020204" charset="-122"/>
                <a:cs typeface="微软雅黑" panose="020B0503020204020204" charset="-122"/>
              </a:rPr>
              <a:t>6.2</a:t>
            </a:r>
            <a:r>
              <a:rPr sz="4400" b="1" spc="-220" dirty="0">
                <a:solidFill>
                  <a:srgbClr val="333E50"/>
                </a:solidFill>
                <a:latin typeface="微软雅黑" panose="020B0503020204020204" charset="-122"/>
                <a:cs typeface="微软雅黑" panose="020B0503020204020204" charset="-122"/>
              </a:rPr>
              <a:t> </a:t>
            </a:r>
            <a:r>
              <a:rPr sz="2800" b="1" spc="-5" dirty="0">
                <a:solidFill>
                  <a:srgbClr val="333E50"/>
                </a:solidFill>
                <a:latin typeface="微软雅黑" panose="020B0503020204020204" charset="-122"/>
                <a:cs typeface="微软雅黑" panose="020B0503020204020204" charset="-122"/>
              </a:rPr>
              <a:t>引导村庄分类发展</a:t>
            </a:r>
            <a:endParaRPr sz="2800" dirty="0">
              <a:latin typeface="微软雅黑" panose="020B0503020204020204" charset="-122"/>
              <a:cs typeface="微软雅黑" panose="020B0503020204020204" charset="-122"/>
            </a:endParaRPr>
          </a:p>
          <a:p>
            <a:pPr marL="868680">
              <a:lnSpc>
                <a:spcPct val="100000"/>
              </a:lnSpc>
              <a:spcBef>
                <a:spcPts val="4030"/>
              </a:spcBef>
            </a:pPr>
            <a:r>
              <a:rPr sz="2650" b="1" spc="20" dirty="0">
                <a:solidFill>
                  <a:srgbClr val="FFFFFF"/>
                </a:solidFill>
                <a:latin typeface="微软雅黑" panose="020B0503020204020204" charset="-122"/>
                <a:cs typeface="微软雅黑" panose="020B0503020204020204" charset="-122"/>
              </a:rPr>
              <a:t>1</a:t>
            </a:r>
            <a:r>
              <a:rPr sz="2650" b="1" spc="25" dirty="0">
                <a:solidFill>
                  <a:srgbClr val="FFFFFF"/>
                </a:solidFill>
                <a:latin typeface="微软雅黑" panose="020B0503020204020204" charset="-122"/>
                <a:cs typeface="微软雅黑" panose="020B0503020204020204" charset="-122"/>
              </a:rPr>
              <a:t>个</a:t>
            </a:r>
            <a:r>
              <a:rPr lang="zh-CN" sz="2650" b="1" spc="25" dirty="0">
                <a:solidFill>
                  <a:srgbClr val="FFFFFF"/>
                </a:solidFill>
                <a:latin typeface="微软雅黑" panose="020B0503020204020204" charset="-122"/>
                <a:cs typeface="微软雅黑" panose="020B0503020204020204" charset="-122"/>
              </a:rPr>
              <a:t>城郊融合类</a:t>
            </a:r>
          </a:p>
        </p:txBody>
      </p:sp>
      <p:sp>
        <p:nvSpPr>
          <p:cNvPr id="14" name="object 8"/>
          <p:cNvSpPr/>
          <p:nvPr/>
        </p:nvSpPr>
        <p:spPr>
          <a:xfrm>
            <a:off x="5708650" y="1888236"/>
            <a:ext cx="4037329" cy="668020"/>
          </a:xfrm>
          <a:custGeom>
            <a:avLst/>
            <a:gdLst/>
            <a:ahLst/>
            <a:cxnLst/>
            <a:rect l="l" t="t" r="r" b="b"/>
            <a:pathLst>
              <a:path w="4037329" h="668019">
                <a:moveTo>
                  <a:pt x="3628771" y="0"/>
                </a:moveTo>
                <a:lnTo>
                  <a:pt x="0" y="0"/>
                </a:lnTo>
                <a:lnTo>
                  <a:pt x="234645" y="333755"/>
                </a:lnTo>
                <a:lnTo>
                  <a:pt x="0" y="667511"/>
                </a:lnTo>
                <a:lnTo>
                  <a:pt x="3628771" y="667511"/>
                </a:lnTo>
                <a:lnTo>
                  <a:pt x="4037076" y="333755"/>
                </a:lnTo>
                <a:lnTo>
                  <a:pt x="3628771" y="0"/>
                </a:lnTo>
                <a:close/>
              </a:path>
            </a:pathLst>
          </a:custGeom>
          <a:solidFill>
            <a:srgbClr val="333E50"/>
          </a:solidFill>
        </p:spPr>
        <p:txBody>
          <a:bodyPr wrap="square" lIns="0" tIns="0" rIns="0" bIns="0" rtlCol="0"/>
          <a:lstStyle/>
          <a:p>
            <a:endParaRPr/>
          </a:p>
        </p:txBody>
      </p:sp>
      <p:sp>
        <p:nvSpPr>
          <p:cNvPr id="15" name="object 9"/>
          <p:cNvSpPr/>
          <p:nvPr/>
        </p:nvSpPr>
        <p:spPr>
          <a:xfrm>
            <a:off x="5737733" y="2788920"/>
            <a:ext cx="4008120" cy="5011420"/>
          </a:xfrm>
          <a:custGeom>
            <a:avLst/>
            <a:gdLst/>
            <a:ahLst/>
            <a:cxnLst/>
            <a:rect l="l" t="t" r="r" b="b"/>
            <a:pathLst>
              <a:path w="4008120" h="5011420">
                <a:moveTo>
                  <a:pt x="3340100" y="0"/>
                </a:moveTo>
                <a:lnTo>
                  <a:pt x="668032" y="0"/>
                </a:lnTo>
                <a:lnTo>
                  <a:pt x="620324" y="1677"/>
                </a:lnTo>
                <a:lnTo>
                  <a:pt x="573520" y="6633"/>
                </a:lnTo>
                <a:lnTo>
                  <a:pt x="527736" y="14756"/>
                </a:lnTo>
                <a:lnTo>
                  <a:pt x="483083" y="25932"/>
                </a:lnTo>
                <a:lnTo>
                  <a:pt x="439674" y="40048"/>
                </a:lnTo>
                <a:lnTo>
                  <a:pt x="397623" y="56991"/>
                </a:lnTo>
                <a:lnTo>
                  <a:pt x="357043" y="76648"/>
                </a:lnTo>
                <a:lnTo>
                  <a:pt x="318046" y="98906"/>
                </a:lnTo>
                <a:lnTo>
                  <a:pt x="280746" y="123651"/>
                </a:lnTo>
                <a:lnTo>
                  <a:pt x="245255" y="150772"/>
                </a:lnTo>
                <a:lnTo>
                  <a:pt x="211688" y="180155"/>
                </a:lnTo>
                <a:lnTo>
                  <a:pt x="180156" y="211686"/>
                </a:lnTo>
                <a:lnTo>
                  <a:pt x="150773" y="245253"/>
                </a:lnTo>
                <a:lnTo>
                  <a:pt x="123652" y="280743"/>
                </a:lnTo>
                <a:lnTo>
                  <a:pt x="98906" y="318042"/>
                </a:lnTo>
                <a:lnTo>
                  <a:pt x="76648" y="357038"/>
                </a:lnTo>
                <a:lnTo>
                  <a:pt x="56991" y="397618"/>
                </a:lnTo>
                <a:lnTo>
                  <a:pt x="40048" y="439668"/>
                </a:lnTo>
                <a:lnTo>
                  <a:pt x="25932" y="483075"/>
                </a:lnTo>
                <a:lnTo>
                  <a:pt x="14756" y="527727"/>
                </a:lnTo>
                <a:lnTo>
                  <a:pt x="6633" y="573511"/>
                </a:lnTo>
                <a:lnTo>
                  <a:pt x="1677" y="620313"/>
                </a:lnTo>
                <a:lnTo>
                  <a:pt x="0" y="668020"/>
                </a:lnTo>
                <a:lnTo>
                  <a:pt x="0" y="4342892"/>
                </a:lnTo>
                <a:lnTo>
                  <a:pt x="1677" y="4390598"/>
                </a:lnTo>
                <a:lnTo>
                  <a:pt x="6633" y="4437400"/>
                </a:lnTo>
                <a:lnTo>
                  <a:pt x="14756" y="4483184"/>
                </a:lnTo>
                <a:lnTo>
                  <a:pt x="25932" y="4527836"/>
                </a:lnTo>
                <a:lnTo>
                  <a:pt x="40048" y="4571243"/>
                </a:lnTo>
                <a:lnTo>
                  <a:pt x="56991" y="4613293"/>
                </a:lnTo>
                <a:lnTo>
                  <a:pt x="76648" y="4653873"/>
                </a:lnTo>
                <a:lnTo>
                  <a:pt x="98906" y="4692869"/>
                </a:lnTo>
                <a:lnTo>
                  <a:pt x="123652" y="4730168"/>
                </a:lnTo>
                <a:lnTo>
                  <a:pt x="150773" y="4765658"/>
                </a:lnTo>
                <a:lnTo>
                  <a:pt x="180156" y="4799225"/>
                </a:lnTo>
                <a:lnTo>
                  <a:pt x="211688" y="4830756"/>
                </a:lnTo>
                <a:lnTo>
                  <a:pt x="245255" y="4860139"/>
                </a:lnTo>
                <a:lnTo>
                  <a:pt x="280746" y="4887260"/>
                </a:lnTo>
                <a:lnTo>
                  <a:pt x="318046" y="4912005"/>
                </a:lnTo>
                <a:lnTo>
                  <a:pt x="357043" y="4934263"/>
                </a:lnTo>
                <a:lnTo>
                  <a:pt x="397623" y="4953920"/>
                </a:lnTo>
                <a:lnTo>
                  <a:pt x="439674" y="4970863"/>
                </a:lnTo>
                <a:lnTo>
                  <a:pt x="483083" y="4984979"/>
                </a:lnTo>
                <a:lnTo>
                  <a:pt x="527736" y="4996155"/>
                </a:lnTo>
                <a:lnTo>
                  <a:pt x="573520" y="5004278"/>
                </a:lnTo>
                <a:lnTo>
                  <a:pt x="620324" y="5009234"/>
                </a:lnTo>
                <a:lnTo>
                  <a:pt x="668032" y="5010912"/>
                </a:lnTo>
                <a:lnTo>
                  <a:pt x="3340100" y="5010912"/>
                </a:lnTo>
                <a:lnTo>
                  <a:pt x="3387806" y="5009234"/>
                </a:lnTo>
                <a:lnTo>
                  <a:pt x="3434608" y="5004278"/>
                </a:lnTo>
                <a:lnTo>
                  <a:pt x="3480392" y="4996155"/>
                </a:lnTo>
                <a:lnTo>
                  <a:pt x="3525044" y="4984979"/>
                </a:lnTo>
                <a:lnTo>
                  <a:pt x="3568451" y="4970863"/>
                </a:lnTo>
                <a:lnTo>
                  <a:pt x="3610501" y="4953920"/>
                </a:lnTo>
                <a:lnTo>
                  <a:pt x="3651081" y="4934263"/>
                </a:lnTo>
                <a:lnTo>
                  <a:pt x="3690077" y="4912005"/>
                </a:lnTo>
                <a:lnTo>
                  <a:pt x="3727376" y="4887260"/>
                </a:lnTo>
                <a:lnTo>
                  <a:pt x="3762866" y="4860139"/>
                </a:lnTo>
                <a:lnTo>
                  <a:pt x="3796433" y="4830756"/>
                </a:lnTo>
                <a:lnTo>
                  <a:pt x="3827964" y="4799225"/>
                </a:lnTo>
                <a:lnTo>
                  <a:pt x="3857347" y="4765658"/>
                </a:lnTo>
                <a:lnTo>
                  <a:pt x="3884468" y="4730168"/>
                </a:lnTo>
                <a:lnTo>
                  <a:pt x="3909213" y="4692869"/>
                </a:lnTo>
                <a:lnTo>
                  <a:pt x="3931471" y="4653873"/>
                </a:lnTo>
                <a:lnTo>
                  <a:pt x="3951128" y="4613293"/>
                </a:lnTo>
                <a:lnTo>
                  <a:pt x="3968071" y="4571243"/>
                </a:lnTo>
                <a:lnTo>
                  <a:pt x="3982187" y="4527836"/>
                </a:lnTo>
                <a:lnTo>
                  <a:pt x="3993363" y="4483184"/>
                </a:lnTo>
                <a:lnTo>
                  <a:pt x="4001486" y="4437400"/>
                </a:lnTo>
                <a:lnTo>
                  <a:pt x="4006442" y="4390598"/>
                </a:lnTo>
                <a:lnTo>
                  <a:pt x="4008120" y="4342892"/>
                </a:lnTo>
                <a:lnTo>
                  <a:pt x="4008120" y="668020"/>
                </a:lnTo>
                <a:lnTo>
                  <a:pt x="4006442" y="620313"/>
                </a:lnTo>
                <a:lnTo>
                  <a:pt x="4001486" y="573511"/>
                </a:lnTo>
                <a:lnTo>
                  <a:pt x="3993363" y="527727"/>
                </a:lnTo>
                <a:lnTo>
                  <a:pt x="3982187" y="483075"/>
                </a:lnTo>
                <a:lnTo>
                  <a:pt x="3968071" y="439668"/>
                </a:lnTo>
                <a:lnTo>
                  <a:pt x="3951128" y="397618"/>
                </a:lnTo>
                <a:lnTo>
                  <a:pt x="3931471" y="357038"/>
                </a:lnTo>
                <a:lnTo>
                  <a:pt x="3909213" y="318042"/>
                </a:lnTo>
                <a:lnTo>
                  <a:pt x="3884468" y="280743"/>
                </a:lnTo>
                <a:lnTo>
                  <a:pt x="3857347" y="245253"/>
                </a:lnTo>
                <a:lnTo>
                  <a:pt x="3827964" y="211686"/>
                </a:lnTo>
                <a:lnTo>
                  <a:pt x="3796433" y="180155"/>
                </a:lnTo>
                <a:lnTo>
                  <a:pt x="3762866" y="150772"/>
                </a:lnTo>
                <a:lnTo>
                  <a:pt x="3727376" y="123651"/>
                </a:lnTo>
                <a:lnTo>
                  <a:pt x="3690077" y="98906"/>
                </a:lnTo>
                <a:lnTo>
                  <a:pt x="3651081" y="76648"/>
                </a:lnTo>
                <a:lnTo>
                  <a:pt x="3610501" y="56991"/>
                </a:lnTo>
                <a:lnTo>
                  <a:pt x="3568451" y="40048"/>
                </a:lnTo>
                <a:lnTo>
                  <a:pt x="3525044" y="25932"/>
                </a:lnTo>
                <a:lnTo>
                  <a:pt x="3480392" y="14756"/>
                </a:lnTo>
                <a:lnTo>
                  <a:pt x="3434608" y="6633"/>
                </a:lnTo>
                <a:lnTo>
                  <a:pt x="3387806" y="1677"/>
                </a:lnTo>
                <a:lnTo>
                  <a:pt x="3340100" y="0"/>
                </a:lnTo>
                <a:close/>
              </a:path>
            </a:pathLst>
          </a:custGeom>
          <a:solidFill>
            <a:schemeClr val="accent6">
              <a:alpha val="20000"/>
            </a:schemeClr>
          </a:solidFill>
        </p:spPr>
        <p:txBody>
          <a:bodyPr wrap="square" lIns="0" tIns="0" rIns="0" bIns="0" rtlCol="0"/>
          <a:lstStyle/>
          <a:p>
            <a:endParaRPr/>
          </a:p>
        </p:txBody>
      </p:sp>
      <p:sp>
        <p:nvSpPr>
          <p:cNvPr id="16" name="object 10"/>
          <p:cNvSpPr txBox="1"/>
          <p:nvPr/>
        </p:nvSpPr>
        <p:spPr>
          <a:xfrm>
            <a:off x="6121450" y="3264764"/>
            <a:ext cx="3496310" cy="4060190"/>
          </a:xfrm>
          <a:prstGeom prst="rect">
            <a:avLst/>
          </a:prstGeom>
        </p:spPr>
        <p:txBody>
          <a:bodyPr vert="horz" wrap="square" lIns="0" tIns="12700" rIns="0" bIns="0" rtlCol="0">
            <a:spAutoFit/>
          </a:bodyPr>
          <a:lstStyle/>
          <a:p>
            <a:pPr marL="12700" marR="5080">
              <a:lnSpc>
                <a:spcPct val="120000"/>
              </a:lnSpc>
              <a:spcBef>
                <a:spcPts val="100"/>
              </a:spcBef>
              <a:tabLst>
                <a:tab pos="1174115" algn="l"/>
              </a:tabLst>
            </a:pPr>
            <a:r>
              <a:rPr sz="2000" spc="105" dirty="0">
                <a:latin typeface="微软雅黑" panose="020B0503020204020204" charset="-122"/>
                <a:cs typeface="微软雅黑" panose="020B0503020204020204" charset="-122"/>
              </a:rPr>
              <a:t>按照“一</a:t>
            </a:r>
            <a:r>
              <a:rPr sz="2000" spc="95" dirty="0">
                <a:latin typeface="微软雅黑" panose="020B0503020204020204" charset="-122"/>
                <a:cs typeface="微软雅黑" panose="020B0503020204020204" charset="-122"/>
              </a:rPr>
              <a:t>村</a:t>
            </a:r>
            <a:r>
              <a:rPr sz="2000" spc="105" dirty="0">
                <a:latin typeface="微软雅黑" panose="020B0503020204020204" charset="-122"/>
                <a:cs typeface="微软雅黑" panose="020B0503020204020204" charset="-122"/>
              </a:rPr>
              <a:t>一特</a:t>
            </a:r>
            <a:r>
              <a:rPr sz="2000" spc="110" dirty="0">
                <a:latin typeface="微软雅黑" panose="020B0503020204020204" charset="-122"/>
                <a:cs typeface="微软雅黑" panose="020B0503020204020204" charset="-122"/>
              </a:rPr>
              <a:t>色</a:t>
            </a:r>
            <a:r>
              <a:rPr sz="2000" spc="105" dirty="0">
                <a:latin typeface="微软雅黑" panose="020B0503020204020204" charset="-122"/>
                <a:cs typeface="微软雅黑" panose="020B0503020204020204" charset="-122"/>
              </a:rPr>
              <a:t>”</a:t>
            </a:r>
            <a:r>
              <a:rPr sz="2000" spc="90" dirty="0">
                <a:latin typeface="微软雅黑" panose="020B0503020204020204" charset="-122"/>
                <a:cs typeface="微软雅黑" panose="020B0503020204020204" charset="-122"/>
              </a:rPr>
              <a:t>的</a:t>
            </a:r>
            <a:r>
              <a:rPr sz="2000" spc="105" dirty="0">
                <a:latin typeface="微软雅黑" panose="020B0503020204020204" charset="-122"/>
                <a:cs typeface="微软雅黑" panose="020B0503020204020204" charset="-122"/>
              </a:rPr>
              <a:t>思</a:t>
            </a:r>
            <a:r>
              <a:rPr sz="2000" spc="110" dirty="0">
                <a:latin typeface="微软雅黑" panose="020B0503020204020204" charset="-122"/>
                <a:cs typeface="微软雅黑" panose="020B0503020204020204" charset="-122"/>
              </a:rPr>
              <a:t>路</a:t>
            </a:r>
            <a:r>
              <a:rPr sz="2000" dirty="0">
                <a:latin typeface="微软雅黑" panose="020B0503020204020204" charset="-122"/>
                <a:cs typeface="微软雅黑" panose="020B0503020204020204" charset="-122"/>
              </a:rPr>
              <a:t>， </a:t>
            </a:r>
            <a:r>
              <a:rPr sz="2000" spc="114" dirty="0">
                <a:latin typeface="微软雅黑" panose="020B0503020204020204" charset="-122"/>
                <a:cs typeface="微软雅黑" panose="020B0503020204020204" charset="-122"/>
              </a:rPr>
              <a:t>发展</a:t>
            </a:r>
            <a:r>
              <a:rPr sz="2000" spc="105" dirty="0">
                <a:latin typeface="微软雅黑" panose="020B0503020204020204" charset="-122"/>
                <a:cs typeface="微软雅黑" panose="020B0503020204020204" charset="-122"/>
              </a:rPr>
              <a:t>乡</a:t>
            </a:r>
            <a:r>
              <a:rPr sz="2000" spc="114" dirty="0">
                <a:latin typeface="微软雅黑" panose="020B0503020204020204" charset="-122"/>
                <a:cs typeface="微软雅黑" panose="020B0503020204020204" charset="-122"/>
              </a:rPr>
              <a:t>村</a:t>
            </a:r>
            <a:r>
              <a:rPr sz="2000" spc="105" dirty="0">
                <a:latin typeface="微软雅黑" panose="020B0503020204020204" charset="-122"/>
                <a:cs typeface="微软雅黑" panose="020B0503020204020204" charset="-122"/>
              </a:rPr>
              <a:t>美</a:t>
            </a:r>
            <a:r>
              <a:rPr sz="2000" spc="114" dirty="0">
                <a:latin typeface="微软雅黑" panose="020B0503020204020204" charset="-122"/>
                <a:cs typeface="微软雅黑" panose="020B0503020204020204" charset="-122"/>
              </a:rPr>
              <a:t>丽经</a:t>
            </a:r>
            <a:r>
              <a:rPr sz="2000" spc="120" dirty="0">
                <a:latin typeface="微软雅黑" panose="020B0503020204020204" charset="-122"/>
                <a:cs typeface="微软雅黑" panose="020B0503020204020204" charset="-122"/>
              </a:rPr>
              <a:t>济，</a:t>
            </a:r>
            <a:r>
              <a:rPr sz="2000" spc="105" dirty="0">
                <a:latin typeface="微软雅黑" panose="020B0503020204020204" charset="-122"/>
                <a:cs typeface="微软雅黑" panose="020B0503020204020204" charset="-122"/>
              </a:rPr>
              <a:t>支</a:t>
            </a:r>
            <a:r>
              <a:rPr sz="2000" spc="114" dirty="0">
                <a:latin typeface="微软雅黑" panose="020B0503020204020204" charset="-122"/>
                <a:cs typeface="微软雅黑" panose="020B0503020204020204" charset="-122"/>
              </a:rPr>
              <a:t>持</a:t>
            </a:r>
            <a:r>
              <a:rPr sz="2000" dirty="0">
                <a:latin typeface="微软雅黑" panose="020B0503020204020204" charset="-122"/>
                <a:cs typeface="微软雅黑" panose="020B0503020204020204" charset="-122"/>
              </a:rPr>
              <a:t>美 </a:t>
            </a:r>
            <a:r>
              <a:rPr sz="2000" spc="114" dirty="0">
                <a:latin typeface="微软雅黑" panose="020B0503020204020204" charset="-122"/>
                <a:cs typeface="微软雅黑" panose="020B0503020204020204" charset="-122"/>
              </a:rPr>
              <a:t>丽宜</a:t>
            </a:r>
            <a:r>
              <a:rPr sz="2000" spc="105" dirty="0">
                <a:latin typeface="微软雅黑" panose="020B0503020204020204" charset="-122"/>
                <a:cs typeface="微软雅黑" panose="020B0503020204020204" charset="-122"/>
              </a:rPr>
              <a:t>居</a:t>
            </a:r>
            <a:r>
              <a:rPr sz="2000" spc="114" dirty="0">
                <a:latin typeface="微软雅黑" panose="020B0503020204020204" charset="-122"/>
                <a:cs typeface="微软雅黑" panose="020B0503020204020204" charset="-122"/>
              </a:rPr>
              <a:t>示</a:t>
            </a:r>
            <a:r>
              <a:rPr sz="2000" spc="105" dirty="0">
                <a:latin typeface="微软雅黑" panose="020B0503020204020204" charset="-122"/>
                <a:cs typeface="微软雅黑" panose="020B0503020204020204" charset="-122"/>
              </a:rPr>
              <a:t>范</a:t>
            </a:r>
            <a:r>
              <a:rPr sz="2000" spc="130" dirty="0">
                <a:latin typeface="微软雅黑" panose="020B0503020204020204" charset="-122"/>
                <a:cs typeface="微软雅黑" panose="020B0503020204020204" charset="-122"/>
              </a:rPr>
              <a:t>村</a:t>
            </a:r>
            <a:r>
              <a:rPr sz="2000" spc="120" dirty="0">
                <a:latin typeface="微软雅黑" panose="020B0503020204020204" charset="-122"/>
                <a:cs typeface="微软雅黑" panose="020B0503020204020204" charset="-122"/>
              </a:rPr>
              <a:t>、</a:t>
            </a:r>
            <a:r>
              <a:rPr sz="2000" spc="105" dirty="0">
                <a:latin typeface="微软雅黑" panose="020B0503020204020204" charset="-122"/>
                <a:cs typeface="微软雅黑" panose="020B0503020204020204" charset="-122"/>
              </a:rPr>
              <a:t>淘</a:t>
            </a:r>
            <a:r>
              <a:rPr sz="2000" spc="114" dirty="0">
                <a:latin typeface="微软雅黑" panose="020B0503020204020204" charset="-122"/>
                <a:cs typeface="微软雅黑" panose="020B0503020204020204" charset="-122"/>
              </a:rPr>
              <a:t>宝</a:t>
            </a:r>
            <a:r>
              <a:rPr sz="2000" spc="110" dirty="0">
                <a:latin typeface="微软雅黑" panose="020B0503020204020204" charset="-122"/>
                <a:cs typeface="微软雅黑" panose="020B0503020204020204" charset="-122"/>
              </a:rPr>
              <a:t>村</a:t>
            </a:r>
            <a:r>
              <a:rPr sz="2000" spc="120" dirty="0">
                <a:latin typeface="微软雅黑" panose="020B0503020204020204" charset="-122"/>
                <a:cs typeface="微软雅黑" panose="020B0503020204020204" charset="-122"/>
              </a:rPr>
              <a:t>、</a:t>
            </a:r>
            <a:r>
              <a:rPr sz="2000" dirty="0">
                <a:latin typeface="微软雅黑" panose="020B0503020204020204" charset="-122"/>
                <a:cs typeface="微软雅黑" panose="020B0503020204020204" charset="-122"/>
              </a:rPr>
              <a:t>民 </a:t>
            </a:r>
            <a:r>
              <a:rPr sz="2000" spc="120" dirty="0">
                <a:latin typeface="微软雅黑" panose="020B0503020204020204" charset="-122"/>
                <a:cs typeface="微软雅黑" panose="020B0503020204020204" charset="-122"/>
              </a:rPr>
              <a:t>宿精</a:t>
            </a:r>
            <a:r>
              <a:rPr sz="2000" spc="105" dirty="0">
                <a:latin typeface="微软雅黑" panose="020B0503020204020204" charset="-122"/>
                <a:cs typeface="微软雅黑" panose="020B0503020204020204" charset="-122"/>
              </a:rPr>
              <a:t>品</a:t>
            </a:r>
            <a:r>
              <a:rPr sz="2000" spc="125" dirty="0">
                <a:latin typeface="微软雅黑" panose="020B0503020204020204" charset="-122"/>
                <a:cs typeface="微软雅黑" panose="020B0503020204020204" charset="-122"/>
              </a:rPr>
              <a:t>村</a:t>
            </a:r>
            <a:r>
              <a:rPr sz="2000" spc="110" dirty="0">
                <a:latin typeface="微软雅黑" panose="020B0503020204020204" charset="-122"/>
                <a:cs typeface="微软雅黑" panose="020B0503020204020204" charset="-122"/>
              </a:rPr>
              <a:t>、</a:t>
            </a:r>
            <a:r>
              <a:rPr sz="2000" spc="120" dirty="0">
                <a:latin typeface="微软雅黑" panose="020B0503020204020204" charset="-122"/>
                <a:cs typeface="微软雅黑" panose="020B0503020204020204" charset="-122"/>
              </a:rPr>
              <a:t>农民</a:t>
            </a:r>
            <a:r>
              <a:rPr sz="2000" spc="105" dirty="0">
                <a:latin typeface="微软雅黑" panose="020B0503020204020204" charset="-122"/>
                <a:cs typeface="微软雅黑" panose="020B0503020204020204" charset="-122"/>
              </a:rPr>
              <a:t>艺</a:t>
            </a:r>
            <a:r>
              <a:rPr sz="2000" spc="120" dirty="0">
                <a:latin typeface="微软雅黑" panose="020B0503020204020204" charset="-122"/>
                <a:cs typeface="微软雅黑" panose="020B0503020204020204" charset="-122"/>
              </a:rPr>
              <a:t>术</a:t>
            </a:r>
            <a:r>
              <a:rPr sz="2000" spc="114" dirty="0">
                <a:latin typeface="微软雅黑" panose="020B0503020204020204" charset="-122"/>
                <a:cs typeface="微软雅黑" panose="020B0503020204020204" charset="-122"/>
              </a:rPr>
              <a:t>村</a:t>
            </a:r>
            <a:r>
              <a:rPr sz="2000" spc="120" dirty="0">
                <a:latin typeface="微软雅黑" panose="020B0503020204020204" charset="-122"/>
                <a:cs typeface="微软雅黑" panose="020B0503020204020204" charset="-122"/>
              </a:rPr>
              <a:t>、</a:t>
            </a:r>
            <a:r>
              <a:rPr sz="2000" spc="5" dirty="0">
                <a:latin typeface="微软雅黑" panose="020B0503020204020204" charset="-122"/>
                <a:cs typeface="微软雅黑" panose="020B0503020204020204" charset="-122"/>
              </a:rPr>
              <a:t>创 </a:t>
            </a:r>
            <a:r>
              <a:rPr sz="2000" spc="114" dirty="0">
                <a:latin typeface="微软雅黑" panose="020B0503020204020204" charset="-122"/>
                <a:cs typeface="微软雅黑" panose="020B0503020204020204" charset="-122"/>
              </a:rPr>
              <a:t>客村</a:t>
            </a:r>
            <a:r>
              <a:rPr sz="2000" spc="105" dirty="0">
                <a:latin typeface="微软雅黑" panose="020B0503020204020204" charset="-122"/>
                <a:cs typeface="微软雅黑" panose="020B0503020204020204" charset="-122"/>
              </a:rPr>
              <a:t>等</a:t>
            </a:r>
            <a:r>
              <a:rPr sz="2000" spc="114" dirty="0">
                <a:latin typeface="微软雅黑" panose="020B0503020204020204" charset="-122"/>
                <a:cs typeface="微软雅黑" panose="020B0503020204020204" charset="-122"/>
              </a:rPr>
              <a:t>专</a:t>
            </a:r>
            <a:r>
              <a:rPr sz="2000" spc="105" dirty="0">
                <a:latin typeface="微软雅黑" panose="020B0503020204020204" charset="-122"/>
                <a:cs typeface="微软雅黑" panose="020B0503020204020204" charset="-122"/>
              </a:rPr>
              <a:t>业</a:t>
            </a:r>
            <a:r>
              <a:rPr sz="2000" spc="114" dirty="0">
                <a:latin typeface="微软雅黑" panose="020B0503020204020204" charset="-122"/>
                <a:cs typeface="微软雅黑" panose="020B0503020204020204" charset="-122"/>
              </a:rPr>
              <a:t>特色</a:t>
            </a:r>
            <a:r>
              <a:rPr sz="2000" spc="105" dirty="0">
                <a:latin typeface="微软雅黑" panose="020B0503020204020204" charset="-122"/>
                <a:cs typeface="微软雅黑" panose="020B0503020204020204" charset="-122"/>
              </a:rPr>
              <a:t>村</a:t>
            </a:r>
            <a:r>
              <a:rPr sz="2000" spc="114" dirty="0">
                <a:latin typeface="微软雅黑" panose="020B0503020204020204" charset="-122"/>
                <a:cs typeface="微软雅黑" panose="020B0503020204020204" charset="-122"/>
              </a:rPr>
              <a:t>发</a:t>
            </a:r>
            <a:r>
              <a:rPr sz="2000" spc="105" dirty="0">
                <a:latin typeface="微软雅黑" panose="020B0503020204020204" charset="-122"/>
                <a:cs typeface="微软雅黑" panose="020B0503020204020204" charset="-122"/>
              </a:rPr>
              <a:t>展</a:t>
            </a:r>
            <a:r>
              <a:rPr sz="2000" spc="114" dirty="0">
                <a:latin typeface="微软雅黑" panose="020B0503020204020204" charset="-122"/>
                <a:cs typeface="微软雅黑" panose="020B0503020204020204" charset="-122"/>
              </a:rPr>
              <a:t>形</a:t>
            </a:r>
            <a:r>
              <a:rPr sz="2000" dirty="0">
                <a:latin typeface="微软雅黑" panose="020B0503020204020204" charset="-122"/>
                <a:cs typeface="微软雅黑" panose="020B0503020204020204" charset="-122"/>
              </a:rPr>
              <a:t>成 </a:t>
            </a:r>
            <a:r>
              <a:rPr sz="2000" spc="105" dirty="0">
                <a:latin typeface="微软雅黑" panose="020B0503020204020204" charset="-122"/>
                <a:cs typeface="微软雅黑" panose="020B0503020204020204" charset="-122"/>
              </a:rPr>
              <a:t>示范带</a:t>
            </a:r>
            <a:r>
              <a:rPr sz="2000" spc="110" dirty="0">
                <a:latin typeface="微软雅黑" panose="020B0503020204020204" charset="-122"/>
                <a:cs typeface="微软雅黑" panose="020B0503020204020204" charset="-122"/>
              </a:rPr>
              <a:t>动</a:t>
            </a:r>
            <a:r>
              <a:rPr sz="2000" spc="95" dirty="0">
                <a:latin typeface="微软雅黑" panose="020B0503020204020204" charset="-122"/>
                <a:cs typeface="微软雅黑" panose="020B0503020204020204" charset="-122"/>
              </a:rPr>
              <a:t>。</a:t>
            </a:r>
            <a:r>
              <a:rPr sz="2000" spc="105" dirty="0">
                <a:latin typeface="微软雅黑" panose="020B0503020204020204" charset="-122"/>
                <a:cs typeface="微软雅黑" panose="020B0503020204020204" charset="-122"/>
              </a:rPr>
              <a:t>以基础设</a:t>
            </a:r>
            <a:r>
              <a:rPr sz="2000" spc="90" dirty="0">
                <a:latin typeface="微软雅黑" panose="020B0503020204020204" charset="-122"/>
                <a:cs typeface="微软雅黑" panose="020B0503020204020204" charset="-122"/>
              </a:rPr>
              <a:t>施</a:t>
            </a:r>
            <a:r>
              <a:rPr sz="2000" spc="105" dirty="0">
                <a:latin typeface="微软雅黑" panose="020B0503020204020204" charset="-122"/>
                <a:cs typeface="微软雅黑" panose="020B0503020204020204" charset="-122"/>
              </a:rPr>
              <a:t>建</a:t>
            </a:r>
            <a:r>
              <a:rPr sz="2000" spc="114" dirty="0">
                <a:latin typeface="微软雅黑" panose="020B0503020204020204" charset="-122"/>
                <a:cs typeface="微软雅黑" panose="020B0503020204020204" charset="-122"/>
              </a:rPr>
              <a:t>设</a:t>
            </a:r>
            <a:r>
              <a:rPr sz="2000" dirty="0">
                <a:latin typeface="微软雅黑" panose="020B0503020204020204" charset="-122"/>
                <a:cs typeface="微软雅黑" panose="020B0503020204020204" charset="-122"/>
              </a:rPr>
              <a:t>、 </a:t>
            </a:r>
            <a:r>
              <a:rPr sz="2000" spc="114" dirty="0">
                <a:latin typeface="微软雅黑" panose="020B0503020204020204" charset="-122"/>
                <a:cs typeface="微软雅黑" panose="020B0503020204020204" charset="-122"/>
              </a:rPr>
              <a:t>公共</a:t>
            </a:r>
            <a:r>
              <a:rPr sz="2000" spc="105" dirty="0">
                <a:latin typeface="微软雅黑" panose="020B0503020204020204" charset="-122"/>
                <a:cs typeface="微软雅黑" panose="020B0503020204020204" charset="-122"/>
              </a:rPr>
              <a:t>服</a:t>
            </a:r>
            <a:r>
              <a:rPr sz="2000" spc="114" dirty="0">
                <a:latin typeface="微软雅黑" panose="020B0503020204020204" charset="-122"/>
                <a:cs typeface="微软雅黑" panose="020B0503020204020204" charset="-122"/>
              </a:rPr>
              <a:t>务</a:t>
            </a:r>
            <a:r>
              <a:rPr sz="2000" spc="105" dirty="0">
                <a:latin typeface="微软雅黑" panose="020B0503020204020204" charset="-122"/>
                <a:cs typeface="微软雅黑" panose="020B0503020204020204" charset="-122"/>
              </a:rPr>
              <a:t>设</a:t>
            </a:r>
            <a:r>
              <a:rPr sz="2000" spc="114" dirty="0">
                <a:latin typeface="微软雅黑" panose="020B0503020204020204" charset="-122"/>
                <a:cs typeface="微软雅黑" panose="020B0503020204020204" charset="-122"/>
              </a:rPr>
              <a:t>施配</a:t>
            </a:r>
            <a:r>
              <a:rPr sz="2000" spc="120" dirty="0">
                <a:latin typeface="微软雅黑" panose="020B0503020204020204" charset="-122"/>
                <a:cs typeface="微软雅黑" panose="020B0503020204020204" charset="-122"/>
              </a:rPr>
              <a:t>套、</a:t>
            </a:r>
            <a:r>
              <a:rPr sz="2000" spc="105" dirty="0">
                <a:latin typeface="微软雅黑" panose="020B0503020204020204" charset="-122"/>
                <a:cs typeface="微软雅黑" panose="020B0503020204020204" charset="-122"/>
              </a:rPr>
              <a:t>村</a:t>
            </a:r>
            <a:r>
              <a:rPr sz="2000" spc="114" dirty="0">
                <a:latin typeface="微软雅黑" panose="020B0503020204020204" charset="-122"/>
                <a:cs typeface="微软雅黑" panose="020B0503020204020204" charset="-122"/>
              </a:rPr>
              <a:t>庄</a:t>
            </a:r>
            <a:r>
              <a:rPr sz="2000" dirty="0">
                <a:latin typeface="微软雅黑" panose="020B0503020204020204" charset="-122"/>
                <a:cs typeface="微软雅黑" panose="020B0503020204020204" charset="-122"/>
              </a:rPr>
              <a:t>环 </a:t>
            </a:r>
            <a:r>
              <a:rPr sz="2000" spc="20" dirty="0">
                <a:latin typeface="微软雅黑" panose="020B0503020204020204" charset="-122"/>
                <a:cs typeface="微软雅黑" panose="020B0503020204020204" charset="-122"/>
              </a:rPr>
              <a:t>境整治</a:t>
            </a:r>
            <a:r>
              <a:rPr sz="2000" dirty="0">
                <a:latin typeface="微软雅黑" panose="020B0503020204020204" charset="-122"/>
                <a:cs typeface="微软雅黑" panose="020B0503020204020204" charset="-122"/>
              </a:rPr>
              <a:t>、	</a:t>
            </a:r>
            <a:r>
              <a:rPr sz="2000" spc="10" dirty="0">
                <a:latin typeface="微软雅黑" panose="020B0503020204020204" charset="-122"/>
                <a:cs typeface="微软雅黑" panose="020B0503020204020204" charset="-122"/>
              </a:rPr>
              <a:t>特</a:t>
            </a:r>
            <a:r>
              <a:rPr sz="2000" spc="20" dirty="0">
                <a:latin typeface="微软雅黑" panose="020B0503020204020204" charset="-122"/>
                <a:cs typeface="微软雅黑" panose="020B0503020204020204" charset="-122"/>
              </a:rPr>
              <a:t>色风貌塑造</a:t>
            </a:r>
            <a:r>
              <a:rPr sz="2000" spc="10" dirty="0">
                <a:latin typeface="微软雅黑" panose="020B0503020204020204" charset="-122"/>
                <a:cs typeface="微软雅黑" panose="020B0503020204020204" charset="-122"/>
              </a:rPr>
              <a:t>等</a:t>
            </a:r>
            <a:r>
              <a:rPr sz="2000" dirty="0">
                <a:latin typeface="微软雅黑" panose="020B0503020204020204" charset="-122"/>
                <a:cs typeface="微软雅黑" panose="020B0503020204020204" charset="-122"/>
              </a:rPr>
              <a:t>为 </a:t>
            </a:r>
            <a:r>
              <a:rPr sz="2000" spc="120" dirty="0">
                <a:latin typeface="微软雅黑" panose="020B0503020204020204" charset="-122"/>
                <a:cs typeface="微软雅黑" panose="020B0503020204020204" charset="-122"/>
              </a:rPr>
              <a:t>重</a:t>
            </a:r>
            <a:r>
              <a:rPr sz="2000" spc="114" dirty="0">
                <a:latin typeface="微软雅黑" panose="020B0503020204020204" charset="-122"/>
                <a:cs typeface="微软雅黑" panose="020B0503020204020204" charset="-122"/>
              </a:rPr>
              <a:t>点</a:t>
            </a:r>
            <a:r>
              <a:rPr sz="2000" spc="105" dirty="0">
                <a:latin typeface="微软雅黑" panose="020B0503020204020204" charset="-122"/>
                <a:cs typeface="微软雅黑" panose="020B0503020204020204" charset="-122"/>
              </a:rPr>
              <a:t>，</a:t>
            </a:r>
            <a:r>
              <a:rPr sz="2000" spc="120" dirty="0">
                <a:latin typeface="微软雅黑" panose="020B0503020204020204" charset="-122"/>
                <a:cs typeface="微软雅黑" panose="020B0503020204020204" charset="-122"/>
              </a:rPr>
              <a:t>有</a:t>
            </a:r>
            <a:r>
              <a:rPr sz="2000" spc="105" dirty="0">
                <a:latin typeface="微软雅黑" panose="020B0503020204020204" charset="-122"/>
                <a:cs typeface="微软雅黑" panose="020B0503020204020204" charset="-122"/>
              </a:rPr>
              <a:t>序</a:t>
            </a:r>
            <a:r>
              <a:rPr sz="2000" spc="120" dirty="0">
                <a:latin typeface="微软雅黑" panose="020B0503020204020204" charset="-122"/>
                <a:cs typeface="微软雅黑" panose="020B0503020204020204" charset="-122"/>
              </a:rPr>
              <a:t>推进</a:t>
            </a:r>
            <a:r>
              <a:rPr sz="2000" spc="105" dirty="0">
                <a:latin typeface="微软雅黑" panose="020B0503020204020204" charset="-122"/>
                <a:cs typeface="微软雅黑" panose="020B0503020204020204" charset="-122"/>
              </a:rPr>
              <a:t>村</a:t>
            </a:r>
            <a:r>
              <a:rPr sz="2000" spc="120" dirty="0">
                <a:latin typeface="微软雅黑" panose="020B0503020204020204" charset="-122"/>
                <a:cs typeface="微软雅黑" panose="020B0503020204020204" charset="-122"/>
              </a:rPr>
              <a:t>庄</a:t>
            </a:r>
            <a:r>
              <a:rPr sz="2000" spc="105" dirty="0">
                <a:latin typeface="微软雅黑" panose="020B0503020204020204" charset="-122"/>
                <a:cs typeface="微软雅黑" panose="020B0503020204020204" charset="-122"/>
              </a:rPr>
              <a:t>改</a:t>
            </a:r>
            <a:r>
              <a:rPr sz="2000" spc="120" dirty="0">
                <a:latin typeface="微软雅黑" panose="020B0503020204020204" charset="-122"/>
                <a:cs typeface="微软雅黑" panose="020B0503020204020204" charset="-122"/>
              </a:rPr>
              <a:t>造</a:t>
            </a:r>
            <a:r>
              <a:rPr sz="2000" dirty="0">
                <a:latin typeface="微软雅黑" panose="020B0503020204020204" charset="-122"/>
                <a:cs typeface="微软雅黑" panose="020B0503020204020204" charset="-122"/>
              </a:rPr>
              <a:t>提 </a:t>
            </a:r>
            <a:r>
              <a:rPr sz="2000" spc="120" dirty="0">
                <a:latin typeface="微软雅黑" panose="020B0503020204020204" charset="-122"/>
                <a:cs typeface="微软雅黑" panose="020B0503020204020204" charset="-122"/>
              </a:rPr>
              <a:t>升</a:t>
            </a:r>
            <a:r>
              <a:rPr sz="2000" spc="114" dirty="0">
                <a:latin typeface="微软雅黑" panose="020B0503020204020204" charset="-122"/>
                <a:cs typeface="微软雅黑" panose="020B0503020204020204" charset="-122"/>
              </a:rPr>
              <a:t>，</a:t>
            </a:r>
            <a:r>
              <a:rPr sz="2000" spc="105" dirty="0">
                <a:latin typeface="微软雅黑" panose="020B0503020204020204" charset="-122"/>
                <a:cs typeface="微软雅黑" panose="020B0503020204020204" charset="-122"/>
              </a:rPr>
              <a:t>打</a:t>
            </a:r>
            <a:r>
              <a:rPr sz="2000" spc="114" dirty="0">
                <a:latin typeface="微软雅黑" panose="020B0503020204020204" charset="-122"/>
                <a:cs typeface="微软雅黑" panose="020B0503020204020204" charset="-122"/>
              </a:rPr>
              <a:t>造</a:t>
            </a:r>
            <a:r>
              <a:rPr sz="2000" spc="105" dirty="0">
                <a:latin typeface="微软雅黑" panose="020B0503020204020204" charset="-122"/>
                <a:cs typeface="微软雅黑" panose="020B0503020204020204" charset="-122"/>
              </a:rPr>
              <a:t>看</a:t>
            </a:r>
            <a:r>
              <a:rPr sz="2000" spc="114" dirty="0">
                <a:latin typeface="微软雅黑" panose="020B0503020204020204" charset="-122"/>
                <a:cs typeface="微软雅黑" panose="020B0503020204020204" charset="-122"/>
              </a:rPr>
              <a:t>得见山</a:t>
            </a:r>
            <a:r>
              <a:rPr sz="2000" spc="120" dirty="0">
                <a:latin typeface="微软雅黑" panose="020B0503020204020204" charset="-122"/>
                <a:cs typeface="微软雅黑" panose="020B0503020204020204" charset="-122"/>
              </a:rPr>
              <a:t>、</a:t>
            </a:r>
            <a:r>
              <a:rPr sz="2000" spc="105" dirty="0">
                <a:latin typeface="微软雅黑" panose="020B0503020204020204" charset="-122"/>
                <a:cs typeface="微软雅黑" panose="020B0503020204020204" charset="-122"/>
              </a:rPr>
              <a:t>望</a:t>
            </a:r>
            <a:r>
              <a:rPr sz="2000" spc="114" dirty="0">
                <a:latin typeface="微软雅黑" panose="020B0503020204020204" charset="-122"/>
                <a:cs typeface="微软雅黑" panose="020B0503020204020204" charset="-122"/>
              </a:rPr>
              <a:t>得</a:t>
            </a:r>
            <a:r>
              <a:rPr sz="2000" dirty="0">
                <a:latin typeface="微软雅黑" panose="020B0503020204020204" charset="-122"/>
                <a:cs typeface="微软雅黑" panose="020B0503020204020204" charset="-122"/>
              </a:rPr>
              <a:t>见 </a:t>
            </a:r>
            <a:r>
              <a:rPr sz="2000" spc="105" dirty="0">
                <a:latin typeface="微软雅黑" panose="020B0503020204020204" charset="-122"/>
                <a:cs typeface="微软雅黑" panose="020B0503020204020204" charset="-122"/>
              </a:rPr>
              <a:t>水、记得</a:t>
            </a:r>
            <a:r>
              <a:rPr sz="2000" spc="90" dirty="0">
                <a:latin typeface="微软雅黑" panose="020B0503020204020204" charset="-122"/>
                <a:cs typeface="微软雅黑" panose="020B0503020204020204" charset="-122"/>
              </a:rPr>
              <a:t>住</a:t>
            </a:r>
            <a:r>
              <a:rPr sz="2000" spc="105" dirty="0">
                <a:latin typeface="微软雅黑" panose="020B0503020204020204" charset="-122"/>
                <a:cs typeface="微软雅黑" panose="020B0503020204020204" charset="-122"/>
              </a:rPr>
              <a:t>乡愁的美</a:t>
            </a:r>
            <a:r>
              <a:rPr sz="2000" spc="90" dirty="0">
                <a:latin typeface="微软雅黑" panose="020B0503020204020204" charset="-122"/>
                <a:cs typeface="微软雅黑" panose="020B0503020204020204" charset="-122"/>
              </a:rPr>
              <a:t>丽</a:t>
            </a:r>
            <a:r>
              <a:rPr sz="2000" spc="105" dirty="0">
                <a:latin typeface="微软雅黑" panose="020B0503020204020204" charset="-122"/>
                <a:cs typeface="微软雅黑" panose="020B0503020204020204" charset="-122"/>
              </a:rPr>
              <a:t>村</a:t>
            </a:r>
            <a:r>
              <a:rPr sz="2000" spc="114" dirty="0">
                <a:latin typeface="微软雅黑" panose="020B0503020204020204" charset="-122"/>
                <a:cs typeface="微软雅黑" panose="020B0503020204020204" charset="-122"/>
              </a:rPr>
              <a:t>庄</a:t>
            </a:r>
            <a:r>
              <a:rPr sz="2000" dirty="0">
                <a:latin typeface="微软雅黑" panose="020B0503020204020204" charset="-122"/>
                <a:cs typeface="微软雅黑" panose="020B0503020204020204" charset="-122"/>
              </a:rPr>
              <a:t>。</a:t>
            </a:r>
          </a:p>
        </p:txBody>
      </p:sp>
      <p:sp>
        <p:nvSpPr>
          <p:cNvPr id="17" name="object 6"/>
          <p:cNvSpPr txBox="1"/>
          <p:nvPr/>
        </p:nvSpPr>
        <p:spPr>
          <a:xfrm>
            <a:off x="6503035" y="2000885"/>
            <a:ext cx="2541270" cy="423545"/>
          </a:xfrm>
          <a:prstGeom prst="rect">
            <a:avLst/>
          </a:prstGeom>
        </p:spPr>
        <p:txBody>
          <a:bodyPr vert="horz" wrap="square" lIns="0" tIns="15875" rIns="0" bIns="0" rtlCol="0">
            <a:spAutoFit/>
          </a:bodyPr>
          <a:lstStyle/>
          <a:p>
            <a:pPr marL="12700">
              <a:lnSpc>
                <a:spcPct val="100000"/>
              </a:lnSpc>
              <a:spcBef>
                <a:spcPts val="125"/>
              </a:spcBef>
            </a:pPr>
            <a:r>
              <a:rPr lang="en-US" sz="2650" b="1" spc="25" dirty="0">
                <a:solidFill>
                  <a:srgbClr val="FFFFFF"/>
                </a:solidFill>
                <a:latin typeface="微软雅黑" panose="020B0503020204020204" charset="-122"/>
                <a:cs typeface="微软雅黑" panose="020B0503020204020204" charset="-122"/>
              </a:rPr>
              <a:t>4</a:t>
            </a:r>
            <a:r>
              <a:rPr sz="2650" b="1" spc="25" dirty="0">
                <a:solidFill>
                  <a:srgbClr val="FFFFFF"/>
                </a:solidFill>
                <a:latin typeface="微软雅黑" panose="020B0503020204020204" charset="-122"/>
                <a:cs typeface="微软雅黑" panose="020B0503020204020204" charset="-122"/>
              </a:rPr>
              <a:t>个</a:t>
            </a:r>
            <a:r>
              <a:rPr lang="zh-CN" sz="2650" b="1" spc="25" dirty="0">
                <a:solidFill>
                  <a:srgbClr val="FFFFFF"/>
                </a:solidFill>
                <a:latin typeface="微软雅黑" panose="020B0503020204020204" charset="-122"/>
                <a:cs typeface="微软雅黑" panose="020B0503020204020204" charset="-122"/>
              </a:rPr>
              <a:t>集聚提升类</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35" y="-15240"/>
            <a:ext cx="10692383" cy="15119599"/>
          </a:xfrm>
          <a:prstGeom prst="rect">
            <a:avLst/>
          </a:prstGeom>
          <a:blipFill>
            <a:blip r:embed="rId2" cstate="print"/>
            <a:stretch>
              <a:fillRect/>
            </a:stretch>
          </a:blipFill>
        </p:spPr>
        <p:txBody>
          <a:bodyPr wrap="square" lIns="0" tIns="0" rIns="0" bIns="0" rtlCol="0"/>
          <a:lstStyle/>
          <a:p>
            <a:endParaRPr dirty="0"/>
          </a:p>
        </p:txBody>
      </p:sp>
      <p:sp>
        <p:nvSpPr>
          <p:cNvPr id="4" name="object 4"/>
          <p:cNvSpPr txBox="1">
            <a:spLocks noGrp="1"/>
          </p:cNvSpPr>
          <p:nvPr/>
        </p:nvSpPr>
        <p:spPr>
          <a:xfrm>
            <a:off x="681329" y="1739011"/>
            <a:ext cx="3256915" cy="2842260"/>
          </a:xfrm>
          <a:prstGeom prst="rect">
            <a:avLst/>
          </a:prstGeom>
        </p:spPr>
        <p:txBody>
          <a:bodyPr vert="horz" wrap="square" lIns="0" tIns="1651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a:lnSpc>
                <a:spcPct val="100000"/>
              </a:lnSpc>
              <a:spcBef>
                <a:spcPts val="130"/>
              </a:spcBef>
            </a:pPr>
            <a:r>
              <a:rPr sz="18450" spc="1340" dirty="0"/>
              <a:t>07</a:t>
            </a:r>
            <a:endParaRPr sz="18450" dirty="0"/>
          </a:p>
        </p:txBody>
      </p:sp>
      <p:sp>
        <p:nvSpPr>
          <p:cNvPr id="5" name="object 5"/>
          <p:cNvSpPr txBox="1"/>
          <p:nvPr/>
        </p:nvSpPr>
        <p:spPr>
          <a:xfrm>
            <a:off x="5732145" y="2622550"/>
            <a:ext cx="4381500" cy="433705"/>
          </a:xfrm>
          <a:prstGeom prst="rect">
            <a:avLst/>
          </a:prstGeom>
        </p:spPr>
        <p:txBody>
          <a:bodyPr vert="horz" wrap="square" lIns="0" tIns="15875" rIns="0" bIns="0" rtlCol="0">
            <a:spAutoFit/>
          </a:bodyPr>
          <a:lstStyle/>
          <a:p>
            <a:pPr marL="12700">
              <a:lnSpc>
                <a:spcPct val="100000"/>
              </a:lnSpc>
              <a:spcBef>
                <a:spcPts val="125"/>
              </a:spcBef>
            </a:pPr>
            <a:r>
              <a:rPr sz="2650" b="1" spc="10" dirty="0">
                <a:solidFill>
                  <a:srgbClr val="FFFFFF"/>
                </a:solidFill>
                <a:latin typeface="微软雅黑" panose="020B0503020204020204" charset="-122"/>
                <a:cs typeface="微软雅黑" panose="020B0503020204020204" charset="-122"/>
              </a:rPr>
              <a:t>7.1</a:t>
            </a:r>
            <a:r>
              <a:rPr sz="2650" b="1" spc="-70" dirty="0">
                <a:solidFill>
                  <a:srgbClr val="FFFFFF"/>
                </a:solidFill>
                <a:latin typeface="微软雅黑" panose="020B0503020204020204" charset="-122"/>
                <a:cs typeface="微软雅黑" panose="020B0503020204020204" charset="-122"/>
              </a:rPr>
              <a:t> </a:t>
            </a:r>
            <a:r>
              <a:rPr sz="2650" b="1" spc="25" dirty="0">
                <a:solidFill>
                  <a:srgbClr val="FFFFFF"/>
                </a:solidFill>
                <a:latin typeface="微软雅黑" panose="020B0503020204020204" charset="-122"/>
                <a:cs typeface="微软雅黑" panose="020B0503020204020204" charset="-122"/>
              </a:rPr>
              <a:t>便捷高效的综合交通体系</a:t>
            </a:r>
            <a:endParaRPr sz="2650" dirty="0">
              <a:latin typeface="微软雅黑" panose="020B0503020204020204" charset="-122"/>
              <a:cs typeface="微软雅黑" panose="020B0503020204020204" charset="-122"/>
            </a:endParaRPr>
          </a:p>
        </p:txBody>
      </p:sp>
      <p:sp>
        <p:nvSpPr>
          <p:cNvPr id="6" name="object 6"/>
          <p:cNvSpPr/>
          <p:nvPr/>
        </p:nvSpPr>
        <p:spPr>
          <a:xfrm>
            <a:off x="5707379" y="2520696"/>
            <a:ext cx="4449445" cy="0"/>
          </a:xfrm>
          <a:custGeom>
            <a:avLst/>
            <a:gdLst/>
            <a:ahLst/>
            <a:cxnLst/>
            <a:rect l="l" t="t" r="r" b="b"/>
            <a:pathLst>
              <a:path w="4449445">
                <a:moveTo>
                  <a:pt x="0" y="0"/>
                </a:moveTo>
                <a:lnTo>
                  <a:pt x="4449318" y="0"/>
                </a:lnTo>
              </a:path>
            </a:pathLst>
          </a:custGeom>
          <a:ln w="6350">
            <a:solidFill>
              <a:srgbClr val="FFFFFF"/>
            </a:solidFill>
          </a:ln>
        </p:spPr>
        <p:txBody>
          <a:bodyPr wrap="square" lIns="0" tIns="0" rIns="0" bIns="0" rtlCol="0"/>
          <a:lstStyle/>
          <a:p>
            <a:endParaRPr/>
          </a:p>
        </p:txBody>
      </p:sp>
      <p:sp>
        <p:nvSpPr>
          <p:cNvPr id="7" name="object 7"/>
          <p:cNvSpPr/>
          <p:nvPr/>
        </p:nvSpPr>
        <p:spPr>
          <a:xfrm>
            <a:off x="5707379" y="4540123"/>
            <a:ext cx="4449445" cy="0"/>
          </a:xfrm>
          <a:custGeom>
            <a:avLst/>
            <a:gdLst/>
            <a:ahLst/>
            <a:cxnLst/>
            <a:rect l="l" t="t" r="r" b="b"/>
            <a:pathLst>
              <a:path w="4449445">
                <a:moveTo>
                  <a:pt x="0" y="0"/>
                </a:moveTo>
                <a:lnTo>
                  <a:pt x="4449318" y="0"/>
                </a:lnTo>
              </a:path>
            </a:pathLst>
          </a:custGeom>
          <a:ln w="6350">
            <a:solidFill>
              <a:srgbClr val="FFFFFF"/>
            </a:solidFill>
          </a:ln>
        </p:spPr>
        <p:txBody>
          <a:bodyPr wrap="square" lIns="0" tIns="0" rIns="0" bIns="0" rtlCol="0"/>
          <a:lstStyle/>
          <a:p>
            <a:endParaRPr/>
          </a:p>
        </p:txBody>
      </p:sp>
      <p:sp>
        <p:nvSpPr>
          <p:cNvPr id="8" name="object 8"/>
          <p:cNvSpPr txBox="1"/>
          <p:nvPr/>
        </p:nvSpPr>
        <p:spPr>
          <a:xfrm>
            <a:off x="4218178" y="2165172"/>
            <a:ext cx="1107948" cy="5581656"/>
          </a:xfrm>
          <a:prstGeom prst="rect">
            <a:avLst/>
          </a:prstGeom>
        </p:spPr>
        <p:txBody>
          <a:bodyPr vert="horz" wrap="square" lIns="0" tIns="13335" rIns="0" bIns="0" rtlCol="0">
            <a:spAutoFit/>
          </a:bodyPr>
          <a:lstStyle/>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建</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设</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多</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元</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配</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套</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设</a:t>
            </a:r>
            <a:endParaRPr lang="en-US" altLang="zh-CN" sz="4450" b="1" dirty="0">
              <a:solidFill>
                <a:srgbClr val="FFFFFF"/>
              </a:solidFill>
              <a:latin typeface="微软雅黑" panose="020B0503020204020204" charset="-122"/>
              <a:cs typeface="微软雅黑" panose="020B0503020204020204" charset="-122"/>
            </a:endParaRPr>
          </a:p>
          <a:p>
            <a:pPr marL="12700">
              <a:lnSpc>
                <a:spcPct val="100000"/>
              </a:lnSpc>
              <a:spcBef>
                <a:spcPts val="105"/>
              </a:spcBef>
            </a:pPr>
            <a:r>
              <a:rPr lang="zh-CN" altLang="en-US" sz="4450" b="1" dirty="0">
                <a:solidFill>
                  <a:srgbClr val="FFFFFF"/>
                </a:solidFill>
                <a:latin typeface="微软雅黑" panose="020B0503020204020204" charset="-122"/>
                <a:cs typeface="微软雅黑" panose="020B0503020204020204" charset="-122"/>
              </a:rPr>
              <a:t>施</a:t>
            </a:r>
            <a:endParaRPr sz="4450" dirty="0">
              <a:latin typeface="微软雅黑" panose="020B0503020204020204" charset="-122"/>
              <a:cs typeface="微软雅黑" panose="020B0503020204020204" charset="-122"/>
            </a:endParaRPr>
          </a:p>
        </p:txBody>
      </p:sp>
      <p:sp>
        <p:nvSpPr>
          <p:cNvPr id="9" name="object 9"/>
          <p:cNvSpPr txBox="1"/>
          <p:nvPr/>
        </p:nvSpPr>
        <p:spPr>
          <a:xfrm>
            <a:off x="4218178" y="2885897"/>
            <a:ext cx="5895340" cy="704850"/>
          </a:xfrm>
          <a:prstGeom prst="rect">
            <a:avLst/>
          </a:prstGeom>
        </p:spPr>
        <p:txBody>
          <a:bodyPr vert="horz" wrap="square" lIns="0" tIns="13335" rIns="0" bIns="0" rtlCol="0">
            <a:spAutoFit/>
          </a:bodyPr>
          <a:lstStyle/>
          <a:p>
            <a:pPr marL="12700">
              <a:lnSpc>
                <a:spcPct val="100000"/>
              </a:lnSpc>
              <a:spcBef>
                <a:spcPts val="105"/>
              </a:spcBef>
              <a:tabLst>
                <a:tab pos="1526540" algn="l"/>
              </a:tabLst>
            </a:pPr>
            <a:r>
              <a:rPr lang="zh-CN" altLang="en-US" sz="6675" b="1" baseline="16000" dirty="0">
                <a:solidFill>
                  <a:srgbClr val="FFFFFF"/>
                </a:solidFill>
                <a:latin typeface="微软雅黑" panose="020B0503020204020204" charset="-122"/>
                <a:cs typeface="微软雅黑" panose="020B0503020204020204" charset="-122"/>
              </a:rPr>
              <a:t>	</a:t>
            </a:r>
            <a:r>
              <a:rPr sz="2650" b="1" spc="10" dirty="0">
                <a:solidFill>
                  <a:srgbClr val="FFFFFF"/>
                </a:solidFill>
                <a:latin typeface="微软雅黑" panose="020B0503020204020204" charset="-122"/>
                <a:cs typeface="微软雅黑" panose="020B0503020204020204" charset="-122"/>
              </a:rPr>
              <a:t>7.2</a:t>
            </a:r>
            <a:r>
              <a:rPr sz="2650" b="1" spc="-70" dirty="0">
                <a:solidFill>
                  <a:srgbClr val="FFFFFF"/>
                </a:solidFill>
                <a:latin typeface="微软雅黑" panose="020B0503020204020204" charset="-122"/>
                <a:cs typeface="微软雅黑" panose="020B0503020204020204" charset="-122"/>
              </a:rPr>
              <a:t> </a:t>
            </a:r>
            <a:r>
              <a:rPr sz="2650" b="1" spc="25" dirty="0">
                <a:solidFill>
                  <a:srgbClr val="FFFFFF"/>
                </a:solidFill>
                <a:latin typeface="微软雅黑" panose="020B0503020204020204" charset="-122"/>
                <a:cs typeface="微软雅黑" panose="020B0503020204020204" charset="-122"/>
              </a:rPr>
              <a:t>普惠共享的公共服务体系</a:t>
            </a:r>
            <a:endParaRPr sz="2650" dirty="0">
              <a:latin typeface="微软雅黑" panose="020B0503020204020204" charset="-122"/>
              <a:cs typeface="微软雅黑" panose="020B0503020204020204" charset="-122"/>
            </a:endParaRPr>
          </a:p>
        </p:txBody>
      </p:sp>
      <p:sp>
        <p:nvSpPr>
          <p:cNvPr id="10" name="object 10"/>
          <p:cNvSpPr txBox="1"/>
          <p:nvPr/>
        </p:nvSpPr>
        <p:spPr>
          <a:xfrm>
            <a:off x="4218178" y="3375101"/>
            <a:ext cx="5895340" cy="698268"/>
          </a:xfrm>
          <a:prstGeom prst="rect">
            <a:avLst/>
          </a:prstGeom>
        </p:spPr>
        <p:txBody>
          <a:bodyPr vert="horz" wrap="square" lIns="0" tIns="13335" rIns="0" bIns="0" rtlCol="0">
            <a:spAutoFit/>
          </a:bodyPr>
          <a:lstStyle/>
          <a:p>
            <a:pPr marL="12700">
              <a:lnSpc>
                <a:spcPct val="100000"/>
              </a:lnSpc>
              <a:spcBef>
                <a:spcPts val="105"/>
              </a:spcBef>
              <a:tabLst>
                <a:tab pos="1526540" algn="l"/>
              </a:tabLst>
            </a:pPr>
            <a:r>
              <a:rPr sz="6675" b="1" baseline="9000" dirty="0">
                <a:solidFill>
                  <a:srgbClr val="FFFFFF"/>
                </a:solidFill>
                <a:latin typeface="微软雅黑" panose="020B0503020204020204" charset="-122"/>
                <a:cs typeface="微软雅黑" panose="020B0503020204020204" charset="-122"/>
              </a:rPr>
              <a:t>	</a:t>
            </a:r>
            <a:r>
              <a:rPr sz="2650" b="1" spc="10" dirty="0">
                <a:solidFill>
                  <a:srgbClr val="FFFFFF"/>
                </a:solidFill>
                <a:latin typeface="微软雅黑" panose="020B0503020204020204" charset="-122"/>
                <a:cs typeface="微软雅黑" panose="020B0503020204020204" charset="-122"/>
              </a:rPr>
              <a:t>7.3</a:t>
            </a:r>
            <a:r>
              <a:rPr sz="2650" b="1" spc="-70" dirty="0">
                <a:solidFill>
                  <a:srgbClr val="FFFFFF"/>
                </a:solidFill>
                <a:latin typeface="微软雅黑" panose="020B0503020204020204" charset="-122"/>
                <a:cs typeface="微软雅黑" panose="020B0503020204020204" charset="-122"/>
              </a:rPr>
              <a:t> </a:t>
            </a:r>
            <a:r>
              <a:rPr sz="2650" b="1" spc="25" dirty="0">
                <a:solidFill>
                  <a:srgbClr val="FFFFFF"/>
                </a:solidFill>
                <a:latin typeface="微软雅黑" panose="020B0503020204020204" charset="-122"/>
                <a:cs typeface="微软雅黑" panose="020B0503020204020204" charset="-122"/>
              </a:rPr>
              <a:t>绿色安全的市政设施体系</a:t>
            </a:r>
            <a:endParaRPr sz="2650" dirty="0">
              <a:latin typeface="微软雅黑" panose="020B0503020204020204" charset="-122"/>
              <a:cs typeface="微软雅黑" panose="020B0503020204020204" charset="-122"/>
            </a:endParaRPr>
          </a:p>
        </p:txBody>
      </p:sp>
      <p:sp>
        <p:nvSpPr>
          <p:cNvPr id="2" name="object 10"/>
          <p:cNvSpPr txBox="1"/>
          <p:nvPr/>
        </p:nvSpPr>
        <p:spPr>
          <a:xfrm>
            <a:off x="4218305" y="3835400"/>
            <a:ext cx="6092190" cy="680720"/>
          </a:xfrm>
          <a:prstGeom prst="rect">
            <a:avLst/>
          </a:prstGeom>
        </p:spPr>
        <p:txBody>
          <a:bodyPr vert="horz" wrap="square" lIns="0" tIns="13335" rIns="0" bIns="0" rtlCol="0">
            <a:spAutoFit/>
          </a:bodyPr>
          <a:lstStyle/>
          <a:p>
            <a:pPr marL="12700">
              <a:lnSpc>
                <a:spcPct val="100000"/>
              </a:lnSpc>
              <a:spcBef>
                <a:spcPts val="105"/>
              </a:spcBef>
              <a:tabLst>
                <a:tab pos="1526540" algn="l"/>
              </a:tabLst>
            </a:pPr>
            <a:r>
              <a:rPr lang="zh-CN" altLang="en-US" sz="6675" b="1" baseline="9000" dirty="0">
                <a:solidFill>
                  <a:srgbClr val="FFFFFF"/>
                </a:solidFill>
                <a:latin typeface="微软雅黑" panose="020B0503020204020204" charset="-122"/>
                <a:cs typeface="微软雅黑" panose="020B0503020204020204" charset="-122"/>
              </a:rPr>
              <a:t>	</a:t>
            </a:r>
            <a:r>
              <a:rPr sz="2650" b="1" spc="25" dirty="0">
                <a:solidFill>
                  <a:srgbClr val="FFFFFF"/>
                </a:solidFill>
                <a:latin typeface="微软雅黑" panose="020B0503020204020204" charset="-122"/>
                <a:cs typeface="微软雅黑" panose="020B0503020204020204" charset="-122"/>
              </a:rPr>
              <a:t>7.4 安全韧性的防灾减灾体系</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562355" y="1898904"/>
            <a:ext cx="9595485" cy="1728678"/>
          </a:xfrm>
          <a:prstGeom prst="rect">
            <a:avLst/>
          </a:prstGeom>
          <a:solidFill>
            <a:srgbClr val="E1EFD9">
              <a:alpha val="50195"/>
            </a:srgbClr>
          </a:solidFill>
        </p:spPr>
        <p:txBody>
          <a:bodyPr vert="horz" wrap="square" lIns="0" tIns="177800" rIns="0" bIns="0" rtlCol="0">
            <a:spAutoFit/>
          </a:bodyPr>
          <a:lstStyle/>
          <a:p>
            <a:pPr marL="782320" indent="-381000">
              <a:lnSpc>
                <a:spcPct val="100000"/>
              </a:lnSpc>
              <a:spcBef>
                <a:spcPts val="1400"/>
              </a:spcBef>
              <a:buClr>
                <a:srgbClr val="6FAC46"/>
              </a:buClr>
              <a:buFont typeface="Wingdings" panose="05000000000000000000"/>
              <a:buChar char=""/>
              <a:tabLst>
                <a:tab pos="782955" algn="l"/>
              </a:tabLst>
            </a:pPr>
            <a:r>
              <a:rPr sz="2650" b="1" spc="25" dirty="0" err="1">
                <a:solidFill>
                  <a:srgbClr val="6FAC46"/>
                </a:solidFill>
                <a:latin typeface="微软雅黑" panose="020B0503020204020204" charset="-122"/>
                <a:cs typeface="微软雅黑" panose="020B0503020204020204" charset="-122"/>
              </a:rPr>
              <a:t>镇域交通</a:t>
            </a:r>
            <a:endParaRPr sz="2650" dirty="0">
              <a:latin typeface="微软雅黑" panose="020B0503020204020204" charset="-122"/>
              <a:cs typeface="微软雅黑" panose="020B0503020204020204" charset="-122"/>
            </a:endParaRPr>
          </a:p>
          <a:p>
            <a:pPr marL="719455" marR="393065" indent="-318135" defTabSz="914400" fontAlgn="auto">
              <a:lnSpc>
                <a:spcPct val="100000"/>
              </a:lnSpc>
              <a:spcBef>
                <a:spcPts val="1300"/>
              </a:spcBef>
              <a:buFont typeface="Wingdings" panose="05000000000000000000"/>
              <a:buChar char=""/>
              <a:tabLst>
                <a:tab pos="719455" algn="l"/>
                <a:tab pos="720090" algn="l"/>
              </a:tabLst>
            </a:pPr>
            <a:r>
              <a:rPr lang="zh-CN" altLang="en-US" sz="1750" spc="25" dirty="0">
                <a:latin typeface="微软雅黑" panose="020B0503020204020204" charset="-122"/>
                <a:cs typeface="微软雅黑" panose="020B0503020204020204" charset="-122"/>
              </a:rPr>
              <a:t>镇域内县道按照扎兰屯市交通规划执行，完善镇域各农村公路建设，实行各建制村和较大自然村双车道公路建设。</a:t>
            </a:r>
          </a:p>
          <a:p>
            <a:pPr marL="719455" marR="393065" indent="-318135" algn="l" defTabSz="914400" fontAlgn="auto">
              <a:lnSpc>
                <a:spcPct val="100000"/>
              </a:lnSpc>
              <a:spcBef>
                <a:spcPts val="1300"/>
              </a:spcBef>
              <a:buClrTx/>
              <a:buSzTx/>
              <a:buFont typeface="Wingdings" panose="05000000000000000000"/>
              <a:buChar char=""/>
              <a:tabLst>
                <a:tab pos="719455" algn="l"/>
                <a:tab pos="720090" algn="l"/>
              </a:tabLst>
            </a:pPr>
            <a:r>
              <a:rPr lang="zh-CN" altLang="en-US" sz="1750" spc="45" dirty="0">
                <a:latin typeface="微软雅黑" panose="020B0503020204020204" charset="-122"/>
                <a:cs typeface="微软雅黑" panose="020B0503020204020204" charset="-122"/>
              </a:rPr>
              <a:t>停靠站</a:t>
            </a:r>
            <a:r>
              <a:rPr sz="1750" spc="45" dirty="0">
                <a:latin typeface="微软雅黑" panose="020B0503020204020204" charset="-122"/>
                <a:cs typeface="微软雅黑" panose="020B0503020204020204" charset="-122"/>
              </a:rPr>
              <a:t>：</a:t>
            </a:r>
            <a:r>
              <a:rPr lang="zh-CN" altLang="en-US" sz="1750" spc="45" dirty="0">
                <a:latin typeface="微软雅黑" panose="020B0503020204020204" charset="-122"/>
                <a:cs typeface="微软雅黑" panose="020B0503020204020204" charset="-122"/>
              </a:rPr>
              <a:t>规划于各村庄的主要居民点的临交通干路设立招呼站，满足村民出行要求。</a:t>
            </a:r>
            <a:endParaRPr sz="1750" spc="45" dirty="0">
              <a:latin typeface="微软雅黑" panose="020B0503020204020204" charset="-122"/>
              <a:cs typeface="微软雅黑" panose="020B0503020204020204" charset="-122"/>
              <a:sym typeface="+mn-ea"/>
            </a:endParaRPr>
          </a:p>
        </p:txBody>
      </p:sp>
      <p:sp>
        <p:nvSpPr>
          <p:cNvPr id="5" name="object 5"/>
          <p:cNvSpPr txBox="1"/>
          <p:nvPr/>
        </p:nvSpPr>
        <p:spPr>
          <a:xfrm>
            <a:off x="559104" y="1016253"/>
            <a:ext cx="4931410" cy="452120"/>
          </a:xfrm>
          <a:prstGeom prst="rect">
            <a:avLst/>
          </a:prstGeom>
        </p:spPr>
        <p:txBody>
          <a:bodyPr vert="horz" wrap="square" lIns="0" tIns="0" rIns="0" bIns="0" rtlCol="0">
            <a:spAutoFit/>
          </a:bodyPr>
          <a:lstStyle/>
          <a:p>
            <a:pPr marL="12700">
              <a:lnSpc>
                <a:spcPts val="3555"/>
              </a:lnSpc>
            </a:pPr>
            <a:r>
              <a:rPr sz="4400" b="1" dirty="0">
                <a:solidFill>
                  <a:srgbClr val="6FAC46"/>
                </a:solidFill>
                <a:latin typeface="微软雅黑" panose="020B0503020204020204" charset="-122"/>
                <a:cs typeface="微软雅黑" panose="020B0503020204020204" charset="-122"/>
              </a:rPr>
              <a:t>7.1</a:t>
            </a:r>
            <a:r>
              <a:rPr sz="4400" b="1" spc="-215" dirty="0">
                <a:solidFill>
                  <a:srgbClr val="6FAC46"/>
                </a:solidFill>
                <a:latin typeface="微软雅黑" panose="020B0503020204020204" charset="-122"/>
                <a:cs typeface="微软雅黑" panose="020B0503020204020204" charset="-122"/>
              </a:rPr>
              <a:t> </a:t>
            </a:r>
            <a:r>
              <a:rPr sz="2800" b="1" spc="-5" dirty="0">
                <a:solidFill>
                  <a:srgbClr val="6FAC46"/>
                </a:solidFill>
                <a:latin typeface="微软雅黑" panose="020B0503020204020204" charset="-122"/>
                <a:cs typeface="微软雅黑" panose="020B0503020204020204" charset="-122"/>
              </a:rPr>
              <a:t>便捷高效的综合交通体系</a:t>
            </a:r>
            <a:endParaRPr sz="2800" dirty="0">
              <a:latin typeface="微软雅黑" panose="020B0503020204020204" charset="-122"/>
              <a:cs typeface="微软雅黑" panose="020B0503020204020204" charset="-122"/>
            </a:endParaRPr>
          </a:p>
        </p:txBody>
      </p:sp>
      <p:sp>
        <p:nvSpPr>
          <p:cNvPr id="30" name="object 30"/>
          <p:cNvSpPr txBox="1"/>
          <p:nvPr/>
        </p:nvSpPr>
        <p:spPr>
          <a:xfrm>
            <a:off x="8757285" y="13068364"/>
            <a:ext cx="1807210" cy="320040"/>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sz="2000" b="1" dirty="0">
                <a:latin typeface="微软雅黑" panose="020B0503020204020204" charset="-122"/>
                <a:cs typeface="微软雅黑" panose="020B0503020204020204" charset="-122"/>
              </a:rPr>
              <a:t>综合交通规划图</a:t>
            </a:r>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284" y="4327418"/>
            <a:ext cx="10351489" cy="8423382"/>
          </a:xfrm>
          <a:prstGeom prst="rect">
            <a:avLst/>
          </a:prstGeom>
        </p:spPr>
      </p:pic>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284" y="10172700"/>
            <a:ext cx="1592058" cy="273688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562355" y="2279904"/>
            <a:ext cx="9595485" cy="1816735"/>
          </a:xfrm>
          <a:prstGeom prst="rect">
            <a:avLst/>
          </a:prstGeom>
          <a:solidFill>
            <a:srgbClr val="E1EFD9">
              <a:alpha val="50195"/>
            </a:srgbClr>
          </a:solidFill>
        </p:spPr>
        <p:txBody>
          <a:bodyPr vert="horz" wrap="square" lIns="0" tIns="177800" rIns="0" bIns="0" rtlCol="0">
            <a:spAutoFit/>
          </a:bodyPr>
          <a:lstStyle/>
          <a:p>
            <a:pPr marL="782320" indent="-381000">
              <a:lnSpc>
                <a:spcPct val="100000"/>
              </a:lnSpc>
              <a:spcBef>
                <a:spcPts val="1400"/>
              </a:spcBef>
              <a:buFont typeface="Wingdings" panose="05000000000000000000"/>
              <a:buChar char=""/>
              <a:tabLst>
                <a:tab pos="782955" algn="l"/>
              </a:tabLst>
            </a:pPr>
            <a:r>
              <a:rPr sz="2650" b="1" spc="20" dirty="0">
                <a:solidFill>
                  <a:srgbClr val="6FAC46"/>
                </a:solidFill>
                <a:latin typeface="微软雅黑" panose="020B0503020204020204" charset="-122"/>
                <a:cs typeface="微软雅黑" panose="020B0503020204020204" charset="-122"/>
              </a:rPr>
              <a:t>构建乡村生活圈体系</a:t>
            </a:r>
            <a:endParaRPr sz="2650" dirty="0">
              <a:latin typeface="微软雅黑" panose="020B0503020204020204" charset="-122"/>
              <a:cs typeface="微软雅黑" panose="020B0503020204020204" charset="-122"/>
            </a:endParaRPr>
          </a:p>
          <a:p>
            <a:pPr marL="0" fontAlgn="auto">
              <a:lnSpc>
                <a:spcPts val="2500"/>
              </a:lnSpc>
            </a:pPr>
            <a:r>
              <a:rPr lang="en-US" sz="1750" dirty="0">
                <a:latin typeface="微软雅黑" panose="020B0503020204020204" charset="-122"/>
                <a:sym typeface="+mn-ea"/>
              </a:rPr>
              <a:t>      依据《城市居住区规划设计标准》按照步行十五分钟可达的空间范围，以镇区为中心，构建1个15分钟社区生活圈，统筹布局中小学、幼儿园、卫生服务中心、养老院、文化活动中心、公交车站等设施，配置内容丰富、规模适宜的各类服务要素，建立均等化公共服务设施布局。</a:t>
            </a:r>
            <a:endParaRPr lang="en-US" sz="1750" b="0" i="0" spc="0" baseline="0" dirty="0">
              <a:latin typeface="微软雅黑" panose="020B0503020204020204" charset="-122"/>
            </a:endParaRPr>
          </a:p>
          <a:p>
            <a:pPr marL="360045"/>
            <a:endParaRPr sz="1750" dirty="0">
              <a:latin typeface="微软雅黑" panose="020B0503020204020204" charset="-122"/>
              <a:cs typeface="微软雅黑" panose="020B0503020204020204" charset="-122"/>
            </a:endParaRPr>
          </a:p>
        </p:txBody>
      </p:sp>
      <p:sp>
        <p:nvSpPr>
          <p:cNvPr id="7" name="object 7"/>
          <p:cNvSpPr txBox="1"/>
          <p:nvPr/>
        </p:nvSpPr>
        <p:spPr>
          <a:xfrm>
            <a:off x="559104" y="1016253"/>
            <a:ext cx="4931410" cy="452120"/>
          </a:xfrm>
          <a:prstGeom prst="rect">
            <a:avLst/>
          </a:prstGeom>
        </p:spPr>
        <p:txBody>
          <a:bodyPr vert="horz" wrap="square" lIns="0" tIns="0" rIns="0" bIns="0" rtlCol="0">
            <a:spAutoFit/>
          </a:bodyPr>
          <a:lstStyle/>
          <a:p>
            <a:pPr marL="12700">
              <a:lnSpc>
                <a:spcPts val="3555"/>
              </a:lnSpc>
            </a:pPr>
            <a:r>
              <a:rPr sz="4400" b="1" dirty="0">
                <a:solidFill>
                  <a:srgbClr val="6FAC46"/>
                </a:solidFill>
                <a:latin typeface="微软雅黑" panose="020B0503020204020204" charset="-122"/>
                <a:cs typeface="微软雅黑" panose="020B0503020204020204" charset="-122"/>
              </a:rPr>
              <a:t>7.2</a:t>
            </a:r>
            <a:r>
              <a:rPr sz="4400" b="1" spc="-215" dirty="0">
                <a:solidFill>
                  <a:srgbClr val="6FAC46"/>
                </a:solidFill>
                <a:latin typeface="微软雅黑" panose="020B0503020204020204" charset="-122"/>
                <a:cs typeface="微软雅黑" panose="020B0503020204020204" charset="-122"/>
              </a:rPr>
              <a:t> </a:t>
            </a:r>
            <a:r>
              <a:rPr sz="2800" b="1" spc="-5" dirty="0">
                <a:solidFill>
                  <a:srgbClr val="6FAC46"/>
                </a:solidFill>
                <a:latin typeface="微软雅黑" panose="020B0503020204020204" charset="-122"/>
                <a:cs typeface="微软雅黑" panose="020B0503020204020204" charset="-122"/>
              </a:rPr>
              <a:t>普惠共享的公共服务体系</a:t>
            </a:r>
            <a:endParaRPr sz="2800">
              <a:latin typeface="微软雅黑" panose="020B0503020204020204" charset="-122"/>
              <a:cs typeface="微软雅黑" panose="020B0503020204020204" charset="-122"/>
            </a:endParaRPr>
          </a:p>
        </p:txBody>
      </p:sp>
      <p:sp>
        <p:nvSpPr>
          <p:cNvPr id="8" name="object 8"/>
          <p:cNvSpPr txBox="1"/>
          <p:nvPr/>
        </p:nvSpPr>
        <p:spPr>
          <a:xfrm>
            <a:off x="7726552" y="13574712"/>
            <a:ext cx="2825115" cy="330835"/>
          </a:xfrm>
          <a:prstGeom prst="rect">
            <a:avLst/>
          </a:prstGeom>
          <a:solidFill>
            <a:schemeClr val="bg1"/>
          </a:solidFill>
        </p:spPr>
        <p:txBody>
          <a:bodyPr vert="horz" wrap="square" lIns="0" tIns="12700" rIns="0" bIns="0" rtlCol="0">
            <a:spAutoFit/>
          </a:bodyPr>
          <a:lstStyle/>
          <a:p>
            <a:pPr marL="12700">
              <a:lnSpc>
                <a:spcPct val="100000"/>
              </a:lnSpc>
              <a:spcBef>
                <a:spcPts val="100"/>
              </a:spcBef>
            </a:pPr>
            <a:r>
              <a:rPr sz="2000" b="1" dirty="0">
                <a:latin typeface="微软雅黑" panose="020B0503020204020204" charset="-122"/>
                <a:cs typeface="微软雅黑" panose="020B0503020204020204" charset="-122"/>
              </a:rPr>
              <a:t>公共服务设施布局规划图</a:t>
            </a:r>
            <a:endParaRPr sz="2000">
              <a:latin typeface="微软雅黑" panose="020B0503020204020204" charset="-122"/>
              <a:cs typeface="微软雅黑" panose="020B0503020204020204" charset="-122"/>
            </a:endParaRPr>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200" y="4908171"/>
            <a:ext cx="10377467" cy="8377197"/>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200" y="10058398"/>
            <a:ext cx="1197400" cy="322697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869692" y="2279904"/>
            <a:ext cx="7138670" cy="1442085"/>
          </a:xfrm>
          <a:custGeom>
            <a:avLst/>
            <a:gdLst/>
            <a:ahLst/>
            <a:cxnLst/>
            <a:rect l="l" t="t" r="r" b="b"/>
            <a:pathLst>
              <a:path w="7138670" h="1442085">
                <a:moveTo>
                  <a:pt x="0" y="1441703"/>
                </a:moveTo>
                <a:lnTo>
                  <a:pt x="7138416" y="1441703"/>
                </a:lnTo>
                <a:lnTo>
                  <a:pt x="7138416" y="0"/>
                </a:lnTo>
                <a:lnTo>
                  <a:pt x="0" y="0"/>
                </a:lnTo>
                <a:lnTo>
                  <a:pt x="0" y="1441703"/>
                </a:lnTo>
                <a:close/>
              </a:path>
            </a:pathLst>
          </a:custGeom>
          <a:solidFill>
            <a:srgbClr val="F1F1F1"/>
          </a:solidFill>
        </p:spPr>
        <p:txBody>
          <a:bodyPr wrap="square" lIns="0" tIns="0" rIns="0" bIns="0" rtlCol="0"/>
          <a:lstStyle/>
          <a:p>
            <a:endParaRPr/>
          </a:p>
        </p:txBody>
      </p:sp>
      <p:sp>
        <p:nvSpPr>
          <p:cNvPr id="3" name="object 3"/>
          <p:cNvSpPr/>
          <p:nvPr/>
        </p:nvSpPr>
        <p:spPr>
          <a:xfrm>
            <a:off x="2869692" y="2092452"/>
            <a:ext cx="3709670" cy="676910"/>
          </a:xfrm>
          <a:custGeom>
            <a:avLst/>
            <a:gdLst/>
            <a:ahLst/>
            <a:cxnLst/>
            <a:rect l="l" t="t" r="r" b="b"/>
            <a:pathLst>
              <a:path w="3709670" h="676910">
                <a:moveTo>
                  <a:pt x="3709415" y="0"/>
                </a:moveTo>
                <a:lnTo>
                  <a:pt x="338327" y="0"/>
                </a:lnTo>
                <a:lnTo>
                  <a:pt x="292426" y="3089"/>
                </a:lnTo>
                <a:lnTo>
                  <a:pt x="248399" y="12087"/>
                </a:lnTo>
                <a:lnTo>
                  <a:pt x="206650" y="26592"/>
                </a:lnTo>
                <a:lnTo>
                  <a:pt x="167583" y="46199"/>
                </a:lnTo>
                <a:lnTo>
                  <a:pt x="131601" y="70505"/>
                </a:lnTo>
                <a:lnTo>
                  <a:pt x="99107" y="99107"/>
                </a:lnTo>
                <a:lnTo>
                  <a:pt x="70505" y="131601"/>
                </a:lnTo>
                <a:lnTo>
                  <a:pt x="46199" y="167583"/>
                </a:lnTo>
                <a:lnTo>
                  <a:pt x="26592" y="206650"/>
                </a:lnTo>
                <a:lnTo>
                  <a:pt x="12087" y="248399"/>
                </a:lnTo>
                <a:lnTo>
                  <a:pt x="3089" y="292426"/>
                </a:lnTo>
                <a:lnTo>
                  <a:pt x="0" y="338327"/>
                </a:lnTo>
                <a:lnTo>
                  <a:pt x="0" y="676655"/>
                </a:lnTo>
                <a:lnTo>
                  <a:pt x="3371087" y="676655"/>
                </a:lnTo>
                <a:lnTo>
                  <a:pt x="3416989" y="673566"/>
                </a:lnTo>
                <a:lnTo>
                  <a:pt x="3461016" y="664568"/>
                </a:lnTo>
                <a:lnTo>
                  <a:pt x="3502765" y="650063"/>
                </a:lnTo>
                <a:lnTo>
                  <a:pt x="3541832" y="630456"/>
                </a:lnTo>
                <a:lnTo>
                  <a:pt x="3577814" y="606150"/>
                </a:lnTo>
                <a:lnTo>
                  <a:pt x="3610308" y="577548"/>
                </a:lnTo>
                <a:lnTo>
                  <a:pt x="3638910" y="545054"/>
                </a:lnTo>
                <a:lnTo>
                  <a:pt x="3663216" y="509072"/>
                </a:lnTo>
                <a:lnTo>
                  <a:pt x="3682823" y="470005"/>
                </a:lnTo>
                <a:lnTo>
                  <a:pt x="3697328" y="428256"/>
                </a:lnTo>
                <a:lnTo>
                  <a:pt x="3706326" y="384229"/>
                </a:lnTo>
                <a:lnTo>
                  <a:pt x="3709415" y="338327"/>
                </a:lnTo>
                <a:lnTo>
                  <a:pt x="3709415" y="0"/>
                </a:lnTo>
                <a:close/>
              </a:path>
            </a:pathLst>
          </a:custGeom>
          <a:solidFill>
            <a:srgbClr val="ADC62E"/>
          </a:solidFill>
        </p:spPr>
        <p:txBody>
          <a:bodyPr wrap="square" lIns="0" tIns="0" rIns="0" bIns="0" rtlCol="0"/>
          <a:lstStyle/>
          <a:p>
            <a:endParaRPr/>
          </a:p>
        </p:txBody>
      </p:sp>
      <p:sp>
        <p:nvSpPr>
          <p:cNvPr id="4" name="object 4"/>
          <p:cNvSpPr txBox="1"/>
          <p:nvPr/>
        </p:nvSpPr>
        <p:spPr>
          <a:xfrm>
            <a:off x="559104" y="1016253"/>
            <a:ext cx="9592310" cy="2731517"/>
          </a:xfrm>
          <a:prstGeom prst="rect">
            <a:avLst/>
          </a:prstGeom>
        </p:spPr>
        <p:txBody>
          <a:bodyPr vert="horz" wrap="square" lIns="0" tIns="0" rIns="0" bIns="0" rtlCol="0">
            <a:spAutoFit/>
          </a:bodyPr>
          <a:lstStyle/>
          <a:p>
            <a:pPr marL="12700" lvl="1" indent="0">
              <a:lnSpc>
                <a:spcPts val="3775"/>
              </a:lnSpc>
              <a:buClr>
                <a:srgbClr val="6FAC46"/>
              </a:buClr>
              <a:buSzPct val="157000"/>
              <a:buFont typeface="΢"/>
              <a:buNone/>
              <a:tabLst>
                <a:tab pos="1012825" algn="l"/>
              </a:tabLst>
            </a:pPr>
            <a:r>
              <a:rPr sz="4400" b="1" dirty="0">
                <a:solidFill>
                  <a:srgbClr val="6FAC46"/>
                </a:solidFill>
                <a:latin typeface="微软雅黑" panose="020B0503020204020204" charset="-122"/>
                <a:cs typeface="微软雅黑" panose="020B0503020204020204" charset="-122"/>
                <a:sym typeface="+mn-ea"/>
              </a:rPr>
              <a:t>7.3 </a:t>
            </a:r>
            <a:r>
              <a:rPr sz="2800" b="1" spc="-5" dirty="0">
                <a:solidFill>
                  <a:srgbClr val="6FAC46"/>
                </a:solidFill>
                <a:latin typeface="微软雅黑" panose="020B0503020204020204" charset="-122"/>
                <a:cs typeface="微软雅黑" panose="020B0503020204020204" charset="-122"/>
              </a:rPr>
              <a:t>绿色安全的市政设施体系</a:t>
            </a:r>
            <a:endParaRPr sz="2800" dirty="0">
              <a:latin typeface="微软雅黑" panose="020B0503020204020204" charset="-122"/>
              <a:cs typeface="微软雅黑" panose="020B0503020204020204" charset="-122"/>
            </a:endParaRPr>
          </a:p>
          <a:p>
            <a:pPr lvl="1">
              <a:lnSpc>
                <a:spcPct val="100000"/>
              </a:lnSpc>
              <a:spcBef>
                <a:spcPts val="20"/>
              </a:spcBef>
              <a:buClr>
                <a:srgbClr val="6FAC46"/>
              </a:buClr>
              <a:buFont typeface="΢"/>
              <a:buAutoNum type="arabicPeriod" startAt="3"/>
            </a:pPr>
            <a:endParaRPr sz="5050" dirty="0">
              <a:latin typeface="Times New Roman" panose="02020603050405020304"/>
              <a:cs typeface="Times New Roman" panose="02020603050405020304"/>
            </a:endParaRPr>
          </a:p>
          <a:p>
            <a:pPr marR="1252855" algn="ctr">
              <a:lnSpc>
                <a:spcPct val="100000"/>
              </a:lnSpc>
            </a:pPr>
            <a:r>
              <a:rPr sz="2400" b="1" dirty="0">
                <a:solidFill>
                  <a:srgbClr val="FFFFFF"/>
                </a:solidFill>
                <a:latin typeface="微软雅黑" panose="020B0503020204020204" charset="-122"/>
                <a:cs typeface="微软雅黑" panose="020B0503020204020204" charset="-122"/>
              </a:rPr>
              <a:t>给水工程</a:t>
            </a:r>
            <a:endParaRPr sz="2400" dirty="0">
              <a:latin typeface="微软雅黑" panose="020B0503020204020204" charset="-122"/>
              <a:cs typeface="微软雅黑" panose="020B0503020204020204" charset="-122"/>
            </a:endParaRPr>
          </a:p>
          <a:p>
            <a:pPr>
              <a:lnSpc>
                <a:spcPct val="100000"/>
              </a:lnSpc>
              <a:spcBef>
                <a:spcPts val="30"/>
              </a:spcBef>
            </a:pPr>
            <a:endParaRPr sz="2950" dirty="0">
              <a:latin typeface="Times New Roman" panose="02020603050405020304"/>
              <a:cs typeface="Times New Roman" panose="02020603050405020304"/>
            </a:endParaRPr>
          </a:p>
          <a:p>
            <a:pPr marL="2720975" lvl="2" indent="-318135">
              <a:buFont typeface="Arial" panose="020B0604020202020204"/>
              <a:buChar char="•"/>
              <a:tabLst>
                <a:tab pos="2720975" algn="l"/>
                <a:tab pos="2721610" algn="l"/>
              </a:tabLst>
            </a:pPr>
            <a:r>
              <a:rPr lang="zh-CN" altLang="zh-CN" spc="-5" dirty="0">
                <a:latin typeface="微软雅黑" panose="020B0503020204020204" charset="-122"/>
              </a:rPr>
              <a:t>规划保留</a:t>
            </a:r>
            <a:r>
              <a:rPr lang="zh-CN" altLang="en-US" spc="-5" dirty="0">
                <a:latin typeface="微软雅黑" panose="020B0503020204020204" charset="-122"/>
              </a:rPr>
              <a:t>并扩建</a:t>
            </a:r>
            <a:r>
              <a:rPr lang="zh-CN" altLang="zh-CN" spc="-5" dirty="0">
                <a:latin typeface="微软雅黑" panose="020B0503020204020204" charset="-122"/>
              </a:rPr>
              <a:t>镇区水厂，水源为地下水，满足镇区用水需求。</a:t>
            </a:r>
            <a:endParaRPr lang="zh-CN" altLang="en-US" spc="-5" dirty="0">
              <a:latin typeface="微软雅黑" panose="020B0503020204020204" charset="-122"/>
            </a:endParaRPr>
          </a:p>
          <a:p>
            <a:pPr indent="406400" algn="just">
              <a:lnSpc>
                <a:spcPts val="3000"/>
              </a:lnSpc>
            </a:pPr>
            <a:r>
              <a:rPr lang="en-US" altLang="zh-CN" spc="-5" dirty="0">
                <a:latin typeface="微软雅黑" panose="020B0503020204020204" charset="-122"/>
              </a:rPr>
              <a:t>                                  </a:t>
            </a:r>
            <a:r>
              <a:rPr lang="zh-CN" altLang="zh-CN" spc="-5" dirty="0">
                <a:latin typeface="微软雅黑" panose="020B0503020204020204" charset="-122"/>
              </a:rPr>
              <a:t>中心村采用集中供水工程形式。实现集中供水。</a:t>
            </a:r>
          </a:p>
        </p:txBody>
      </p:sp>
      <p:sp>
        <p:nvSpPr>
          <p:cNvPr id="5" name="object 5"/>
          <p:cNvSpPr/>
          <p:nvPr/>
        </p:nvSpPr>
        <p:spPr>
          <a:xfrm>
            <a:off x="2869692" y="4434840"/>
            <a:ext cx="7138670" cy="1442085"/>
          </a:xfrm>
          <a:custGeom>
            <a:avLst/>
            <a:gdLst/>
            <a:ahLst/>
            <a:cxnLst/>
            <a:rect l="l" t="t" r="r" b="b"/>
            <a:pathLst>
              <a:path w="7138670" h="1442085">
                <a:moveTo>
                  <a:pt x="0" y="1441703"/>
                </a:moveTo>
                <a:lnTo>
                  <a:pt x="7138416" y="1441703"/>
                </a:lnTo>
                <a:lnTo>
                  <a:pt x="7138416" y="0"/>
                </a:lnTo>
                <a:lnTo>
                  <a:pt x="0" y="0"/>
                </a:lnTo>
                <a:lnTo>
                  <a:pt x="0" y="1441703"/>
                </a:lnTo>
                <a:close/>
              </a:path>
            </a:pathLst>
          </a:custGeom>
          <a:solidFill>
            <a:srgbClr val="F1F1F1"/>
          </a:solidFill>
        </p:spPr>
        <p:txBody>
          <a:bodyPr wrap="square" lIns="0" tIns="0" rIns="0" bIns="0" rtlCol="0"/>
          <a:lstStyle/>
          <a:p>
            <a:endParaRPr/>
          </a:p>
        </p:txBody>
      </p:sp>
      <p:sp>
        <p:nvSpPr>
          <p:cNvPr id="6" name="object 6"/>
          <p:cNvSpPr txBox="1"/>
          <p:nvPr/>
        </p:nvSpPr>
        <p:spPr>
          <a:xfrm>
            <a:off x="2949320" y="5097907"/>
            <a:ext cx="5601970" cy="739140"/>
          </a:xfrm>
          <a:prstGeom prst="rect">
            <a:avLst/>
          </a:prstGeom>
        </p:spPr>
        <p:txBody>
          <a:bodyPr vert="horz" wrap="square" lIns="0" tIns="94615" rIns="0" bIns="0" rtlCol="0">
            <a:spAutoFit/>
          </a:bodyPr>
          <a:lstStyle/>
          <a:p>
            <a:pPr marL="330835" indent="-318135">
              <a:lnSpc>
                <a:spcPct val="100000"/>
              </a:lnSpc>
              <a:spcBef>
                <a:spcPts val="745"/>
              </a:spcBef>
              <a:buFont typeface="Arial" panose="020B0604020202020204"/>
              <a:buChar char="•"/>
              <a:tabLst>
                <a:tab pos="330835" algn="l"/>
                <a:tab pos="331470" algn="l"/>
              </a:tabLst>
            </a:pPr>
            <a:r>
              <a:rPr sz="1800" dirty="0" err="1">
                <a:latin typeface="微软雅黑" panose="020B0503020204020204" charset="-122"/>
                <a:cs typeface="微软雅黑" panose="020B0503020204020204" charset="-122"/>
              </a:rPr>
              <a:t>实施雨污分流排水体制</a:t>
            </a:r>
            <a:r>
              <a:rPr sz="1800" dirty="0">
                <a:latin typeface="微软雅黑" panose="020B0503020204020204" charset="-122"/>
                <a:cs typeface="微软雅黑" panose="020B0503020204020204" charset="-122"/>
              </a:rPr>
              <a:t>，</a:t>
            </a:r>
            <a:r>
              <a:rPr lang="zh-CN" altLang="en-US" sz="1800" dirty="0">
                <a:latin typeface="微软雅黑" panose="020B0503020204020204" charset="-122"/>
                <a:cs typeface="微软雅黑" panose="020B0503020204020204" charset="-122"/>
              </a:rPr>
              <a:t>规划新建一处污水处理厂</a:t>
            </a:r>
            <a:r>
              <a:rPr sz="1800" dirty="0">
                <a:latin typeface="微软雅黑" panose="020B0503020204020204" charset="-122"/>
                <a:cs typeface="微软雅黑" panose="020B0503020204020204" charset="-122"/>
              </a:rPr>
              <a:t>。</a:t>
            </a:r>
          </a:p>
          <a:p>
            <a:pPr marL="330835" indent="-318135">
              <a:lnSpc>
                <a:spcPct val="100000"/>
              </a:lnSpc>
              <a:spcBef>
                <a:spcPts val="650"/>
              </a:spcBef>
              <a:buFont typeface="Arial" panose="020B0604020202020204"/>
              <a:buChar char="•"/>
              <a:tabLst>
                <a:tab pos="330835" algn="l"/>
                <a:tab pos="331470" algn="l"/>
              </a:tabLst>
            </a:pPr>
            <a:r>
              <a:rPr sz="1800" dirty="0">
                <a:latin typeface="微软雅黑" panose="020B0503020204020204" charset="-122"/>
                <a:cs typeface="微软雅黑" panose="020B0503020204020204" charset="-122"/>
              </a:rPr>
              <a:t>结合地形地势合理布置管道，推进水环境综合治理。</a:t>
            </a:r>
          </a:p>
        </p:txBody>
      </p:sp>
      <p:sp>
        <p:nvSpPr>
          <p:cNvPr id="7" name="object 7"/>
          <p:cNvSpPr/>
          <p:nvPr/>
        </p:nvSpPr>
        <p:spPr>
          <a:xfrm>
            <a:off x="2869692" y="4247388"/>
            <a:ext cx="3709670" cy="678180"/>
          </a:xfrm>
          <a:custGeom>
            <a:avLst/>
            <a:gdLst/>
            <a:ahLst/>
            <a:cxnLst/>
            <a:rect l="l" t="t" r="r" b="b"/>
            <a:pathLst>
              <a:path w="3709670" h="678179">
                <a:moveTo>
                  <a:pt x="3709415" y="0"/>
                </a:moveTo>
                <a:lnTo>
                  <a:pt x="339089" y="0"/>
                </a:lnTo>
                <a:lnTo>
                  <a:pt x="293066" y="3094"/>
                </a:lnTo>
                <a:lnTo>
                  <a:pt x="248928" y="12109"/>
                </a:lnTo>
                <a:lnTo>
                  <a:pt x="207079" y="26640"/>
                </a:lnTo>
                <a:lnTo>
                  <a:pt x="167922" y="46284"/>
                </a:lnTo>
                <a:lnTo>
                  <a:pt x="131860" y="70638"/>
                </a:lnTo>
                <a:lnTo>
                  <a:pt x="99298" y="99298"/>
                </a:lnTo>
                <a:lnTo>
                  <a:pt x="70638" y="131860"/>
                </a:lnTo>
                <a:lnTo>
                  <a:pt x="46284" y="167922"/>
                </a:lnTo>
                <a:lnTo>
                  <a:pt x="26640" y="207079"/>
                </a:lnTo>
                <a:lnTo>
                  <a:pt x="12109" y="248928"/>
                </a:lnTo>
                <a:lnTo>
                  <a:pt x="3094" y="293066"/>
                </a:lnTo>
                <a:lnTo>
                  <a:pt x="0" y="339090"/>
                </a:lnTo>
                <a:lnTo>
                  <a:pt x="0" y="678180"/>
                </a:lnTo>
                <a:lnTo>
                  <a:pt x="3370326" y="678180"/>
                </a:lnTo>
                <a:lnTo>
                  <a:pt x="3416349" y="675085"/>
                </a:lnTo>
                <a:lnTo>
                  <a:pt x="3460487" y="666070"/>
                </a:lnTo>
                <a:lnTo>
                  <a:pt x="3502336" y="651539"/>
                </a:lnTo>
                <a:lnTo>
                  <a:pt x="3541493" y="631895"/>
                </a:lnTo>
                <a:lnTo>
                  <a:pt x="3577555" y="607541"/>
                </a:lnTo>
                <a:lnTo>
                  <a:pt x="3610117" y="578881"/>
                </a:lnTo>
                <a:lnTo>
                  <a:pt x="3638777" y="546319"/>
                </a:lnTo>
                <a:lnTo>
                  <a:pt x="3663131" y="510257"/>
                </a:lnTo>
                <a:lnTo>
                  <a:pt x="3682775" y="471100"/>
                </a:lnTo>
                <a:lnTo>
                  <a:pt x="3697306" y="429251"/>
                </a:lnTo>
                <a:lnTo>
                  <a:pt x="3706321" y="385113"/>
                </a:lnTo>
                <a:lnTo>
                  <a:pt x="3709415" y="339090"/>
                </a:lnTo>
                <a:lnTo>
                  <a:pt x="3709415" y="0"/>
                </a:lnTo>
                <a:close/>
              </a:path>
            </a:pathLst>
          </a:custGeom>
          <a:solidFill>
            <a:srgbClr val="6FAC46"/>
          </a:solidFill>
        </p:spPr>
        <p:txBody>
          <a:bodyPr wrap="square" lIns="0" tIns="0" rIns="0" bIns="0" rtlCol="0"/>
          <a:lstStyle/>
          <a:p>
            <a:endParaRPr/>
          </a:p>
        </p:txBody>
      </p:sp>
      <p:sp>
        <p:nvSpPr>
          <p:cNvPr id="8" name="object 8"/>
          <p:cNvSpPr txBox="1"/>
          <p:nvPr/>
        </p:nvSpPr>
        <p:spPr>
          <a:xfrm>
            <a:off x="4102353" y="4379468"/>
            <a:ext cx="1244600"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微软雅黑" panose="020B0503020204020204" charset="-122"/>
                <a:cs typeface="微软雅黑" panose="020B0503020204020204" charset="-122"/>
              </a:rPr>
              <a:t>排水工程</a:t>
            </a:r>
            <a:endParaRPr sz="2400">
              <a:latin typeface="微软雅黑" panose="020B0503020204020204" charset="-122"/>
              <a:cs typeface="微软雅黑" panose="020B0503020204020204" charset="-122"/>
            </a:endParaRPr>
          </a:p>
        </p:txBody>
      </p:sp>
      <p:sp>
        <p:nvSpPr>
          <p:cNvPr id="9" name="object 9"/>
          <p:cNvSpPr/>
          <p:nvPr/>
        </p:nvSpPr>
        <p:spPr>
          <a:xfrm>
            <a:off x="2869692" y="6591300"/>
            <a:ext cx="7138670" cy="1442085"/>
          </a:xfrm>
          <a:custGeom>
            <a:avLst/>
            <a:gdLst/>
            <a:ahLst/>
            <a:cxnLst/>
            <a:rect l="l" t="t" r="r" b="b"/>
            <a:pathLst>
              <a:path w="7138670" h="1442084">
                <a:moveTo>
                  <a:pt x="0" y="1441703"/>
                </a:moveTo>
                <a:lnTo>
                  <a:pt x="7138416" y="1441703"/>
                </a:lnTo>
                <a:lnTo>
                  <a:pt x="7138416" y="0"/>
                </a:lnTo>
                <a:lnTo>
                  <a:pt x="0" y="0"/>
                </a:lnTo>
                <a:lnTo>
                  <a:pt x="0" y="1441703"/>
                </a:lnTo>
                <a:close/>
              </a:path>
            </a:pathLst>
          </a:custGeom>
          <a:solidFill>
            <a:srgbClr val="F1F1F1"/>
          </a:solidFill>
        </p:spPr>
        <p:txBody>
          <a:bodyPr wrap="square" lIns="0" tIns="0" rIns="0" bIns="0" rtlCol="0"/>
          <a:lstStyle/>
          <a:p>
            <a:endParaRPr/>
          </a:p>
        </p:txBody>
      </p:sp>
      <p:sp>
        <p:nvSpPr>
          <p:cNvPr id="10" name="object 10"/>
          <p:cNvSpPr txBox="1"/>
          <p:nvPr/>
        </p:nvSpPr>
        <p:spPr>
          <a:xfrm>
            <a:off x="2949320" y="7253731"/>
            <a:ext cx="7082155" cy="697948"/>
          </a:xfrm>
          <a:prstGeom prst="rect">
            <a:avLst/>
          </a:prstGeom>
        </p:spPr>
        <p:txBody>
          <a:bodyPr vert="horz" wrap="square" lIns="0" tIns="12700" rIns="0" bIns="0" rtlCol="0">
            <a:spAutoFit/>
          </a:bodyPr>
          <a:lstStyle/>
          <a:p>
            <a:pPr marL="330835" marR="5080" indent="-318135">
              <a:lnSpc>
                <a:spcPct val="130000"/>
              </a:lnSpc>
              <a:spcBef>
                <a:spcPts val="100"/>
              </a:spcBef>
              <a:buFont typeface="Arial" panose="020B0604020202020204"/>
              <a:buChar char="•"/>
              <a:tabLst>
                <a:tab pos="330835" algn="l"/>
                <a:tab pos="331470" algn="l"/>
              </a:tabLst>
            </a:pPr>
            <a:r>
              <a:rPr lang="zh-CN" altLang="en-US" dirty="0">
                <a:latin typeface="微软雅黑" panose="020B0503020204020204" charset="-122"/>
              </a:rPr>
              <a:t>规划保留并扩建镇区内</a:t>
            </a:r>
            <a:r>
              <a:rPr lang="en-US" altLang="zh-CN" dirty="0">
                <a:latin typeface="微软雅黑" panose="020B0503020204020204" charset="-122"/>
              </a:rPr>
              <a:t>35KV</a:t>
            </a:r>
            <a:r>
              <a:rPr lang="zh-CN" altLang="en-US" dirty="0">
                <a:latin typeface="微软雅黑" panose="020B0503020204020204" charset="-122"/>
              </a:rPr>
              <a:t>变电站</a:t>
            </a:r>
            <a:r>
              <a:rPr sz="1800" dirty="0">
                <a:latin typeface="微软雅黑" panose="020B0503020204020204" charset="-122"/>
                <a:cs typeface="微软雅黑" panose="020B0503020204020204" charset="-122"/>
              </a:rPr>
              <a:t>，增强片区内供电能力，均衡片区供电配置。 实现片区电网互连，电容互补。</a:t>
            </a:r>
          </a:p>
        </p:txBody>
      </p:sp>
      <p:sp>
        <p:nvSpPr>
          <p:cNvPr id="11" name="object 11"/>
          <p:cNvSpPr/>
          <p:nvPr/>
        </p:nvSpPr>
        <p:spPr>
          <a:xfrm>
            <a:off x="2869692" y="6403848"/>
            <a:ext cx="3709670" cy="676910"/>
          </a:xfrm>
          <a:custGeom>
            <a:avLst/>
            <a:gdLst/>
            <a:ahLst/>
            <a:cxnLst/>
            <a:rect l="l" t="t" r="r" b="b"/>
            <a:pathLst>
              <a:path w="3709670" h="676909">
                <a:moveTo>
                  <a:pt x="3709415" y="0"/>
                </a:moveTo>
                <a:lnTo>
                  <a:pt x="338327" y="0"/>
                </a:lnTo>
                <a:lnTo>
                  <a:pt x="292426" y="3089"/>
                </a:lnTo>
                <a:lnTo>
                  <a:pt x="248399" y="12087"/>
                </a:lnTo>
                <a:lnTo>
                  <a:pt x="206650" y="26592"/>
                </a:lnTo>
                <a:lnTo>
                  <a:pt x="167583" y="46199"/>
                </a:lnTo>
                <a:lnTo>
                  <a:pt x="131601" y="70505"/>
                </a:lnTo>
                <a:lnTo>
                  <a:pt x="99107" y="99107"/>
                </a:lnTo>
                <a:lnTo>
                  <a:pt x="70505" y="131601"/>
                </a:lnTo>
                <a:lnTo>
                  <a:pt x="46199" y="167583"/>
                </a:lnTo>
                <a:lnTo>
                  <a:pt x="26592" y="206650"/>
                </a:lnTo>
                <a:lnTo>
                  <a:pt x="12087" y="248399"/>
                </a:lnTo>
                <a:lnTo>
                  <a:pt x="3089" y="292426"/>
                </a:lnTo>
                <a:lnTo>
                  <a:pt x="0" y="338327"/>
                </a:lnTo>
                <a:lnTo>
                  <a:pt x="0" y="676655"/>
                </a:lnTo>
                <a:lnTo>
                  <a:pt x="3371087" y="676655"/>
                </a:lnTo>
                <a:lnTo>
                  <a:pt x="3416989" y="673566"/>
                </a:lnTo>
                <a:lnTo>
                  <a:pt x="3461016" y="664568"/>
                </a:lnTo>
                <a:lnTo>
                  <a:pt x="3502765" y="650063"/>
                </a:lnTo>
                <a:lnTo>
                  <a:pt x="3541832" y="630456"/>
                </a:lnTo>
                <a:lnTo>
                  <a:pt x="3577814" y="606150"/>
                </a:lnTo>
                <a:lnTo>
                  <a:pt x="3610308" y="577548"/>
                </a:lnTo>
                <a:lnTo>
                  <a:pt x="3638910" y="545054"/>
                </a:lnTo>
                <a:lnTo>
                  <a:pt x="3663216" y="509072"/>
                </a:lnTo>
                <a:lnTo>
                  <a:pt x="3682823" y="470005"/>
                </a:lnTo>
                <a:lnTo>
                  <a:pt x="3697328" y="428256"/>
                </a:lnTo>
                <a:lnTo>
                  <a:pt x="3706326" y="384229"/>
                </a:lnTo>
                <a:lnTo>
                  <a:pt x="3709415" y="338327"/>
                </a:lnTo>
                <a:lnTo>
                  <a:pt x="3709415" y="0"/>
                </a:lnTo>
                <a:close/>
              </a:path>
            </a:pathLst>
          </a:custGeom>
          <a:solidFill>
            <a:srgbClr val="8BC348"/>
          </a:solidFill>
        </p:spPr>
        <p:txBody>
          <a:bodyPr wrap="square" lIns="0" tIns="0" rIns="0" bIns="0" rtlCol="0"/>
          <a:lstStyle/>
          <a:p>
            <a:endParaRPr/>
          </a:p>
        </p:txBody>
      </p:sp>
      <p:sp>
        <p:nvSpPr>
          <p:cNvPr id="12" name="object 12"/>
          <p:cNvSpPr txBox="1"/>
          <p:nvPr/>
        </p:nvSpPr>
        <p:spPr>
          <a:xfrm>
            <a:off x="4102353" y="6535293"/>
            <a:ext cx="1244600"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微软雅黑" panose="020B0503020204020204" charset="-122"/>
                <a:cs typeface="微软雅黑" panose="020B0503020204020204" charset="-122"/>
              </a:rPr>
              <a:t>电力工程</a:t>
            </a:r>
            <a:endParaRPr sz="2400">
              <a:latin typeface="微软雅黑" panose="020B0503020204020204" charset="-122"/>
              <a:cs typeface="微软雅黑" panose="020B0503020204020204" charset="-122"/>
            </a:endParaRPr>
          </a:p>
        </p:txBody>
      </p:sp>
      <p:sp>
        <p:nvSpPr>
          <p:cNvPr id="13" name="object 13"/>
          <p:cNvSpPr/>
          <p:nvPr/>
        </p:nvSpPr>
        <p:spPr>
          <a:xfrm>
            <a:off x="2869692" y="8746235"/>
            <a:ext cx="7138670" cy="1442085"/>
          </a:xfrm>
          <a:custGeom>
            <a:avLst/>
            <a:gdLst/>
            <a:ahLst/>
            <a:cxnLst/>
            <a:rect l="l" t="t" r="r" b="b"/>
            <a:pathLst>
              <a:path w="7138670" h="1442084">
                <a:moveTo>
                  <a:pt x="0" y="1441703"/>
                </a:moveTo>
                <a:lnTo>
                  <a:pt x="7138416" y="1441703"/>
                </a:lnTo>
                <a:lnTo>
                  <a:pt x="7138416" y="0"/>
                </a:lnTo>
                <a:lnTo>
                  <a:pt x="0" y="0"/>
                </a:lnTo>
                <a:lnTo>
                  <a:pt x="0" y="1441703"/>
                </a:lnTo>
                <a:close/>
              </a:path>
            </a:pathLst>
          </a:custGeom>
          <a:solidFill>
            <a:srgbClr val="F1F1F1"/>
          </a:solidFill>
        </p:spPr>
        <p:txBody>
          <a:bodyPr wrap="square" lIns="0" tIns="0" rIns="0" bIns="0" rtlCol="0"/>
          <a:lstStyle/>
          <a:p>
            <a:endParaRPr/>
          </a:p>
        </p:txBody>
      </p:sp>
      <p:sp>
        <p:nvSpPr>
          <p:cNvPr id="14" name="object 14"/>
          <p:cNvSpPr txBox="1"/>
          <p:nvPr/>
        </p:nvSpPr>
        <p:spPr>
          <a:xfrm>
            <a:off x="2949320" y="9409938"/>
            <a:ext cx="6969380" cy="439031"/>
          </a:xfrm>
          <a:prstGeom prst="rect">
            <a:avLst/>
          </a:prstGeom>
        </p:spPr>
        <p:txBody>
          <a:bodyPr vert="horz" wrap="square" lIns="0" tIns="94615" rIns="0" bIns="0" rtlCol="0">
            <a:spAutoFit/>
          </a:bodyPr>
          <a:lstStyle/>
          <a:p>
            <a:pPr marL="0" marR="0" algn="just">
              <a:lnSpc>
                <a:spcPts val="3000"/>
              </a:lnSpc>
              <a:spcBef>
                <a:spcPts val="0"/>
              </a:spcBef>
              <a:spcAft>
                <a:spcPts val="0"/>
              </a:spcAft>
            </a:pPr>
            <a:r>
              <a:rPr lang="zh-CN" altLang="en-US" dirty="0">
                <a:latin typeface="微软雅黑" panose="020B0503020204020204" charset="-122"/>
              </a:rPr>
              <a:t>     规划新建</a:t>
            </a:r>
            <a:r>
              <a:rPr lang="en-US" altLang="zh-CN" dirty="0">
                <a:latin typeface="微软雅黑" panose="020B0503020204020204" charset="-122"/>
              </a:rPr>
              <a:t>1</a:t>
            </a:r>
            <a:r>
              <a:rPr lang="zh-CN" altLang="en-US" dirty="0">
                <a:latin typeface="微软雅黑" panose="020B0503020204020204" charset="-122"/>
              </a:rPr>
              <a:t>处液化气站，位于镇区东侧，用地面积为</a:t>
            </a:r>
            <a:r>
              <a:rPr lang="en-US" altLang="zh-CN" dirty="0">
                <a:latin typeface="微软雅黑" panose="020B0503020204020204" charset="-122"/>
              </a:rPr>
              <a:t>0.3</a:t>
            </a:r>
            <a:r>
              <a:rPr lang="zh-CN" altLang="en-US" dirty="0">
                <a:latin typeface="微软雅黑" panose="020B0503020204020204" charset="-122"/>
              </a:rPr>
              <a:t>公顷。</a:t>
            </a:r>
          </a:p>
        </p:txBody>
      </p:sp>
      <p:sp>
        <p:nvSpPr>
          <p:cNvPr id="15" name="object 15"/>
          <p:cNvSpPr/>
          <p:nvPr/>
        </p:nvSpPr>
        <p:spPr>
          <a:xfrm>
            <a:off x="2869692" y="8560308"/>
            <a:ext cx="3709670" cy="676910"/>
          </a:xfrm>
          <a:custGeom>
            <a:avLst/>
            <a:gdLst/>
            <a:ahLst/>
            <a:cxnLst/>
            <a:rect l="l" t="t" r="r" b="b"/>
            <a:pathLst>
              <a:path w="3709670" h="676909">
                <a:moveTo>
                  <a:pt x="3709415" y="0"/>
                </a:moveTo>
                <a:lnTo>
                  <a:pt x="338327" y="0"/>
                </a:lnTo>
                <a:lnTo>
                  <a:pt x="292426" y="3089"/>
                </a:lnTo>
                <a:lnTo>
                  <a:pt x="248399" y="12087"/>
                </a:lnTo>
                <a:lnTo>
                  <a:pt x="206650" y="26592"/>
                </a:lnTo>
                <a:lnTo>
                  <a:pt x="167583" y="46199"/>
                </a:lnTo>
                <a:lnTo>
                  <a:pt x="131601" y="70505"/>
                </a:lnTo>
                <a:lnTo>
                  <a:pt x="99107" y="99107"/>
                </a:lnTo>
                <a:lnTo>
                  <a:pt x="70505" y="131601"/>
                </a:lnTo>
                <a:lnTo>
                  <a:pt x="46199" y="167583"/>
                </a:lnTo>
                <a:lnTo>
                  <a:pt x="26592" y="206650"/>
                </a:lnTo>
                <a:lnTo>
                  <a:pt x="12087" y="248399"/>
                </a:lnTo>
                <a:lnTo>
                  <a:pt x="3089" y="292426"/>
                </a:lnTo>
                <a:lnTo>
                  <a:pt x="0" y="338328"/>
                </a:lnTo>
                <a:lnTo>
                  <a:pt x="0" y="676656"/>
                </a:lnTo>
                <a:lnTo>
                  <a:pt x="3371087" y="676656"/>
                </a:lnTo>
                <a:lnTo>
                  <a:pt x="3416989" y="673566"/>
                </a:lnTo>
                <a:lnTo>
                  <a:pt x="3461016" y="664568"/>
                </a:lnTo>
                <a:lnTo>
                  <a:pt x="3502765" y="650063"/>
                </a:lnTo>
                <a:lnTo>
                  <a:pt x="3541832" y="630456"/>
                </a:lnTo>
                <a:lnTo>
                  <a:pt x="3577814" y="606150"/>
                </a:lnTo>
                <a:lnTo>
                  <a:pt x="3610308" y="577548"/>
                </a:lnTo>
                <a:lnTo>
                  <a:pt x="3638910" y="545054"/>
                </a:lnTo>
                <a:lnTo>
                  <a:pt x="3663216" y="509072"/>
                </a:lnTo>
                <a:lnTo>
                  <a:pt x="3682823" y="470005"/>
                </a:lnTo>
                <a:lnTo>
                  <a:pt x="3697328" y="428256"/>
                </a:lnTo>
                <a:lnTo>
                  <a:pt x="3706326" y="384229"/>
                </a:lnTo>
                <a:lnTo>
                  <a:pt x="3709415" y="338328"/>
                </a:lnTo>
                <a:lnTo>
                  <a:pt x="3709415" y="0"/>
                </a:lnTo>
                <a:close/>
              </a:path>
            </a:pathLst>
          </a:custGeom>
          <a:solidFill>
            <a:srgbClr val="ADC62E"/>
          </a:solidFill>
        </p:spPr>
        <p:txBody>
          <a:bodyPr wrap="square" lIns="0" tIns="0" rIns="0" bIns="0" rtlCol="0"/>
          <a:lstStyle/>
          <a:p>
            <a:endParaRPr/>
          </a:p>
        </p:txBody>
      </p:sp>
      <p:sp>
        <p:nvSpPr>
          <p:cNvPr id="16" name="object 16"/>
          <p:cNvSpPr txBox="1"/>
          <p:nvPr/>
        </p:nvSpPr>
        <p:spPr>
          <a:xfrm>
            <a:off x="4147820" y="8690813"/>
            <a:ext cx="1244600" cy="391795"/>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FFFFFF"/>
                </a:solidFill>
                <a:latin typeface="微软雅黑" panose="020B0503020204020204" charset="-122"/>
                <a:cs typeface="微软雅黑" panose="020B0503020204020204" charset="-122"/>
              </a:rPr>
              <a:t>燃气工程</a:t>
            </a:r>
            <a:endParaRPr sz="2400">
              <a:latin typeface="微软雅黑" panose="020B0503020204020204" charset="-122"/>
              <a:cs typeface="微软雅黑" panose="020B0503020204020204" charset="-122"/>
            </a:endParaRPr>
          </a:p>
        </p:txBody>
      </p:sp>
      <p:sp>
        <p:nvSpPr>
          <p:cNvPr id="17" name="object 17"/>
          <p:cNvSpPr/>
          <p:nvPr/>
        </p:nvSpPr>
        <p:spPr>
          <a:xfrm>
            <a:off x="2869692" y="10902696"/>
            <a:ext cx="7138670" cy="1442085"/>
          </a:xfrm>
          <a:custGeom>
            <a:avLst/>
            <a:gdLst/>
            <a:ahLst/>
            <a:cxnLst/>
            <a:rect l="l" t="t" r="r" b="b"/>
            <a:pathLst>
              <a:path w="7138670" h="1442084">
                <a:moveTo>
                  <a:pt x="0" y="1441703"/>
                </a:moveTo>
                <a:lnTo>
                  <a:pt x="7138416" y="1441703"/>
                </a:lnTo>
                <a:lnTo>
                  <a:pt x="7138416" y="0"/>
                </a:lnTo>
                <a:lnTo>
                  <a:pt x="0" y="0"/>
                </a:lnTo>
                <a:lnTo>
                  <a:pt x="0" y="1441703"/>
                </a:lnTo>
                <a:close/>
              </a:path>
            </a:pathLst>
          </a:custGeom>
          <a:solidFill>
            <a:srgbClr val="F1F1F1"/>
          </a:solidFill>
        </p:spPr>
        <p:txBody>
          <a:bodyPr wrap="square" lIns="0" tIns="0" rIns="0" bIns="0" rtlCol="0"/>
          <a:lstStyle/>
          <a:p>
            <a:endParaRPr/>
          </a:p>
        </p:txBody>
      </p:sp>
      <p:sp>
        <p:nvSpPr>
          <p:cNvPr id="18" name="object 18"/>
          <p:cNvSpPr txBox="1"/>
          <p:nvPr/>
        </p:nvSpPr>
        <p:spPr>
          <a:xfrm>
            <a:off x="2949320" y="11565763"/>
            <a:ext cx="6744970" cy="739140"/>
          </a:xfrm>
          <a:prstGeom prst="rect">
            <a:avLst/>
          </a:prstGeom>
        </p:spPr>
        <p:txBody>
          <a:bodyPr vert="horz" wrap="square" lIns="0" tIns="94615" rIns="0" bIns="0" rtlCol="0">
            <a:spAutoFit/>
          </a:bodyPr>
          <a:lstStyle/>
          <a:p>
            <a:pPr marL="330835" indent="-318135">
              <a:lnSpc>
                <a:spcPct val="100000"/>
              </a:lnSpc>
              <a:spcBef>
                <a:spcPts val="745"/>
              </a:spcBef>
              <a:buFont typeface="Arial" panose="020B0604020202020204"/>
              <a:buChar char="•"/>
              <a:tabLst>
                <a:tab pos="330835" algn="l"/>
                <a:tab pos="331470" algn="l"/>
              </a:tabLst>
            </a:pPr>
            <a:r>
              <a:rPr sz="1800" dirty="0">
                <a:latin typeface="微软雅黑" panose="020B0503020204020204" charset="-122"/>
                <a:cs typeface="微软雅黑" panose="020B0503020204020204" charset="-122"/>
              </a:rPr>
              <a:t>通信线路结合道路建设沿道路布置，以埋地管道形式连接成环。</a:t>
            </a:r>
          </a:p>
          <a:p>
            <a:pPr marL="330835" indent="-318135">
              <a:lnSpc>
                <a:spcPct val="100000"/>
              </a:lnSpc>
              <a:spcBef>
                <a:spcPts val="650"/>
              </a:spcBef>
              <a:buFont typeface="Arial" panose="020B0604020202020204"/>
              <a:buChar char="•"/>
              <a:tabLst>
                <a:tab pos="330835" algn="l"/>
                <a:tab pos="331470" algn="l"/>
              </a:tabLst>
            </a:pPr>
            <a:r>
              <a:rPr sz="1800" dirty="0">
                <a:latin typeface="微软雅黑" panose="020B0503020204020204" charset="-122"/>
                <a:cs typeface="微软雅黑" panose="020B0503020204020204" charset="-122"/>
              </a:rPr>
              <a:t>各通信运营商和有线电视运营商及其余通信网线路统一建</a:t>
            </a:r>
            <a:r>
              <a:rPr sz="1800" spc="5" dirty="0">
                <a:latin typeface="微软雅黑" panose="020B0503020204020204" charset="-122"/>
                <a:cs typeface="微软雅黑" panose="020B0503020204020204" charset="-122"/>
              </a:rPr>
              <a:t>设</a:t>
            </a:r>
            <a:r>
              <a:rPr sz="1800" dirty="0">
                <a:latin typeface="微软雅黑" panose="020B0503020204020204" charset="-122"/>
                <a:cs typeface="微软雅黑" panose="020B0503020204020204" charset="-122"/>
              </a:rPr>
              <a:t>。</a:t>
            </a:r>
          </a:p>
        </p:txBody>
      </p:sp>
      <p:sp>
        <p:nvSpPr>
          <p:cNvPr id="19" name="object 19"/>
          <p:cNvSpPr/>
          <p:nvPr/>
        </p:nvSpPr>
        <p:spPr>
          <a:xfrm>
            <a:off x="2869692" y="10715244"/>
            <a:ext cx="3709670" cy="676910"/>
          </a:xfrm>
          <a:custGeom>
            <a:avLst/>
            <a:gdLst/>
            <a:ahLst/>
            <a:cxnLst/>
            <a:rect l="l" t="t" r="r" b="b"/>
            <a:pathLst>
              <a:path w="3709670" h="676909">
                <a:moveTo>
                  <a:pt x="3709415" y="0"/>
                </a:moveTo>
                <a:lnTo>
                  <a:pt x="338327" y="0"/>
                </a:lnTo>
                <a:lnTo>
                  <a:pt x="292426" y="3089"/>
                </a:lnTo>
                <a:lnTo>
                  <a:pt x="248399" y="12087"/>
                </a:lnTo>
                <a:lnTo>
                  <a:pt x="206650" y="26592"/>
                </a:lnTo>
                <a:lnTo>
                  <a:pt x="167583" y="46199"/>
                </a:lnTo>
                <a:lnTo>
                  <a:pt x="131601" y="70505"/>
                </a:lnTo>
                <a:lnTo>
                  <a:pt x="99107" y="99107"/>
                </a:lnTo>
                <a:lnTo>
                  <a:pt x="70505" y="131601"/>
                </a:lnTo>
                <a:lnTo>
                  <a:pt x="46199" y="167583"/>
                </a:lnTo>
                <a:lnTo>
                  <a:pt x="26592" y="206650"/>
                </a:lnTo>
                <a:lnTo>
                  <a:pt x="12087" y="248399"/>
                </a:lnTo>
                <a:lnTo>
                  <a:pt x="3089" y="292426"/>
                </a:lnTo>
                <a:lnTo>
                  <a:pt x="0" y="338327"/>
                </a:lnTo>
                <a:lnTo>
                  <a:pt x="0" y="676655"/>
                </a:lnTo>
                <a:lnTo>
                  <a:pt x="3371087" y="676655"/>
                </a:lnTo>
                <a:lnTo>
                  <a:pt x="3416989" y="673566"/>
                </a:lnTo>
                <a:lnTo>
                  <a:pt x="3461016" y="664568"/>
                </a:lnTo>
                <a:lnTo>
                  <a:pt x="3502765" y="650063"/>
                </a:lnTo>
                <a:lnTo>
                  <a:pt x="3541832" y="630456"/>
                </a:lnTo>
                <a:lnTo>
                  <a:pt x="3577814" y="606150"/>
                </a:lnTo>
                <a:lnTo>
                  <a:pt x="3610308" y="577548"/>
                </a:lnTo>
                <a:lnTo>
                  <a:pt x="3638910" y="545054"/>
                </a:lnTo>
                <a:lnTo>
                  <a:pt x="3663216" y="509072"/>
                </a:lnTo>
                <a:lnTo>
                  <a:pt x="3682823" y="470005"/>
                </a:lnTo>
                <a:lnTo>
                  <a:pt x="3697328" y="428256"/>
                </a:lnTo>
                <a:lnTo>
                  <a:pt x="3706326" y="384229"/>
                </a:lnTo>
                <a:lnTo>
                  <a:pt x="3709415" y="338327"/>
                </a:lnTo>
                <a:lnTo>
                  <a:pt x="3709415" y="0"/>
                </a:lnTo>
                <a:close/>
              </a:path>
            </a:pathLst>
          </a:custGeom>
          <a:solidFill>
            <a:srgbClr val="6FAC46"/>
          </a:solidFill>
        </p:spPr>
        <p:txBody>
          <a:bodyPr wrap="square" lIns="0" tIns="0" rIns="0" bIns="0" rtlCol="0"/>
          <a:lstStyle/>
          <a:p>
            <a:endParaRPr/>
          </a:p>
        </p:txBody>
      </p:sp>
      <p:sp>
        <p:nvSpPr>
          <p:cNvPr id="20" name="object 20"/>
          <p:cNvSpPr txBox="1"/>
          <p:nvPr/>
        </p:nvSpPr>
        <p:spPr>
          <a:xfrm>
            <a:off x="4102353" y="10847323"/>
            <a:ext cx="1244600"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微软雅黑" panose="020B0503020204020204" charset="-122"/>
                <a:cs typeface="微软雅黑" panose="020B0503020204020204" charset="-122"/>
              </a:rPr>
              <a:t>信息工程</a:t>
            </a:r>
            <a:endParaRPr sz="2400">
              <a:latin typeface="微软雅黑" panose="020B0503020204020204" charset="-122"/>
              <a:cs typeface="微软雅黑" panose="020B0503020204020204" charset="-122"/>
            </a:endParaRPr>
          </a:p>
        </p:txBody>
      </p:sp>
      <p:sp>
        <p:nvSpPr>
          <p:cNvPr id="21" name="object 21"/>
          <p:cNvSpPr/>
          <p:nvPr/>
        </p:nvSpPr>
        <p:spPr>
          <a:xfrm>
            <a:off x="2869692" y="13059155"/>
            <a:ext cx="7138670" cy="1866569"/>
          </a:xfrm>
          <a:custGeom>
            <a:avLst/>
            <a:gdLst/>
            <a:ahLst/>
            <a:cxnLst/>
            <a:rect l="l" t="t" r="r" b="b"/>
            <a:pathLst>
              <a:path w="7138670" h="1440180">
                <a:moveTo>
                  <a:pt x="0" y="1440180"/>
                </a:moveTo>
                <a:lnTo>
                  <a:pt x="7138416" y="1440180"/>
                </a:lnTo>
                <a:lnTo>
                  <a:pt x="7138416" y="0"/>
                </a:lnTo>
                <a:lnTo>
                  <a:pt x="0" y="0"/>
                </a:lnTo>
                <a:lnTo>
                  <a:pt x="0" y="1440180"/>
                </a:lnTo>
                <a:close/>
              </a:path>
            </a:pathLst>
          </a:custGeom>
          <a:solidFill>
            <a:srgbClr val="F1F1F1"/>
          </a:solidFill>
        </p:spPr>
        <p:txBody>
          <a:bodyPr wrap="square" lIns="0" tIns="0" rIns="0" bIns="0" rtlCol="0"/>
          <a:lstStyle/>
          <a:p>
            <a:endParaRPr/>
          </a:p>
        </p:txBody>
      </p:sp>
      <p:sp>
        <p:nvSpPr>
          <p:cNvPr id="22" name="object 22"/>
          <p:cNvSpPr txBox="1"/>
          <p:nvPr/>
        </p:nvSpPr>
        <p:spPr>
          <a:xfrm>
            <a:off x="2949320" y="13721892"/>
            <a:ext cx="6287770" cy="1293303"/>
          </a:xfrm>
          <a:prstGeom prst="rect">
            <a:avLst/>
          </a:prstGeom>
        </p:spPr>
        <p:txBody>
          <a:bodyPr vert="horz" wrap="square" lIns="0" tIns="94615" rIns="0" bIns="0" rtlCol="0">
            <a:spAutoFit/>
          </a:bodyPr>
          <a:lstStyle/>
          <a:p>
            <a:pPr marL="330835" marR="0" indent="-318135">
              <a:spcBef>
                <a:spcPts val="0"/>
              </a:spcBef>
              <a:spcAft>
                <a:spcPts val="0"/>
              </a:spcAft>
              <a:buFont typeface="Arial" panose="020B0604020202020204"/>
              <a:buChar char="•"/>
              <a:tabLst>
                <a:tab pos="330835" algn="l"/>
                <a:tab pos="331470" algn="l"/>
              </a:tabLst>
            </a:pPr>
            <a:r>
              <a:rPr lang="zh-CN" altLang="en-US" dirty="0">
                <a:latin typeface="微软雅黑" panose="020B0503020204020204" charset="-122"/>
              </a:rPr>
              <a:t>镇域规划三座垃圾处理站，分别辐射处理周边村庄生活垃圾处理。规划各中心村建设垃圾垃圾转运站，镇区设置两处垃圾转运站，镇区南部规划一处垃圾填埋场。</a:t>
            </a:r>
          </a:p>
          <a:p>
            <a:pPr marL="12700">
              <a:lnSpc>
                <a:spcPct val="100000"/>
              </a:lnSpc>
              <a:spcBef>
                <a:spcPts val="650"/>
              </a:spcBef>
              <a:tabLst>
                <a:tab pos="330835" algn="l"/>
                <a:tab pos="331470" algn="l"/>
              </a:tabLst>
            </a:pPr>
            <a:endParaRPr sz="1800" dirty="0">
              <a:latin typeface="微软雅黑" panose="020B0503020204020204" charset="-122"/>
              <a:cs typeface="微软雅黑" panose="020B0503020204020204" charset="-122"/>
            </a:endParaRPr>
          </a:p>
        </p:txBody>
      </p:sp>
      <p:sp>
        <p:nvSpPr>
          <p:cNvPr id="23" name="object 23"/>
          <p:cNvSpPr/>
          <p:nvPr/>
        </p:nvSpPr>
        <p:spPr>
          <a:xfrm>
            <a:off x="2869692" y="12871704"/>
            <a:ext cx="3709670" cy="676910"/>
          </a:xfrm>
          <a:custGeom>
            <a:avLst/>
            <a:gdLst/>
            <a:ahLst/>
            <a:cxnLst/>
            <a:rect l="l" t="t" r="r" b="b"/>
            <a:pathLst>
              <a:path w="3709670" h="676909">
                <a:moveTo>
                  <a:pt x="3709415" y="0"/>
                </a:moveTo>
                <a:lnTo>
                  <a:pt x="338327" y="0"/>
                </a:lnTo>
                <a:lnTo>
                  <a:pt x="292426" y="3089"/>
                </a:lnTo>
                <a:lnTo>
                  <a:pt x="248399" y="12087"/>
                </a:lnTo>
                <a:lnTo>
                  <a:pt x="206650" y="26592"/>
                </a:lnTo>
                <a:lnTo>
                  <a:pt x="167583" y="46199"/>
                </a:lnTo>
                <a:lnTo>
                  <a:pt x="131601" y="70505"/>
                </a:lnTo>
                <a:lnTo>
                  <a:pt x="99107" y="99107"/>
                </a:lnTo>
                <a:lnTo>
                  <a:pt x="70505" y="131601"/>
                </a:lnTo>
                <a:lnTo>
                  <a:pt x="46199" y="167583"/>
                </a:lnTo>
                <a:lnTo>
                  <a:pt x="26592" y="206650"/>
                </a:lnTo>
                <a:lnTo>
                  <a:pt x="12087" y="248399"/>
                </a:lnTo>
                <a:lnTo>
                  <a:pt x="3089" y="292426"/>
                </a:lnTo>
                <a:lnTo>
                  <a:pt x="0" y="338327"/>
                </a:lnTo>
                <a:lnTo>
                  <a:pt x="0" y="676656"/>
                </a:lnTo>
                <a:lnTo>
                  <a:pt x="3371087" y="676656"/>
                </a:lnTo>
                <a:lnTo>
                  <a:pt x="3416989" y="673566"/>
                </a:lnTo>
                <a:lnTo>
                  <a:pt x="3461016" y="664568"/>
                </a:lnTo>
                <a:lnTo>
                  <a:pt x="3502765" y="650063"/>
                </a:lnTo>
                <a:lnTo>
                  <a:pt x="3541832" y="630456"/>
                </a:lnTo>
                <a:lnTo>
                  <a:pt x="3577814" y="606150"/>
                </a:lnTo>
                <a:lnTo>
                  <a:pt x="3610308" y="577548"/>
                </a:lnTo>
                <a:lnTo>
                  <a:pt x="3638910" y="545054"/>
                </a:lnTo>
                <a:lnTo>
                  <a:pt x="3663216" y="509072"/>
                </a:lnTo>
                <a:lnTo>
                  <a:pt x="3682823" y="470005"/>
                </a:lnTo>
                <a:lnTo>
                  <a:pt x="3697328" y="428256"/>
                </a:lnTo>
                <a:lnTo>
                  <a:pt x="3706326" y="384229"/>
                </a:lnTo>
                <a:lnTo>
                  <a:pt x="3709415" y="338327"/>
                </a:lnTo>
                <a:lnTo>
                  <a:pt x="3709415" y="0"/>
                </a:lnTo>
                <a:close/>
              </a:path>
            </a:pathLst>
          </a:custGeom>
          <a:solidFill>
            <a:srgbClr val="8BC348"/>
          </a:solidFill>
        </p:spPr>
        <p:txBody>
          <a:bodyPr wrap="square" lIns="0" tIns="0" rIns="0" bIns="0" rtlCol="0"/>
          <a:lstStyle/>
          <a:p>
            <a:endParaRPr/>
          </a:p>
        </p:txBody>
      </p:sp>
      <p:sp>
        <p:nvSpPr>
          <p:cNvPr id="24" name="object 24"/>
          <p:cNvSpPr txBox="1"/>
          <p:nvPr/>
        </p:nvSpPr>
        <p:spPr>
          <a:xfrm>
            <a:off x="4102353" y="13003148"/>
            <a:ext cx="1244600"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微软雅黑" panose="020B0503020204020204" charset="-122"/>
                <a:cs typeface="微软雅黑" panose="020B0503020204020204" charset="-122"/>
              </a:rPr>
              <a:t>环卫工程</a:t>
            </a:r>
            <a:endParaRPr sz="2400">
              <a:latin typeface="微软雅黑" panose="020B0503020204020204" charset="-122"/>
              <a:cs typeface="微软雅黑" panose="020B0503020204020204" charset="-122"/>
            </a:endParaRPr>
          </a:p>
        </p:txBody>
      </p:sp>
      <p:sp>
        <p:nvSpPr>
          <p:cNvPr id="25" name="object 25"/>
          <p:cNvSpPr/>
          <p:nvPr/>
        </p:nvSpPr>
        <p:spPr>
          <a:xfrm>
            <a:off x="984503" y="10610088"/>
            <a:ext cx="1524000" cy="1521460"/>
          </a:xfrm>
          <a:custGeom>
            <a:avLst/>
            <a:gdLst/>
            <a:ahLst/>
            <a:cxnLst/>
            <a:rect l="l" t="t" r="r" b="b"/>
            <a:pathLst>
              <a:path w="1524000" h="1521459">
                <a:moveTo>
                  <a:pt x="762000" y="0"/>
                </a:moveTo>
                <a:lnTo>
                  <a:pt x="713805" y="1496"/>
                </a:lnTo>
                <a:lnTo>
                  <a:pt x="666409" y="5925"/>
                </a:lnTo>
                <a:lnTo>
                  <a:pt x="619898" y="13198"/>
                </a:lnTo>
                <a:lnTo>
                  <a:pt x="574363" y="23226"/>
                </a:lnTo>
                <a:lnTo>
                  <a:pt x="529893" y="35919"/>
                </a:lnTo>
                <a:lnTo>
                  <a:pt x="486577" y="51189"/>
                </a:lnTo>
                <a:lnTo>
                  <a:pt x="444504" y="68947"/>
                </a:lnTo>
                <a:lnTo>
                  <a:pt x="403763" y="89103"/>
                </a:lnTo>
                <a:lnTo>
                  <a:pt x="364444" y="111569"/>
                </a:lnTo>
                <a:lnTo>
                  <a:pt x="326636" y="136254"/>
                </a:lnTo>
                <a:lnTo>
                  <a:pt x="290429" y="163071"/>
                </a:lnTo>
                <a:lnTo>
                  <a:pt x="255910" y="191930"/>
                </a:lnTo>
                <a:lnTo>
                  <a:pt x="223170" y="222742"/>
                </a:lnTo>
                <a:lnTo>
                  <a:pt x="192298" y="255417"/>
                </a:lnTo>
                <a:lnTo>
                  <a:pt x="163383" y="289868"/>
                </a:lnTo>
                <a:lnTo>
                  <a:pt x="136514" y="326004"/>
                </a:lnTo>
                <a:lnTo>
                  <a:pt x="111781" y="363736"/>
                </a:lnTo>
                <a:lnTo>
                  <a:pt x="89272" y="402976"/>
                </a:lnTo>
                <a:lnTo>
                  <a:pt x="69078" y="443635"/>
                </a:lnTo>
                <a:lnTo>
                  <a:pt x="51286" y="485623"/>
                </a:lnTo>
                <a:lnTo>
                  <a:pt x="35987" y="528851"/>
                </a:lnTo>
                <a:lnTo>
                  <a:pt x="23269" y="573230"/>
                </a:lnTo>
                <a:lnTo>
                  <a:pt x="13223" y="618671"/>
                </a:lnTo>
                <a:lnTo>
                  <a:pt x="5936" y="665085"/>
                </a:lnTo>
                <a:lnTo>
                  <a:pt x="1498" y="712383"/>
                </a:lnTo>
                <a:lnTo>
                  <a:pt x="0" y="760475"/>
                </a:lnTo>
                <a:lnTo>
                  <a:pt x="1498" y="808568"/>
                </a:lnTo>
                <a:lnTo>
                  <a:pt x="5936" y="855866"/>
                </a:lnTo>
                <a:lnTo>
                  <a:pt x="13223" y="902280"/>
                </a:lnTo>
                <a:lnTo>
                  <a:pt x="23269" y="947721"/>
                </a:lnTo>
                <a:lnTo>
                  <a:pt x="35987" y="992100"/>
                </a:lnTo>
                <a:lnTo>
                  <a:pt x="51286" y="1035328"/>
                </a:lnTo>
                <a:lnTo>
                  <a:pt x="69078" y="1077316"/>
                </a:lnTo>
                <a:lnTo>
                  <a:pt x="89272" y="1117975"/>
                </a:lnTo>
                <a:lnTo>
                  <a:pt x="111781" y="1157215"/>
                </a:lnTo>
                <a:lnTo>
                  <a:pt x="136514" y="1194947"/>
                </a:lnTo>
                <a:lnTo>
                  <a:pt x="163383" y="1231083"/>
                </a:lnTo>
                <a:lnTo>
                  <a:pt x="192298" y="1265534"/>
                </a:lnTo>
                <a:lnTo>
                  <a:pt x="223170" y="1298209"/>
                </a:lnTo>
                <a:lnTo>
                  <a:pt x="255910" y="1329021"/>
                </a:lnTo>
                <a:lnTo>
                  <a:pt x="290429" y="1357880"/>
                </a:lnTo>
                <a:lnTo>
                  <a:pt x="326636" y="1384697"/>
                </a:lnTo>
                <a:lnTo>
                  <a:pt x="364444" y="1409382"/>
                </a:lnTo>
                <a:lnTo>
                  <a:pt x="403763" y="1431848"/>
                </a:lnTo>
                <a:lnTo>
                  <a:pt x="444504" y="1452004"/>
                </a:lnTo>
                <a:lnTo>
                  <a:pt x="486577" y="1469762"/>
                </a:lnTo>
                <a:lnTo>
                  <a:pt x="529893" y="1485032"/>
                </a:lnTo>
                <a:lnTo>
                  <a:pt x="574363" y="1497725"/>
                </a:lnTo>
                <a:lnTo>
                  <a:pt x="619898" y="1507753"/>
                </a:lnTo>
                <a:lnTo>
                  <a:pt x="666409" y="1515026"/>
                </a:lnTo>
                <a:lnTo>
                  <a:pt x="713805" y="1519455"/>
                </a:lnTo>
                <a:lnTo>
                  <a:pt x="762000" y="1520951"/>
                </a:lnTo>
                <a:lnTo>
                  <a:pt x="810194" y="1519455"/>
                </a:lnTo>
                <a:lnTo>
                  <a:pt x="857590" y="1515026"/>
                </a:lnTo>
                <a:lnTo>
                  <a:pt x="904101" y="1507753"/>
                </a:lnTo>
                <a:lnTo>
                  <a:pt x="949636" y="1497725"/>
                </a:lnTo>
                <a:lnTo>
                  <a:pt x="994106" y="1485032"/>
                </a:lnTo>
                <a:lnTo>
                  <a:pt x="1037422" y="1469762"/>
                </a:lnTo>
                <a:lnTo>
                  <a:pt x="1079495" y="1452004"/>
                </a:lnTo>
                <a:lnTo>
                  <a:pt x="1120236" y="1431848"/>
                </a:lnTo>
                <a:lnTo>
                  <a:pt x="1159555" y="1409382"/>
                </a:lnTo>
                <a:lnTo>
                  <a:pt x="1197363" y="1384697"/>
                </a:lnTo>
                <a:lnTo>
                  <a:pt x="1233570" y="1357880"/>
                </a:lnTo>
                <a:lnTo>
                  <a:pt x="1268089" y="1329021"/>
                </a:lnTo>
                <a:lnTo>
                  <a:pt x="1300829" y="1298209"/>
                </a:lnTo>
                <a:lnTo>
                  <a:pt x="1331701" y="1265534"/>
                </a:lnTo>
                <a:lnTo>
                  <a:pt x="1360616" y="1231083"/>
                </a:lnTo>
                <a:lnTo>
                  <a:pt x="1387485" y="1194947"/>
                </a:lnTo>
                <a:lnTo>
                  <a:pt x="1412218" y="1157215"/>
                </a:lnTo>
                <a:lnTo>
                  <a:pt x="1434727" y="1117975"/>
                </a:lnTo>
                <a:lnTo>
                  <a:pt x="1454921" y="1077316"/>
                </a:lnTo>
                <a:lnTo>
                  <a:pt x="1472713" y="1035328"/>
                </a:lnTo>
                <a:lnTo>
                  <a:pt x="1488012" y="992100"/>
                </a:lnTo>
                <a:lnTo>
                  <a:pt x="1500730" y="947721"/>
                </a:lnTo>
                <a:lnTo>
                  <a:pt x="1510776" y="902280"/>
                </a:lnTo>
                <a:lnTo>
                  <a:pt x="1518063" y="855866"/>
                </a:lnTo>
                <a:lnTo>
                  <a:pt x="1522501" y="808568"/>
                </a:lnTo>
                <a:lnTo>
                  <a:pt x="1524000" y="760475"/>
                </a:lnTo>
                <a:lnTo>
                  <a:pt x="1522501" y="712383"/>
                </a:lnTo>
                <a:lnTo>
                  <a:pt x="1518063" y="665085"/>
                </a:lnTo>
                <a:lnTo>
                  <a:pt x="1510776" y="618671"/>
                </a:lnTo>
                <a:lnTo>
                  <a:pt x="1500730" y="573230"/>
                </a:lnTo>
                <a:lnTo>
                  <a:pt x="1488012" y="528851"/>
                </a:lnTo>
                <a:lnTo>
                  <a:pt x="1472713" y="485623"/>
                </a:lnTo>
                <a:lnTo>
                  <a:pt x="1454921" y="443635"/>
                </a:lnTo>
                <a:lnTo>
                  <a:pt x="1434727" y="402976"/>
                </a:lnTo>
                <a:lnTo>
                  <a:pt x="1412218" y="363736"/>
                </a:lnTo>
                <a:lnTo>
                  <a:pt x="1387485" y="326004"/>
                </a:lnTo>
                <a:lnTo>
                  <a:pt x="1360616" y="289868"/>
                </a:lnTo>
                <a:lnTo>
                  <a:pt x="1331701" y="255417"/>
                </a:lnTo>
                <a:lnTo>
                  <a:pt x="1300829" y="222742"/>
                </a:lnTo>
                <a:lnTo>
                  <a:pt x="1268089" y="191930"/>
                </a:lnTo>
                <a:lnTo>
                  <a:pt x="1233570" y="163071"/>
                </a:lnTo>
                <a:lnTo>
                  <a:pt x="1197363" y="136254"/>
                </a:lnTo>
                <a:lnTo>
                  <a:pt x="1159555" y="111569"/>
                </a:lnTo>
                <a:lnTo>
                  <a:pt x="1120236" y="89103"/>
                </a:lnTo>
                <a:lnTo>
                  <a:pt x="1079495" y="68947"/>
                </a:lnTo>
                <a:lnTo>
                  <a:pt x="1037422" y="51189"/>
                </a:lnTo>
                <a:lnTo>
                  <a:pt x="994106" y="35919"/>
                </a:lnTo>
                <a:lnTo>
                  <a:pt x="949636" y="23226"/>
                </a:lnTo>
                <a:lnTo>
                  <a:pt x="904101" y="13198"/>
                </a:lnTo>
                <a:lnTo>
                  <a:pt x="857590" y="5925"/>
                </a:lnTo>
                <a:lnTo>
                  <a:pt x="810194" y="1496"/>
                </a:lnTo>
                <a:lnTo>
                  <a:pt x="762000" y="0"/>
                </a:lnTo>
                <a:close/>
              </a:path>
            </a:pathLst>
          </a:custGeom>
          <a:solidFill>
            <a:srgbClr val="689F42"/>
          </a:solidFill>
        </p:spPr>
        <p:txBody>
          <a:bodyPr wrap="square" lIns="0" tIns="0" rIns="0" bIns="0" rtlCol="0"/>
          <a:lstStyle/>
          <a:p>
            <a:endParaRPr/>
          </a:p>
        </p:txBody>
      </p:sp>
      <p:sp>
        <p:nvSpPr>
          <p:cNvPr id="26" name="object 26"/>
          <p:cNvSpPr/>
          <p:nvPr/>
        </p:nvSpPr>
        <p:spPr>
          <a:xfrm>
            <a:off x="1111503" y="10737088"/>
            <a:ext cx="1524000" cy="1521460"/>
          </a:xfrm>
          <a:custGeom>
            <a:avLst/>
            <a:gdLst/>
            <a:ahLst/>
            <a:cxnLst/>
            <a:rect l="l" t="t" r="r" b="b"/>
            <a:pathLst>
              <a:path w="1524000" h="1521459">
                <a:moveTo>
                  <a:pt x="0" y="760475"/>
                </a:moveTo>
                <a:lnTo>
                  <a:pt x="1498" y="712383"/>
                </a:lnTo>
                <a:lnTo>
                  <a:pt x="5936" y="665085"/>
                </a:lnTo>
                <a:lnTo>
                  <a:pt x="13223" y="618671"/>
                </a:lnTo>
                <a:lnTo>
                  <a:pt x="23269" y="573230"/>
                </a:lnTo>
                <a:lnTo>
                  <a:pt x="35987" y="528851"/>
                </a:lnTo>
                <a:lnTo>
                  <a:pt x="51286" y="485623"/>
                </a:lnTo>
                <a:lnTo>
                  <a:pt x="69078" y="443635"/>
                </a:lnTo>
                <a:lnTo>
                  <a:pt x="89272" y="402976"/>
                </a:lnTo>
                <a:lnTo>
                  <a:pt x="111781" y="363736"/>
                </a:lnTo>
                <a:lnTo>
                  <a:pt x="136514" y="326004"/>
                </a:lnTo>
                <a:lnTo>
                  <a:pt x="163383" y="289868"/>
                </a:lnTo>
                <a:lnTo>
                  <a:pt x="192298" y="255417"/>
                </a:lnTo>
                <a:lnTo>
                  <a:pt x="223170" y="222742"/>
                </a:lnTo>
                <a:lnTo>
                  <a:pt x="255910" y="191930"/>
                </a:lnTo>
                <a:lnTo>
                  <a:pt x="290429" y="163071"/>
                </a:lnTo>
                <a:lnTo>
                  <a:pt x="326636" y="136254"/>
                </a:lnTo>
                <a:lnTo>
                  <a:pt x="364444" y="111569"/>
                </a:lnTo>
                <a:lnTo>
                  <a:pt x="403763" y="89103"/>
                </a:lnTo>
                <a:lnTo>
                  <a:pt x="444504" y="68947"/>
                </a:lnTo>
                <a:lnTo>
                  <a:pt x="486577" y="51189"/>
                </a:lnTo>
                <a:lnTo>
                  <a:pt x="529893" y="35919"/>
                </a:lnTo>
                <a:lnTo>
                  <a:pt x="574363" y="23226"/>
                </a:lnTo>
                <a:lnTo>
                  <a:pt x="619898" y="13198"/>
                </a:lnTo>
                <a:lnTo>
                  <a:pt x="666409" y="5925"/>
                </a:lnTo>
                <a:lnTo>
                  <a:pt x="713805" y="1496"/>
                </a:lnTo>
                <a:lnTo>
                  <a:pt x="762000" y="0"/>
                </a:lnTo>
                <a:lnTo>
                  <a:pt x="810194" y="1496"/>
                </a:lnTo>
                <a:lnTo>
                  <a:pt x="857590" y="5925"/>
                </a:lnTo>
                <a:lnTo>
                  <a:pt x="904101" y="13198"/>
                </a:lnTo>
                <a:lnTo>
                  <a:pt x="949636" y="23226"/>
                </a:lnTo>
                <a:lnTo>
                  <a:pt x="994106" y="35919"/>
                </a:lnTo>
                <a:lnTo>
                  <a:pt x="1037422" y="51189"/>
                </a:lnTo>
                <a:lnTo>
                  <a:pt x="1079495" y="68947"/>
                </a:lnTo>
                <a:lnTo>
                  <a:pt x="1120236" y="89103"/>
                </a:lnTo>
                <a:lnTo>
                  <a:pt x="1159555" y="111569"/>
                </a:lnTo>
                <a:lnTo>
                  <a:pt x="1197363" y="136254"/>
                </a:lnTo>
                <a:lnTo>
                  <a:pt x="1233570" y="163071"/>
                </a:lnTo>
                <a:lnTo>
                  <a:pt x="1268089" y="191930"/>
                </a:lnTo>
                <a:lnTo>
                  <a:pt x="1300829" y="222742"/>
                </a:lnTo>
                <a:lnTo>
                  <a:pt x="1331701" y="255417"/>
                </a:lnTo>
                <a:lnTo>
                  <a:pt x="1360616" y="289868"/>
                </a:lnTo>
                <a:lnTo>
                  <a:pt x="1387485" y="326004"/>
                </a:lnTo>
                <a:lnTo>
                  <a:pt x="1412218" y="363736"/>
                </a:lnTo>
                <a:lnTo>
                  <a:pt x="1434727" y="402976"/>
                </a:lnTo>
                <a:lnTo>
                  <a:pt x="1454921" y="443635"/>
                </a:lnTo>
                <a:lnTo>
                  <a:pt x="1472713" y="485623"/>
                </a:lnTo>
                <a:lnTo>
                  <a:pt x="1488012" y="528851"/>
                </a:lnTo>
                <a:lnTo>
                  <a:pt x="1500730" y="573230"/>
                </a:lnTo>
                <a:lnTo>
                  <a:pt x="1510776" y="618671"/>
                </a:lnTo>
                <a:lnTo>
                  <a:pt x="1518063" y="665085"/>
                </a:lnTo>
                <a:lnTo>
                  <a:pt x="1522501" y="712383"/>
                </a:lnTo>
                <a:lnTo>
                  <a:pt x="1524000" y="760475"/>
                </a:lnTo>
                <a:lnTo>
                  <a:pt x="1522501" y="808568"/>
                </a:lnTo>
                <a:lnTo>
                  <a:pt x="1518063" y="855866"/>
                </a:lnTo>
                <a:lnTo>
                  <a:pt x="1510776" y="902280"/>
                </a:lnTo>
                <a:lnTo>
                  <a:pt x="1500730" y="947721"/>
                </a:lnTo>
                <a:lnTo>
                  <a:pt x="1488012" y="992100"/>
                </a:lnTo>
                <a:lnTo>
                  <a:pt x="1472713" y="1035328"/>
                </a:lnTo>
                <a:lnTo>
                  <a:pt x="1454921" y="1077316"/>
                </a:lnTo>
                <a:lnTo>
                  <a:pt x="1434727" y="1117975"/>
                </a:lnTo>
                <a:lnTo>
                  <a:pt x="1412218" y="1157215"/>
                </a:lnTo>
                <a:lnTo>
                  <a:pt x="1387485" y="1194947"/>
                </a:lnTo>
                <a:lnTo>
                  <a:pt x="1360616" y="1231083"/>
                </a:lnTo>
                <a:lnTo>
                  <a:pt x="1331701" y="1265534"/>
                </a:lnTo>
                <a:lnTo>
                  <a:pt x="1300829" y="1298209"/>
                </a:lnTo>
                <a:lnTo>
                  <a:pt x="1268089" y="1329021"/>
                </a:lnTo>
                <a:lnTo>
                  <a:pt x="1233570" y="1357880"/>
                </a:lnTo>
                <a:lnTo>
                  <a:pt x="1197363" y="1384697"/>
                </a:lnTo>
                <a:lnTo>
                  <a:pt x="1159555" y="1409382"/>
                </a:lnTo>
                <a:lnTo>
                  <a:pt x="1120236" y="1431848"/>
                </a:lnTo>
                <a:lnTo>
                  <a:pt x="1079495" y="1452004"/>
                </a:lnTo>
                <a:lnTo>
                  <a:pt x="1037422" y="1469762"/>
                </a:lnTo>
                <a:lnTo>
                  <a:pt x="994106" y="1485032"/>
                </a:lnTo>
                <a:lnTo>
                  <a:pt x="949636" y="1497725"/>
                </a:lnTo>
                <a:lnTo>
                  <a:pt x="904101" y="1507753"/>
                </a:lnTo>
                <a:lnTo>
                  <a:pt x="857590" y="1515026"/>
                </a:lnTo>
                <a:lnTo>
                  <a:pt x="810194" y="1519455"/>
                </a:lnTo>
                <a:lnTo>
                  <a:pt x="762000" y="1520951"/>
                </a:lnTo>
                <a:lnTo>
                  <a:pt x="713805" y="1519455"/>
                </a:lnTo>
                <a:lnTo>
                  <a:pt x="666409" y="1515026"/>
                </a:lnTo>
                <a:lnTo>
                  <a:pt x="619898" y="1507753"/>
                </a:lnTo>
                <a:lnTo>
                  <a:pt x="574363" y="1497725"/>
                </a:lnTo>
                <a:lnTo>
                  <a:pt x="529893" y="1485032"/>
                </a:lnTo>
                <a:lnTo>
                  <a:pt x="486577" y="1469762"/>
                </a:lnTo>
                <a:lnTo>
                  <a:pt x="444504" y="1452004"/>
                </a:lnTo>
                <a:lnTo>
                  <a:pt x="403763" y="1431848"/>
                </a:lnTo>
                <a:lnTo>
                  <a:pt x="364444" y="1409382"/>
                </a:lnTo>
                <a:lnTo>
                  <a:pt x="326636" y="1384697"/>
                </a:lnTo>
                <a:lnTo>
                  <a:pt x="290429" y="1357880"/>
                </a:lnTo>
                <a:lnTo>
                  <a:pt x="255910" y="1329021"/>
                </a:lnTo>
                <a:lnTo>
                  <a:pt x="223170" y="1298209"/>
                </a:lnTo>
                <a:lnTo>
                  <a:pt x="192298" y="1265534"/>
                </a:lnTo>
                <a:lnTo>
                  <a:pt x="163383" y="1231083"/>
                </a:lnTo>
                <a:lnTo>
                  <a:pt x="136514" y="1194947"/>
                </a:lnTo>
                <a:lnTo>
                  <a:pt x="111781" y="1157215"/>
                </a:lnTo>
                <a:lnTo>
                  <a:pt x="89272" y="1117975"/>
                </a:lnTo>
                <a:lnTo>
                  <a:pt x="69078" y="1077316"/>
                </a:lnTo>
                <a:lnTo>
                  <a:pt x="51286" y="1035328"/>
                </a:lnTo>
                <a:lnTo>
                  <a:pt x="35987" y="992100"/>
                </a:lnTo>
                <a:lnTo>
                  <a:pt x="23269" y="947721"/>
                </a:lnTo>
                <a:lnTo>
                  <a:pt x="13223" y="902280"/>
                </a:lnTo>
                <a:lnTo>
                  <a:pt x="5936" y="855866"/>
                </a:lnTo>
                <a:lnTo>
                  <a:pt x="1498" y="808568"/>
                </a:lnTo>
                <a:lnTo>
                  <a:pt x="0" y="760475"/>
                </a:lnTo>
                <a:close/>
              </a:path>
            </a:pathLst>
          </a:custGeom>
          <a:ln w="76200">
            <a:solidFill>
              <a:srgbClr val="FFFFFF"/>
            </a:solidFill>
          </a:ln>
        </p:spPr>
        <p:txBody>
          <a:bodyPr wrap="square" lIns="0" tIns="0" rIns="0" bIns="0" rtlCol="0"/>
          <a:lstStyle/>
          <a:p>
            <a:endParaRPr/>
          </a:p>
        </p:txBody>
      </p:sp>
      <p:sp>
        <p:nvSpPr>
          <p:cNvPr id="27" name="object 27"/>
          <p:cNvSpPr/>
          <p:nvPr/>
        </p:nvSpPr>
        <p:spPr>
          <a:xfrm>
            <a:off x="1357883" y="10989564"/>
            <a:ext cx="789431" cy="790956"/>
          </a:xfrm>
          <a:prstGeom prst="rect">
            <a:avLst/>
          </a:prstGeom>
          <a:blipFill>
            <a:blip r:embed="rId2" cstate="print"/>
            <a:stretch>
              <a:fillRect/>
            </a:stretch>
          </a:blipFill>
        </p:spPr>
        <p:txBody>
          <a:bodyPr wrap="square" lIns="0" tIns="0" rIns="0" bIns="0" rtlCol="0"/>
          <a:lstStyle/>
          <a:p>
            <a:endParaRPr/>
          </a:p>
        </p:txBody>
      </p:sp>
      <p:sp>
        <p:nvSpPr>
          <p:cNvPr id="28" name="object 28"/>
          <p:cNvSpPr/>
          <p:nvPr/>
        </p:nvSpPr>
        <p:spPr>
          <a:xfrm>
            <a:off x="984503" y="4128516"/>
            <a:ext cx="1524000" cy="1521460"/>
          </a:xfrm>
          <a:custGeom>
            <a:avLst/>
            <a:gdLst/>
            <a:ahLst/>
            <a:cxnLst/>
            <a:rect l="l" t="t" r="r" b="b"/>
            <a:pathLst>
              <a:path w="1524000" h="1521460">
                <a:moveTo>
                  <a:pt x="762000" y="0"/>
                </a:moveTo>
                <a:lnTo>
                  <a:pt x="713805" y="1496"/>
                </a:lnTo>
                <a:lnTo>
                  <a:pt x="666409" y="5925"/>
                </a:lnTo>
                <a:lnTo>
                  <a:pt x="619898" y="13198"/>
                </a:lnTo>
                <a:lnTo>
                  <a:pt x="574363" y="23226"/>
                </a:lnTo>
                <a:lnTo>
                  <a:pt x="529893" y="35919"/>
                </a:lnTo>
                <a:lnTo>
                  <a:pt x="486577" y="51189"/>
                </a:lnTo>
                <a:lnTo>
                  <a:pt x="444504" y="68947"/>
                </a:lnTo>
                <a:lnTo>
                  <a:pt x="403763" y="89103"/>
                </a:lnTo>
                <a:lnTo>
                  <a:pt x="364444" y="111569"/>
                </a:lnTo>
                <a:lnTo>
                  <a:pt x="326636" y="136254"/>
                </a:lnTo>
                <a:lnTo>
                  <a:pt x="290429" y="163071"/>
                </a:lnTo>
                <a:lnTo>
                  <a:pt x="255910" y="191930"/>
                </a:lnTo>
                <a:lnTo>
                  <a:pt x="223170" y="222742"/>
                </a:lnTo>
                <a:lnTo>
                  <a:pt x="192298" y="255417"/>
                </a:lnTo>
                <a:lnTo>
                  <a:pt x="163383" y="289868"/>
                </a:lnTo>
                <a:lnTo>
                  <a:pt x="136514" y="326004"/>
                </a:lnTo>
                <a:lnTo>
                  <a:pt x="111781" y="363736"/>
                </a:lnTo>
                <a:lnTo>
                  <a:pt x="89272" y="402976"/>
                </a:lnTo>
                <a:lnTo>
                  <a:pt x="69078" y="443635"/>
                </a:lnTo>
                <a:lnTo>
                  <a:pt x="51286" y="485623"/>
                </a:lnTo>
                <a:lnTo>
                  <a:pt x="35987" y="528851"/>
                </a:lnTo>
                <a:lnTo>
                  <a:pt x="23269" y="573230"/>
                </a:lnTo>
                <a:lnTo>
                  <a:pt x="13223" y="618671"/>
                </a:lnTo>
                <a:lnTo>
                  <a:pt x="5936" y="665085"/>
                </a:lnTo>
                <a:lnTo>
                  <a:pt x="1498" y="712383"/>
                </a:lnTo>
                <a:lnTo>
                  <a:pt x="0" y="760476"/>
                </a:lnTo>
                <a:lnTo>
                  <a:pt x="1498" y="808568"/>
                </a:lnTo>
                <a:lnTo>
                  <a:pt x="5936" y="855866"/>
                </a:lnTo>
                <a:lnTo>
                  <a:pt x="13223" y="902280"/>
                </a:lnTo>
                <a:lnTo>
                  <a:pt x="23269" y="947721"/>
                </a:lnTo>
                <a:lnTo>
                  <a:pt x="35987" y="992100"/>
                </a:lnTo>
                <a:lnTo>
                  <a:pt x="51286" y="1035328"/>
                </a:lnTo>
                <a:lnTo>
                  <a:pt x="69078" y="1077316"/>
                </a:lnTo>
                <a:lnTo>
                  <a:pt x="89272" y="1117975"/>
                </a:lnTo>
                <a:lnTo>
                  <a:pt x="111781" y="1157215"/>
                </a:lnTo>
                <a:lnTo>
                  <a:pt x="136514" y="1194947"/>
                </a:lnTo>
                <a:lnTo>
                  <a:pt x="163383" y="1231083"/>
                </a:lnTo>
                <a:lnTo>
                  <a:pt x="192298" y="1265534"/>
                </a:lnTo>
                <a:lnTo>
                  <a:pt x="223170" y="1298209"/>
                </a:lnTo>
                <a:lnTo>
                  <a:pt x="255910" y="1329021"/>
                </a:lnTo>
                <a:lnTo>
                  <a:pt x="290429" y="1357880"/>
                </a:lnTo>
                <a:lnTo>
                  <a:pt x="326636" y="1384697"/>
                </a:lnTo>
                <a:lnTo>
                  <a:pt x="364444" y="1409382"/>
                </a:lnTo>
                <a:lnTo>
                  <a:pt x="403763" y="1431848"/>
                </a:lnTo>
                <a:lnTo>
                  <a:pt x="444504" y="1452004"/>
                </a:lnTo>
                <a:lnTo>
                  <a:pt x="486577" y="1469762"/>
                </a:lnTo>
                <a:lnTo>
                  <a:pt x="529893" y="1485032"/>
                </a:lnTo>
                <a:lnTo>
                  <a:pt x="574363" y="1497725"/>
                </a:lnTo>
                <a:lnTo>
                  <a:pt x="619898" y="1507753"/>
                </a:lnTo>
                <a:lnTo>
                  <a:pt x="666409" y="1515026"/>
                </a:lnTo>
                <a:lnTo>
                  <a:pt x="713805" y="1519455"/>
                </a:lnTo>
                <a:lnTo>
                  <a:pt x="762000" y="1520952"/>
                </a:lnTo>
                <a:lnTo>
                  <a:pt x="810194" y="1519455"/>
                </a:lnTo>
                <a:lnTo>
                  <a:pt x="857590" y="1515026"/>
                </a:lnTo>
                <a:lnTo>
                  <a:pt x="904101" y="1507753"/>
                </a:lnTo>
                <a:lnTo>
                  <a:pt x="949636" y="1497725"/>
                </a:lnTo>
                <a:lnTo>
                  <a:pt x="994106" y="1485032"/>
                </a:lnTo>
                <a:lnTo>
                  <a:pt x="1037422" y="1469762"/>
                </a:lnTo>
                <a:lnTo>
                  <a:pt x="1079495" y="1452004"/>
                </a:lnTo>
                <a:lnTo>
                  <a:pt x="1120236" y="1431848"/>
                </a:lnTo>
                <a:lnTo>
                  <a:pt x="1159555" y="1409382"/>
                </a:lnTo>
                <a:lnTo>
                  <a:pt x="1197363" y="1384697"/>
                </a:lnTo>
                <a:lnTo>
                  <a:pt x="1233570" y="1357880"/>
                </a:lnTo>
                <a:lnTo>
                  <a:pt x="1268089" y="1329021"/>
                </a:lnTo>
                <a:lnTo>
                  <a:pt x="1300829" y="1298209"/>
                </a:lnTo>
                <a:lnTo>
                  <a:pt x="1331701" y="1265534"/>
                </a:lnTo>
                <a:lnTo>
                  <a:pt x="1360616" y="1231083"/>
                </a:lnTo>
                <a:lnTo>
                  <a:pt x="1387485" y="1194947"/>
                </a:lnTo>
                <a:lnTo>
                  <a:pt x="1412218" y="1157215"/>
                </a:lnTo>
                <a:lnTo>
                  <a:pt x="1434727" y="1117975"/>
                </a:lnTo>
                <a:lnTo>
                  <a:pt x="1454921" y="1077316"/>
                </a:lnTo>
                <a:lnTo>
                  <a:pt x="1472713" y="1035328"/>
                </a:lnTo>
                <a:lnTo>
                  <a:pt x="1488012" y="992100"/>
                </a:lnTo>
                <a:lnTo>
                  <a:pt x="1500730" y="947721"/>
                </a:lnTo>
                <a:lnTo>
                  <a:pt x="1510776" y="902280"/>
                </a:lnTo>
                <a:lnTo>
                  <a:pt x="1518063" y="855866"/>
                </a:lnTo>
                <a:lnTo>
                  <a:pt x="1522501" y="808568"/>
                </a:lnTo>
                <a:lnTo>
                  <a:pt x="1524000" y="760476"/>
                </a:lnTo>
                <a:lnTo>
                  <a:pt x="1522501" y="712383"/>
                </a:lnTo>
                <a:lnTo>
                  <a:pt x="1518063" y="665085"/>
                </a:lnTo>
                <a:lnTo>
                  <a:pt x="1510776" y="618671"/>
                </a:lnTo>
                <a:lnTo>
                  <a:pt x="1500730" y="573230"/>
                </a:lnTo>
                <a:lnTo>
                  <a:pt x="1488012" y="528851"/>
                </a:lnTo>
                <a:lnTo>
                  <a:pt x="1472713" y="485623"/>
                </a:lnTo>
                <a:lnTo>
                  <a:pt x="1454921" y="443635"/>
                </a:lnTo>
                <a:lnTo>
                  <a:pt x="1434727" y="402976"/>
                </a:lnTo>
                <a:lnTo>
                  <a:pt x="1412218" y="363736"/>
                </a:lnTo>
                <a:lnTo>
                  <a:pt x="1387485" y="326004"/>
                </a:lnTo>
                <a:lnTo>
                  <a:pt x="1360616" y="289868"/>
                </a:lnTo>
                <a:lnTo>
                  <a:pt x="1331701" y="255417"/>
                </a:lnTo>
                <a:lnTo>
                  <a:pt x="1300829" y="222742"/>
                </a:lnTo>
                <a:lnTo>
                  <a:pt x="1268089" y="191930"/>
                </a:lnTo>
                <a:lnTo>
                  <a:pt x="1233570" y="163071"/>
                </a:lnTo>
                <a:lnTo>
                  <a:pt x="1197363" y="136254"/>
                </a:lnTo>
                <a:lnTo>
                  <a:pt x="1159555" y="111569"/>
                </a:lnTo>
                <a:lnTo>
                  <a:pt x="1120236" y="89103"/>
                </a:lnTo>
                <a:lnTo>
                  <a:pt x="1079495" y="68947"/>
                </a:lnTo>
                <a:lnTo>
                  <a:pt x="1037422" y="51189"/>
                </a:lnTo>
                <a:lnTo>
                  <a:pt x="994106" y="35919"/>
                </a:lnTo>
                <a:lnTo>
                  <a:pt x="949636" y="23226"/>
                </a:lnTo>
                <a:lnTo>
                  <a:pt x="904101" y="13198"/>
                </a:lnTo>
                <a:lnTo>
                  <a:pt x="857590" y="5925"/>
                </a:lnTo>
                <a:lnTo>
                  <a:pt x="810194" y="1496"/>
                </a:lnTo>
                <a:lnTo>
                  <a:pt x="762000" y="0"/>
                </a:lnTo>
                <a:close/>
              </a:path>
            </a:pathLst>
          </a:custGeom>
          <a:solidFill>
            <a:srgbClr val="689F42"/>
          </a:solidFill>
        </p:spPr>
        <p:txBody>
          <a:bodyPr wrap="square" lIns="0" tIns="0" rIns="0" bIns="0" rtlCol="0"/>
          <a:lstStyle/>
          <a:p>
            <a:endParaRPr/>
          </a:p>
        </p:txBody>
      </p:sp>
      <p:sp>
        <p:nvSpPr>
          <p:cNvPr id="29" name="object 29"/>
          <p:cNvSpPr/>
          <p:nvPr/>
        </p:nvSpPr>
        <p:spPr>
          <a:xfrm>
            <a:off x="1111503" y="4255516"/>
            <a:ext cx="1524000" cy="1521460"/>
          </a:xfrm>
          <a:custGeom>
            <a:avLst/>
            <a:gdLst/>
            <a:ahLst/>
            <a:cxnLst/>
            <a:rect l="l" t="t" r="r" b="b"/>
            <a:pathLst>
              <a:path w="1524000" h="1521460">
                <a:moveTo>
                  <a:pt x="0" y="760476"/>
                </a:moveTo>
                <a:lnTo>
                  <a:pt x="1498" y="712383"/>
                </a:lnTo>
                <a:lnTo>
                  <a:pt x="5936" y="665085"/>
                </a:lnTo>
                <a:lnTo>
                  <a:pt x="13223" y="618671"/>
                </a:lnTo>
                <a:lnTo>
                  <a:pt x="23269" y="573230"/>
                </a:lnTo>
                <a:lnTo>
                  <a:pt x="35987" y="528851"/>
                </a:lnTo>
                <a:lnTo>
                  <a:pt x="51286" y="485623"/>
                </a:lnTo>
                <a:lnTo>
                  <a:pt x="69078" y="443635"/>
                </a:lnTo>
                <a:lnTo>
                  <a:pt x="89272" y="402976"/>
                </a:lnTo>
                <a:lnTo>
                  <a:pt x="111781" y="363736"/>
                </a:lnTo>
                <a:lnTo>
                  <a:pt x="136514" y="326004"/>
                </a:lnTo>
                <a:lnTo>
                  <a:pt x="163383" y="289868"/>
                </a:lnTo>
                <a:lnTo>
                  <a:pt x="192298" y="255417"/>
                </a:lnTo>
                <a:lnTo>
                  <a:pt x="223170" y="222742"/>
                </a:lnTo>
                <a:lnTo>
                  <a:pt x="255910" y="191930"/>
                </a:lnTo>
                <a:lnTo>
                  <a:pt x="290429" y="163071"/>
                </a:lnTo>
                <a:lnTo>
                  <a:pt x="326636" y="136254"/>
                </a:lnTo>
                <a:lnTo>
                  <a:pt x="364444" y="111569"/>
                </a:lnTo>
                <a:lnTo>
                  <a:pt x="403763" y="89103"/>
                </a:lnTo>
                <a:lnTo>
                  <a:pt x="444504" y="68947"/>
                </a:lnTo>
                <a:lnTo>
                  <a:pt x="486577" y="51189"/>
                </a:lnTo>
                <a:lnTo>
                  <a:pt x="529893" y="35919"/>
                </a:lnTo>
                <a:lnTo>
                  <a:pt x="574363" y="23226"/>
                </a:lnTo>
                <a:lnTo>
                  <a:pt x="619898" y="13198"/>
                </a:lnTo>
                <a:lnTo>
                  <a:pt x="666409" y="5925"/>
                </a:lnTo>
                <a:lnTo>
                  <a:pt x="713805" y="1496"/>
                </a:lnTo>
                <a:lnTo>
                  <a:pt x="762000" y="0"/>
                </a:lnTo>
                <a:lnTo>
                  <a:pt x="810194" y="1496"/>
                </a:lnTo>
                <a:lnTo>
                  <a:pt x="857590" y="5925"/>
                </a:lnTo>
                <a:lnTo>
                  <a:pt x="904101" y="13198"/>
                </a:lnTo>
                <a:lnTo>
                  <a:pt x="949636" y="23226"/>
                </a:lnTo>
                <a:lnTo>
                  <a:pt x="994106" y="35919"/>
                </a:lnTo>
                <a:lnTo>
                  <a:pt x="1037422" y="51189"/>
                </a:lnTo>
                <a:lnTo>
                  <a:pt x="1079495" y="68947"/>
                </a:lnTo>
                <a:lnTo>
                  <a:pt x="1120236" y="89103"/>
                </a:lnTo>
                <a:lnTo>
                  <a:pt x="1159555" y="111569"/>
                </a:lnTo>
                <a:lnTo>
                  <a:pt x="1197363" y="136254"/>
                </a:lnTo>
                <a:lnTo>
                  <a:pt x="1233570" y="163071"/>
                </a:lnTo>
                <a:lnTo>
                  <a:pt x="1268089" y="191930"/>
                </a:lnTo>
                <a:lnTo>
                  <a:pt x="1300829" y="222742"/>
                </a:lnTo>
                <a:lnTo>
                  <a:pt x="1331701" y="255417"/>
                </a:lnTo>
                <a:lnTo>
                  <a:pt x="1360616" y="289868"/>
                </a:lnTo>
                <a:lnTo>
                  <a:pt x="1387485" y="326004"/>
                </a:lnTo>
                <a:lnTo>
                  <a:pt x="1412218" y="363736"/>
                </a:lnTo>
                <a:lnTo>
                  <a:pt x="1434727" y="402976"/>
                </a:lnTo>
                <a:lnTo>
                  <a:pt x="1454921" y="443635"/>
                </a:lnTo>
                <a:lnTo>
                  <a:pt x="1472713" y="485623"/>
                </a:lnTo>
                <a:lnTo>
                  <a:pt x="1488012" y="528851"/>
                </a:lnTo>
                <a:lnTo>
                  <a:pt x="1500730" y="573230"/>
                </a:lnTo>
                <a:lnTo>
                  <a:pt x="1510776" y="618671"/>
                </a:lnTo>
                <a:lnTo>
                  <a:pt x="1518063" y="665085"/>
                </a:lnTo>
                <a:lnTo>
                  <a:pt x="1522501" y="712383"/>
                </a:lnTo>
                <a:lnTo>
                  <a:pt x="1524000" y="760476"/>
                </a:lnTo>
                <a:lnTo>
                  <a:pt x="1522501" y="808568"/>
                </a:lnTo>
                <a:lnTo>
                  <a:pt x="1518063" y="855866"/>
                </a:lnTo>
                <a:lnTo>
                  <a:pt x="1510776" y="902280"/>
                </a:lnTo>
                <a:lnTo>
                  <a:pt x="1500730" y="947721"/>
                </a:lnTo>
                <a:lnTo>
                  <a:pt x="1488012" y="992100"/>
                </a:lnTo>
                <a:lnTo>
                  <a:pt x="1472713" y="1035328"/>
                </a:lnTo>
                <a:lnTo>
                  <a:pt x="1454921" y="1077316"/>
                </a:lnTo>
                <a:lnTo>
                  <a:pt x="1434727" y="1117975"/>
                </a:lnTo>
                <a:lnTo>
                  <a:pt x="1412218" y="1157215"/>
                </a:lnTo>
                <a:lnTo>
                  <a:pt x="1387485" y="1194947"/>
                </a:lnTo>
                <a:lnTo>
                  <a:pt x="1360616" y="1231083"/>
                </a:lnTo>
                <a:lnTo>
                  <a:pt x="1331701" y="1265534"/>
                </a:lnTo>
                <a:lnTo>
                  <a:pt x="1300829" y="1298209"/>
                </a:lnTo>
                <a:lnTo>
                  <a:pt x="1268089" y="1329021"/>
                </a:lnTo>
                <a:lnTo>
                  <a:pt x="1233570" y="1357880"/>
                </a:lnTo>
                <a:lnTo>
                  <a:pt x="1197363" y="1384697"/>
                </a:lnTo>
                <a:lnTo>
                  <a:pt x="1159555" y="1409382"/>
                </a:lnTo>
                <a:lnTo>
                  <a:pt x="1120236" y="1431848"/>
                </a:lnTo>
                <a:lnTo>
                  <a:pt x="1079495" y="1452004"/>
                </a:lnTo>
                <a:lnTo>
                  <a:pt x="1037422" y="1469762"/>
                </a:lnTo>
                <a:lnTo>
                  <a:pt x="994106" y="1485032"/>
                </a:lnTo>
                <a:lnTo>
                  <a:pt x="949636" y="1497725"/>
                </a:lnTo>
                <a:lnTo>
                  <a:pt x="904101" y="1507753"/>
                </a:lnTo>
                <a:lnTo>
                  <a:pt x="857590" y="1515026"/>
                </a:lnTo>
                <a:lnTo>
                  <a:pt x="810194" y="1519455"/>
                </a:lnTo>
                <a:lnTo>
                  <a:pt x="762000" y="1520952"/>
                </a:lnTo>
                <a:lnTo>
                  <a:pt x="713805" y="1519455"/>
                </a:lnTo>
                <a:lnTo>
                  <a:pt x="666409" y="1515026"/>
                </a:lnTo>
                <a:lnTo>
                  <a:pt x="619898" y="1507753"/>
                </a:lnTo>
                <a:lnTo>
                  <a:pt x="574363" y="1497725"/>
                </a:lnTo>
                <a:lnTo>
                  <a:pt x="529893" y="1485032"/>
                </a:lnTo>
                <a:lnTo>
                  <a:pt x="486577" y="1469762"/>
                </a:lnTo>
                <a:lnTo>
                  <a:pt x="444504" y="1452004"/>
                </a:lnTo>
                <a:lnTo>
                  <a:pt x="403763" y="1431848"/>
                </a:lnTo>
                <a:lnTo>
                  <a:pt x="364444" y="1409382"/>
                </a:lnTo>
                <a:lnTo>
                  <a:pt x="326636" y="1384697"/>
                </a:lnTo>
                <a:lnTo>
                  <a:pt x="290429" y="1357880"/>
                </a:lnTo>
                <a:lnTo>
                  <a:pt x="255910" y="1329021"/>
                </a:lnTo>
                <a:lnTo>
                  <a:pt x="223170" y="1298209"/>
                </a:lnTo>
                <a:lnTo>
                  <a:pt x="192298" y="1265534"/>
                </a:lnTo>
                <a:lnTo>
                  <a:pt x="163383" y="1231083"/>
                </a:lnTo>
                <a:lnTo>
                  <a:pt x="136514" y="1194947"/>
                </a:lnTo>
                <a:lnTo>
                  <a:pt x="111781" y="1157215"/>
                </a:lnTo>
                <a:lnTo>
                  <a:pt x="89272" y="1117975"/>
                </a:lnTo>
                <a:lnTo>
                  <a:pt x="69078" y="1077316"/>
                </a:lnTo>
                <a:lnTo>
                  <a:pt x="51286" y="1035328"/>
                </a:lnTo>
                <a:lnTo>
                  <a:pt x="35987" y="992100"/>
                </a:lnTo>
                <a:lnTo>
                  <a:pt x="23269" y="947721"/>
                </a:lnTo>
                <a:lnTo>
                  <a:pt x="13223" y="902280"/>
                </a:lnTo>
                <a:lnTo>
                  <a:pt x="5936" y="855866"/>
                </a:lnTo>
                <a:lnTo>
                  <a:pt x="1498" y="808568"/>
                </a:lnTo>
                <a:lnTo>
                  <a:pt x="0" y="760476"/>
                </a:lnTo>
                <a:close/>
              </a:path>
            </a:pathLst>
          </a:custGeom>
          <a:ln w="76200">
            <a:solidFill>
              <a:srgbClr val="FFFFFF"/>
            </a:solidFill>
          </a:ln>
        </p:spPr>
        <p:txBody>
          <a:bodyPr wrap="square" lIns="0" tIns="0" rIns="0" bIns="0" rtlCol="0"/>
          <a:lstStyle/>
          <a:p>
            <a:endParaRPr/>
          </a:p>
        </p:txBody>
      </p:sp>
      <p:sp>
        <p:nvSpPr>
          <p:cNvPr id="30" name="object 30"/>
          <p:cNvSpPr/>
          <p:nvPr/>
        </p:nvSpPr>
        <p:spPr>
          <a:xfrm>
            <a:off x="1324355" y="4428744"/>
            <a:ext cx="955547" cy="955548"/>
          </a:xfrm>
          <a:prstGeom prst="rect">
            <a:avLst/>
          </a:prstGeom>
          <a:blipFill>
            <a:blip r:embed="rId3" cstate="print"/>
            <a:stretch>
              <a:fillRect/>
            </a:stretch>
          </a:blipFill>
        </p:spPr>
        <p:txBody>
          <a:bodyPr wrap="square" lIns="0" tIns="0" rIns="0" bIns="0" rtlCol="0"/>
          <a:lstStyle/>
          <a:p>
            <a:endParaRPr/>
          </a:p>
        </p:txBody>
      </p:sp>
      <p:sp>
        <p:nvSpPr>
          <p:cNvPr id="31" name="object 31"/>
          <p:cNvSpPr/>
          <p:nvPr/>
        </p:nvSpPr>
        <p:spPr>
          <a:xfrm>
            <a:off x="984503" y="1969008"/>
            <a:ext cx="1524000" cy="1521460"/>
          </a:xfrm>
          <a:custGeom>
            <a:avLst/>
            <a:gdLst/>
            <a:ahLst/>
            <a:cxnLst/>
            <a:rect l="l" t="t" r="r" b="b"/>
            <a:pathLst>
              <a:path w="1524000" h="1521460">
                <a:moveTo>
                  <a:pt x="762000" y="0"/>
                </a:moveTo>
                <a:lnTo>
                  <a:pt x="713805" y="1496"/>
                </a:lnTo>
                <a:lnTo>
                  <a:pt x="666409" y="5925"/>
                </a:lnTo>
                <a:lnTo>
                  <a:pt x="619898" y="13198"/>
                </a:lnTo>
                <a:lnTo>
                  <a:pt x="574363" y="23226"/>
                </a:lnTo>
                <a:lnTo>
                  <a:pt x="529893" y="35919"/>
                </a:lnTo>
                <a:lnTo>
                  <a:pt x="486577" y="51189"/>
                </a:lnTo>
                <a:lnTo>
                  <a:pt x="444504" y="68947"/>
                </a:lnTo>
                <a:lnTo>
                  <a:pt x="403763" y="89103"/>
                </a:lnTo>
                <a:lnTo>
                  <a:pt x="364444" y="111569"/>
                </a:lnTo>
                <a:lnTo>
                  <a:pt x="326636" y="136254"/>
                </a:lnTo>
                <a:lnTo>
                  <a:pt x="290429" y="163071"/>
                </a:lnTo>
                <a:lnTo>
                  <a:pt x="255910" y="191930"/>
                </a:lnTo>
                <a:lnTo>
                  <a:pt x="223170" y="222742"/>
                </a:lnTo>
                <a:lnTo>
                  <a:pt x="192298" y="255417"/>
                </a:lnTo>
                <a:lnTo>
                  <a:pt x="163383" y="289868"/>
                </a:lnTo>
                <a:lnTo>
                  <a:pt x="136514" y="326004"/>
                </a:lnTo>
                <a:lnTo>
                  <a:pt x="111781" y="363736"/>
                </a:lnTo>
                <a:lnTo>
                  <a:pt x="89272" y="402976"/>
                </a:lnTo>
                <a:lnTo>
                  <a:pt x="69078" y="443635"/>
                </a:lnTo>
                <a:lnTo>
                  <a:pt x="51286" y="485623"/>
                </a:lnTo>
                <a:lnTo>
                  <a:pt x="35987" y="528851"/>
                </a:lnTo>
                <a:lnTo>
                  <a:pt x="23269" y="573230"/>
                </a:lnTo>
                <a:lnTo>
                  <a:pt x="13223" y="618671"/>
                </a:lnTo>
                <a:lnTo>
                  <a:pt x="5936" y="665085"/>
                </a:lnTo>
                <a:lnTo>
                  <a:pt x="1498" y="712383"/>
                </a:lnTo>
                <a:lnTo>
                  <a:pt x="0" y="760476"/>
                </a:lnTo>
                <a:lnTo>
                  <a:pt x="1498" y="808568"/>
                </a:lnTo>
                <a:lnTo>
                  <a:pt x="5936" y="855866"/>
                </a:lnTo>
                <a:lnTo>
                  <a:pt x="13223" y="902280"/>
                </a:lnTo>
                <a:lnTo>
                  <a:pt x="23269" y="947721"/>
                </a:lnTo>
                <a:lnTo>
                  <a:pt x="35987" y="992100"/>
                </a:lnTo>
                <a:lnTo>
                  <a:pt x="51286" y="1035328"/>
                </a:lnTo>
                <a:lnTo>
                  <a:pt x="69078" y="1077316"/>
                </a:lnTo>
                <a:lnTo>
                  <a:pt x="89272" y="1117975"/>
                </a:lnTo>
                <a:lnTo>
                  <a:pt x="111781" y="1157215"/>
                </a:lnTo>
                <a:lnTo>
                  <a:pt x="136514" y="1194947"/>
                </a:lnTo>
                <a:lnTo>
                  <a:pt x="163383" y="1231083"/>
                </a:lnTo>
                <a:lnTo>
                  <a:pt x="192298" y="1265534"/>
                </a:lnTo>
                <a:lnTo>
                  <a:pt x="223170" y="1298209"/>
                </a:lnTo>
                <a:lnTo>
                  <a:pt x="255910" y="1329021"/>
                </a:lnTo>
                <a:lnTo>
                  <a:pt x="290429" y="1357880"/>
                </a:lnTo>
                <a:lnTo>
                  <a:pt x="326636" y="1384697"/>
                </a:lnTo>
                <a:lnTo>
                  <a:pt x="364444" y="1409382"/>
                </a:lnTo>
                <a:lnTo>
                  <a:pt x="403763" y="1431848"/>
                </a:lnTo>
                <a:lnTo>
                  <a:pt x="444504" y="1452004"/>
                </a:lnTo>
                <a:lnTo>
                  <a:pt x="486577" y="1469762"/>
                </a:lnTo>
                <a:lnTo>
                  <a:pt x="529893" y="1485032"/>
                </a:lnTo>
                <a:lnTo>
                  <a:pt x="574363" y="1497725"/>
                </a:lnTo>
                <a:lnTo>
                  <a:pt x="619898" y="1507753"/>
                </a:lnTo>
                <a:lnTo>
                  <a:pt x="666409" y="1515026"/>
                </a:lnTo>
                <a:lnTo>
                  <a:pt x="713805" y="1519455"/>
                </a:lnTo>
                <a:lnTo>
                  <a:pt x="762000" y="1520952"/>
                </a:lnTo>
                <a:lnTo>
                  <a:pt x="810194" y="1519455"/>
                </a:lnTo>
                <a:lnTo>
                  <a:pt x="857590" y="1515026"/>
                </a:lnTo>
                <a:lnTo>
                  <a:pt x="904101" y="1507753"/>
                </a:lnTo>
                <a:lnTo>
                  <a:pt x="949636" y="1497725"/>
                </a:lnTo>
                <a:lnTo>
                  <a:pt x="994106" y="1485032"/>
                </a:lnTo>
                <a:lnTo>
                  <a:pt x="1037422" y="1469762"/>
                </a:lnTo>
                <a:lnTo>
                  <a:pt x="1079495" y="1452004"/>
                </a:lnTo>
                <a:lnTo>
                  <a:pt x="1120236" y="1431848"/>
                </a:lnTo>
                <a:lnTo>
                  <a:pt x="1159555" y="1409382"/>
                </a:lnTo>
                <a:lnTo>
                  <a:pt x="1197363" y="1384697"/>
                </a:lnTo>
                <a:lnTo>
                  <a:pt x="1233570" y="1357880"/>
                </a:lnTo>
                <a:lnTo>
                  <a:pt x="1268089" y="1329021"/>
                </a:lnTo>
                <a:lnTo>
                  <a:pt x="1300829" y="1298209"/>
                </a:lnTo>
                <a:lnTo>
                  <a:pt x="1331701" y="1265534"/>
                </a:lnTo>
                <a:lnTo>
                  <a:pt x="1360616" y="1231083"/>
                </a:lnTo>
                <a:lnTo>
                  <a:pt x="1387485" y="1194947"/>
                </a:lnTo>
                <a:lnTo>
                  <a:pt x="1412218" y="1157215"/>
                </a:lnTo>
                <a:lnTo>
                  <a:pt x="1434727" y="1117975"/>
                </a:lnTo>
                <a:lnTo>
                  <a:pt x="1454921" y="1077316"/>
                </a:lnTo>
                <a:lnTo>
                  <a:pt x="1472713" y="1035328"/>
                </a:lnTo>
                <a:lnTo>
                  <a:pt x="1488012" y="992100"/>
                </a:lnTo>
                <a:lnTo>
                  <a:pt x="1500730" y="947721"/>
                </a:lnTo>
                <a:lnTo>
                  <a:pt x="1510776" y="902280"/>
                </a:lnTo>
                <a:lnTo>
                  <a:pt x="1518063" y="855866"/>
                </a:lnTo>
                <a:lnTo>
                  <a:pt x="1522501" y="808568"/>
                </a:lnTo>
                <a:lnTo>
                  <a:pt x="1524000" y="760476"/>
                </a:lnTo>
                <a:lnTo>
                  <a:pt x="1522501" y="712383"/>
                </a:lnTo>
                <a:lnTo>
                  <a:pt x="1518063" y="665085"/>
                </a:lnTo>
                <a:lnTo>
                  <a:pt x="1510776" y="618671"/>
                </a:lnTo>
                <a:lnTo>
                  <a:pt x="1500730" y="573230"/>
                </a:lnTo>
                <a:lnTo>
                  <a:pt x="1488012" y="528851"/>
                </a:lnTo>
                <a:lnTo>
                  <a:pt x="1472713" y="485623"/>
                </a:lnTo>
                <a:lnTo>
                  <a:pt x="1454921" y="443635"/>
                </a:lnTo>
                <a:lnTo>
                  <a:pt x="1434727" y="402976"/>
                </a:lnTo>
                <a:lnTo>
                  <a:pt x="1412218" y="363736"/>
                </a:lnTo>
                <a:lnTo>
                  <a:pt x="1387485" y="326004"/>
                </a:lnTo>
                <a:lnTo>
                  <a:pt x="1360616" y="289868"/>
                </a:lnTo>
                <a:lnTo>
                  <a:pt x="1331701" y="255417"/>
                </a:lnTo>
                <a:lnTo>
                  <a:pt x="1300829" y="222742"/>
                </a:lnTo>
                <a:lnTo>
                  <a:pt x="1268089" y="191930"/>
                </a:lnTo>
                <a:lnTo>
                  <a:pt x="1233570" y="163071"/>
                </a:lnTo>
                <a:lnTo>
                  <a:pt x="1197363" y="136254"/>
                </a:lnTo>
                <a:lnTo>
                  <a:pt x="1159555" y="111569"/>
                </a:lnTo>
                <a:lnTo>
                  <a:pt x="1120236" y="89103"/>
                </a:lnTo>
                <a:lnTo>
                  <a:pt x="1079495" y="68947"/>
                </a:lnTo>
                <a:lnTo>
                  <a:pt x="1037422" y="51189"/>
                </a:lnTo>
                <a:lnTo>
                  <a:pt x="994106" y="35919"/>
                </a:lnTo>
                <a:lnTo>
                  <a:pt x="949636" y="23226"/>
                </a:lnTo>
                <a:lnTo>
                  <a:pt x="904101" y="13198"/>
                </a:lnTo>
                <a:lnTo>
                  <a:pt x="857590" y="5925"/>
                </a:lnTo>
                <a:lnTo>
                  <a:pt x="810194" y="1496"/>
                </a:lnTo>
                <a:lnTo>
                  <a:pt x="762000" y="0"/>
                </a:lnTo>
                <a:close/>
              </a:path>
            </a:pathLst>
          </a:custGeom>
          <a:solidFill>
            <a:srgbClr val="ADC62E"/>
          </a:solidFill>
        </p:spPr>
        <p:txBody>
          <a:bodyPr wrap="square" lIns="0" tIns="0" rIns="0" bIns="0" rtlCol="0"/>
          <a:lstStyle/>
          <a:p>
            <a:endParaRPr/>
          </a:p>
        </p:txBody>
      </p:sp>
      <p:sp>
        <p:nvSpPr>
          <p:cNvPr id="32" name="object 32"/>
          <p:cNvSpPr/>
          <p:nvPr/>
        </p:nvSpPr>
        <p:spPr>
          <a:xfrm>
            <a:off x="1111503" y="2096008"/>
            <a:ext cx="1524000" cy="1521460"/>
          </a:xfrm>
          <a:custGeom>
            <a:avLst/>
            <a:gdLst/>
            <a:ahLst/>
            <a:cxnLst/>
            <a:rect l="l" t="t" r="r" b="b"/>
            <a:pathLst>
              <a:path w="1524000" h="1521460">
                <a:moveTo>
                  <a:pt x="0" y="760476"/>
                </a:moveTo>
                <a:lnTo>
                  <a:pt x="1498" y="712383"/>
                </a:lnTo>
                <a:lnTo>
                  <a:pt x="5936" y="665085"/>
                </a:lnTo>
                <a:lnTo>
                  <a:pt x="13223" y="618671"/>
                </a:lnTo>
                <a:lnTo>
                  <a:pt x="23269" y="573230"/>
                </a:lnTo>
                <a:lnTo>
                  <a:pt x="35987" y="528851"/>
                </a:lnTo>
                <a:lnTo>
                  <a:pt x="51286" y="485623"/>
                </a:lnTo>
                <a:lnTo>
                  <a:pt x="69078" y="443635"/>
                </a:lnTo>
                <a:lnTo>
                  <a:pt x="89272" y="402976"/>
                </a:lnTo>
                <a:lnTo>
                  <a:pt x="111781" y="363736"/>
                </a:lnTo>
                <a:lnTo>
                  <a:pt x="136514" y="326004"/>
                </a:lnTo>
                <a:lnTo>
                  <a:pt x="163383" y="289868"/>
                </a:lnTo>
                <a:lnTo>
                  <a:pt x="192298" y="255417"/>
                </a:lnTo>
                <a:lnTo>
                  <a:pt x="223170" y="222742"/>
                </a:lnTo>
                <a:lnTo>
                  <a:pt x="255910" y="191930"/>
                </a:lnTo>
                <a:lnTo>
                  <a:pt x="290429" y="163071"/>
                </a:lnTo>
                <a:lnTo>
                  <a:pt x="326636" y="136254"/>
                </a:lnTo>
                <a:lnTo>
                  <a:pt x="364444" y="111569"/>
                </a:lnTo>
                <a:lnTo>
                  <a:pt x="403763" y="89103"/>
                </a:lnTo>
                <a:lnTo>
                  <a:pt x="444504" y="68947"/>
                </a:lnTo>
                <a:lnTo>
                  <a:pt x="486577" y="51189"/>
                </a:lnTo>
                <a:lnTo>
                  <a:pt x="529893" y="35919"/>
                </a:lnTo>
                <a:lnTo>
                  <a:pt x="574363" y="23226"/>
                </a:lnTo>
                <a:lnTo>
                  <a:pt x="619898" y="13198"/>
                </a:lnTo>
                <a:lnTo>
                  <a:pt x="666409" y="5925"/>
                </a:lnTo>
                <a:lnTo>
                  <a:pt x="713805" y="1496"/>
                </a:lnTo>
                <a:lnTo>
                  <a:pt x="762000" y="0"/>
                </a:lnTo>
                <a:lnTo>
                  <a:pt x="810194" y="1496"/>
                </a:lnTo>
                <a:lnTo>
                  <a:pt x="857590" y="5925"/>
                </a:lnTo>
                <a:lnTo>
                  <a:pt x="904101" y="13198"/>
                </a:lnTo>
                <a:lnTo>
                  <a:pt x="949636" y="23226"/>
                </a:lnTo>
                <a:lnTo>
                  <a:pt x="994106" y="35919"/>
                </a:lnTo>
                <a:lnTo>
                  <a:pt x="1037422" y="51189"/>
                </a:lnTo>
                <a:lnTo>
                  <a:pt x="1079495" y="68947"/>
                </a:lnTo>
                <a:lnTo>
                  <a:pt x="1120236" y="89103"/>
                </a:lnTo>
                <a:lnTo>
                  <a:pt x="1159555" y="111569"/>
                </a:lnTo>
                <a:lnTo>
                  <a:pt x="1197363" y="136254"/>
                </a:lnTo>
                <a:lnTo>
                  <a:pt x="1233570" y="163071"/>
                </a:lnTo>
                <a:lnTo>
                  <a:pt x="1268089" y="191930"/>
                </a:lnTo>
                <a:lnTo>
                  <a:pt x="1300829" y="222742"/>
                </a:lnTo>
                <a:lnTo>
                  <a:pt x="1331701" y="255417"/>
                </a:lnTo>
                <a:lnTo>
                  <a:pt x="1360616" y="289868"/>
                </a:lnTo>
                <a:lnTo>
                  <a:pt x="1387485" y="326004"/>
                </a:lnTo>
                <a:lnTo>
                  <a:pt x="1412218" y="363736"/>
                </a:lnTo>
                <a:lnTo>
                  <a:pt x="1434727" y="402976"/>
                </a:lnTo>
                <a:lnTo>
                  <a:pt x="1454921" y="443635"/>
                </a:lnTo>
                <a:lnTo>
                  <a:pt x="1472713" y="485623"/>
                </a:lnTo>
                <a:lnTo>
                  <a:pt x="1488012" y="528851"/>
                </a:lnTo>
                <a:lnTo>
                  <a:pt x="1500730" y="573230"/>
                </a:lnTo>
                <a:lnTo>
                  <a:pt x="1510776" y="618671"/>
                </a:lnTo>
                <a:lnTo>
                  <a:pt x="1518063" y="665085"/>
                </a:lnTo>
                <a:lnTo>
                  <a:pt x="1522501" y="712383"/>
                </a:lnTo>
                <a:lnTo>
                  <a:pt x="1524000" y="760476"/>
                </a:lnTo>
                <a:lnTo>
                  <a:pt x="1522501" y="808568"/>
                </a:lnTo>
                <a:lnTo>
                  <a:pt x="1518063" y="855866"/>
                </a:lnTo>
                <a:lnTo>
                  <a:pt x="1510776" y="902280"/>
                </a:lnTo>
                <a:lnTo>
                  <a:pt x="1500730" y="947721"/>
                </a:lnTo>
                <a:lnTo>
                  <a:pt x="1488012" y="992100"/>
                </a:lnTo>
                <a:lnTo>
                  <a:pt x="1472713" y="1035328"/>
                </a:lnTo>
                <a:lnTo>
                  <a:pt x="1454921" y="1077316"/>
                </a:lnTo>
                <a:lnTo>
                  <a:pt x="1434727" y="1117975"/>
                </a:lnTo>
                <a:lnTo>
                  <a:pt x="1412218" y="1157215"/>
                </a:lnTo>
                <a:lnTo>
                  <a:pt x="1387485" y="1194947"/>
                </a:lnTo>
                <a:lnTo>
                  <a:pt x="1360616" y="1231083"/>
                </a:lnTo>
                <a:lnTo>
                  <a:pt x="1331701" y="1265534"/>
                </a:lnTo>
                <a:lnTo>
                  <a:pt x="1300829" y="1298209"/>
                </a:lnTo>
                <a:lnTo>
                  <a:pt x="1268089" y="1329021"/>
                </a:lnTo>
                <a:lnTo>
                  <a:pt x="1233570" y="1357880"/>
                </a:lnTo>
                <a:lnTo>
                  <a:pt x="1197363" y="1384697"/>
                </a:lnTo>
                <a:lnTo>
                  <a:pt x="1159555" y="1409382"/>
                </a:lnTo>
                <a:lnTo>
                  <a:pt x="1120236" y="1431848"/>
                </a:lnTo>
                <a:lnTo>
                  <a:pt x="1079495" y="1452004"/>
                </a:lnTo>
                <a:lnTo>
                  <a:pt x="1037422" y="1469762"/>
                </a:lnTo>
                <a:lnTo>
                  <a:pt x="994106" y="1485032"/>
                </a:lnTo>
                <a:lnTo>
                  <a:pt x="949636" y="1497725"/>
                </a:lnTo>
                <a:lnTo>
                  <a:pt x="904101" y="1507753"/>
                </a:lnTo>
                <a:lnTo>
                  <a:pt x="857590" y="1515026"/>
                </a:lnTo>
                <a:lnTo>
                  <a:pt x="810194" y="1519455"/>
                </a:lnTo>
                <a:lnTo>
                  <a:pt x="762000" y="1520952"/>
                </a:lnTo>
                <a:lnTo>
                  <a:pt x="713805" y="1519455"/>
                </a:lnTo>
                <a:lnTo>
                  <a:pt x="666409" y="1515026"/>
                </a:lnTo>
                <a:lnTo>
                  <a:pt x="619898" y="1507753"/>
                </a:lnTo>
                <a:lnTo>
                  <a:pt x="574363" y="1497725"/>
                </a:lnTo>
                <a:lnTo>
                  <a:pt x="529893" y="1485032"/>
                </a:lnTo>
                <a:lnTo>
                  <a:pt x="486577" y="1469762"/>
                </a:lnTo>
                <a:lnTo>
                  <a:pt x="444504" y="1452004"/>
                </a:lnTo>
                <a:lnTo>
                  <a:pt x="403763" y="1431848"/>
                </a:lnTo>
                <a:lnTo>
                  <a:pt x="364444" y="1409382"/>
                </a:lnTo>
                <a:lnTo>
                  <a:pt x="326636" y="1384697"/>
                </a:lnTo>
                <a:lnTo>
                  <a:pt x="290429" y="1357880"/>
                </a:lnTo>
                <a:lnTo>
                  <a:pt x="255910" y="1329021"/>
                </a:lnTo>
                <a:lnTo>
                  <a:pt x="223170" y="1298209"/>
                </a:lnTo>
                <a:lnTo>
                  <a:pt x="192298" y="1265534"/>
                </a:lnTo>
                <a:lnTo>
                  <a:pt x="163383" y="1231083"/>
                </a:lnTo>
                <a:lnTo>
                  <a:pt x="136514" y="1194947"/>
                </a:lnTo>
                <a:lnTo>
                  <a:pt x="111781" y="1157215"/>
                </a:lnTo>
                <a:lnTo>
                  <a:pt x="89272" y="1117975"/>
                </a:lnTo>
                <a:lnTo>
                  <a:pt x="69078" y="1077316"/>
                </a:lnTo>
                <a:lnTo>
                  <a:pt x="51286" y="1035328"/>
                </a:lnTo>
                <a:lnTo>
                  <a:pt x="35987" y="992100"/>
                </a:lnTo>
                <a:lnTo>
                  <a:pt x="23269" y="947721"/>
                </a:lnTo>
                <a:lnTo>
                  <a:pt x="13223" y="902280"/>
                </a:lnTo>
                <a:lnTo>
                  <a:pt x="5936" y="855866"/>
                </a:lnTo>
                <a:lnTo>
                  <a:pt x="1498" y="808568"/>
                </a:lnTo>
                <a:lnTo>
                  <a:pt x="0" y="760476"/>
                </a:lnTo>
                <a:close/>
              </a:path>
            </a:pathLst>
          </a:custGeom>
          <a:ln w="76200">
            <a:solidFill>
              <a:srgbClr val="FFFFFF"/>
            </a:solidFill>
          </a:ln>
        </p:spPr>
        <p:txBody>
          <a:bodyPr wrap="square" lIns="0" tIns="0" rIns="0" bIns="0" rtlCol="0"/>
          <a:lstStyle/>
          <a:p>
            <a:endParaRPr/>
          </a:p>
        </p:txBody>
      </p:sp>
      <p:sp>
        <p:nvSpPr>
          <p:cNvPr id="33" name="object 33"/>
          <p:cNvSpPr/>
          <p:nvPr/>
        </p:nvSpPr>
        <p:spPr>
          <a:xfrm>
            <a:off x="1263396" y="2232660"/>
            <a:ext cx="1001267" cy="999744"/>
          </a:xfrm>
          <a:prstGeom prst="rect">
            <a:avLst/>
          </a:prstGeom>
          <a:blipFill>
            <a:blip r:embed="rId4" cstate="print"/>
            <a:stretch>
              <a:fillRect/>
            </a:stretch>
          </a:blipFill>
        </p:spPr>
        <p:txBody>
          <a:bodyPr wrap="square" lIns="0" tIns="0" rIns="0" bIns="0" rtlCol="0"/>
          <a:lstStyle/>
          <a:p>
            <a:endParaRPr/>
          </a:p>
        </p:txBody>
      </p:sp>
      <p:sp>
        <p:nvSpPr>
          <p:cNvPr id="34" name="object 34"/>
          <p:cNvSpPr/>
          <p:nvPr/>
        </p:nvSpPr>
        <p:spPr>
          <a:xfrm>
            <a:off x="984503" y="8449056"/>
            <a:ext cx="1524000" cy="1521460"/>
          </a:xfrm>
          <a:custGeom>
            <a:avLst/>
            <a:gdLst/>
            <a:ahLst/>
            <a:cxnLst/>
            <a:rect l="l" t="t" r="r" b="b"/>
            <a:pathLst>
              <a:path w="1524000" h="1521459">
                <a:moveTo>
                  <a:pt x="762000" y="0"/>
                </a:moveTo>
                <a:lnTo>
                  <a:pt x="713805" y="1496"/>
                </a:lnTo>
                <a:lnTo>
                  <a:pt x="666409" y="5925"/>
                </a:lnTo>
                <a:lnTo>
                  <a:pt x="619898" y="13198"/>
                </a:lnTo>
                <a:lnTo>
                  <a:pt x="574363" y="23226"/>
                </a:lnTo>
                <a:lnTo>
                  <a:pt x="529893" y="35919"/>
                </a:lnTo>
                <a:lnTo>
                  <a:pt x="486577" y="51189"/>
                </a:lnTo>
                <a:lnTo>
                  <a:pt x="444504" y="68947"/>
                </a:lnTo>
                <a:lnTo>
                  <a:pt x="403763" y="89103"/>
                </a:lnTo>
                <a:lnTo>
                  <a:pt x="364444" y="111569"/>
                </a:lnTo>
                <a:lnTo>
                  <a:pt x="326636" y="136254"/>
                </a:lnTo>
                <a:lnTo>
                  <a:pt x="290429" y="163071"/>
                </a:lnTo>
                <a:lnTo>
                  <a:pt x="255910" y="191930"/>
                </a:lnTo>
                <a:lnTo>
                  <a:pt x="223170" y="222742"/>
                </a:lnTo>
                <a:lnTo>
                  <a:pt x="192298" y="255417"/>
                </a:lnTo>
                <a:lnTo>
                  <a:pt x="163383" y="289868"/>
                </a:lnTo>
                <a:lnTo>
                  <a:pt x="136514" y="326004"/>
                </a:lnTo>
                <a:lnTo>
                  <a:pt x="111781" y="363736"/>
                </a:lnTo>
                <a:lnTo>
                  <a:pt x="89272" y="402976"/>
                </a:lnTo>
                <a:lnTo>
                  <a:pt x="69078" y="443635"/>
                </a:lnTo>
                <a:lnTo>
                  <a:pt x="51286" y="485623"/>
                </a:lnTo>
                <a:lnTo>
                  <a:pt x="35987" y="528851"/>
                </a:lnTo>
                <a:lnTo>
                  <a:pt x="23269" y="573230"/>
                </a:lnTo>
                <a:lnTo>
                  <a:pt x="13223" y="618671"/>
                </a:lnTo>
                <a:lnTo>
                  <a:pt x="5936" y="665085"/>
                </a:lnTo>
                <a:lnTo>
                  <a:pt x="1498" y="712383"/>
                </a:lnTo>
                <a:lnTo>
                  <a:pt x="0" y="760476"/>
                </a:lnTo>
                <a:lnTo>
                  <a:pt x="1498" y="808568"/>
                </a:lnTo>
                <a:lnTo>
                  <a:pt x="5936" y="855866"/>
                </a:lnTo>
                <a:lnTo>
                  <a:pt x="13223" y="902280"/>
                </a:lnTo>
                <a:lnTo>
                  <a:pt x="23269" y="947721"/>
                </a:lnTo>
                <a:lnTo>
                  <a:pt x="35987" y="992100"/>
                </a:lnTo>
                <a:lnTo>
                  <a:pt x="51286" y="1035328"/>
                </a:lnTo>
                <a:lnTo>
                  <a:pt x="69078" y="1077316"/>
                </a:lnTo>
                <a:lnTo>
                  <a:pt x="89272" y="1117975"/>
                </a:lnTo>
                <a:lnTo>
                  <a:pt x="111781" y="1157215"/>
                </a:lnTo>
                <a:lnTo>
                  <a:pt x="136514" y="1194947"/>
                </a:lnTo>
                <a:lnTo>
                  <a:pt x="163383" y="1231083"/>
                </a:lnTo>
                <a:lnTo>
                  <a:pt x="192298" y="1265534"/>
                </a:lnTo>
                <a:lnTo>
                  <a:pt x="223170" y="1298209"/>
                </a:lnTo>
                <a:lnTo>
                  <a:pt x="255910" y="1329021"/>
                </a:lnTo>
                <a:lnTo>
                  <a:pt x="290429" y="1357880"/>
                </a:lnTo>
                <a:lnTo>
                  <a:pt x="326636" y="1384697"/>
                </a:lnTo>
                <a:lnTo>
                  <a:pt x="364444" y="1409382"/>
                </a:lnTo>
                <a:lnTo>
                  <a:pt x="403763" y="1431848"/>
                </a:lnTo>
                <a:lnTo>
                  <a:pt x="444504" y="1452004"/>
                </a:lnTo>
                <a:lnTo>
                  <a:pt x="486577" y="1469762"/>
                </a:lnTo>
                <a:lnTo>
                  <a:pt x="529893" y="1485032"/>
                </a:lnTo>
                <a:lnTo>
                  <a:pt x="574363" y="1497725"/>
                </a:lnTo>
                <a:lnTo>
                  <a:pt x="619898" y="1507753"/>
                </a:lnTo>
                <a:lnTo>
                  <a:pt x="666409" y="1515026"/>
                </a:lnTo>
                <a:lnTo>
                  <a:pt x="713805" y="1519455"/>
                </a:lnTo>
                <a:lnTo>
                  <a:pt x="762000" y="1520952"/>
                </a:lnTo>
                <a:lnTo>
                  <a:pt x="810194" y="1519455"/>
                </a:lnTo>
                <a:lnTo>
                  <a:pt x="857590" y="1515026"/>
                </a:lnTo>
                <a:lnTo>
                  <a:pt x="904101" y="1507753"/>
                </a:lnTo>
                <a:lnTo>
                  <a:pt x="949636" y="1497725"/>
                </a:lnTo>
                <a:lnTo>
                  <a:pt x="994106" y="1485032"/>
                </a:lnTo>
                <a:lnTo>
                  <a:pt x="1037422" y="1469762"/>
                </a:lnTo>
                <a:lnTo>
                  <a:pt x="1079495" y="1452004"/>
                </a:lnTo>
                <a:lnTo>
                  <a:pt x="1120236" y="1431848"/>
                </a:lnTo>
                <a:lnTo>
                  <a:pt x="1159555" y="1409382"/>
                </a:lnTo>
                <a:lnTo>
                  <a:pt x="1197363" y="1384697"/>
                </a:lnTo>
                <a:lnTo>
                  <a:pt x="1233570" y="1357880"/>
                </a:lnTo>
                <a:lnTo>
                  <a:pt x="1268089" y="1329021"/>
                </a:lnTo>
                <a:lnTo>
                  <a:pt x="1300829" y="1298209"/>
                </a:lnTo>
                <a:lnTo>
                  <a:pt x="1331701" y="1265534"/>
                </a:lnTo>
                <a:lnTo>
                  <a:pt x="1360616" y="1231083"/>
                </a:lnTo>
                <a:lnTo>
                  <a:pt x="1387485" y="1194947"/>
                </a:lnTo>
                <a:lnTo>
                  <a:pt x="1412218" y="1157215"/>
                </a:lnTo>
                <a:lnTo>
                  <a:pt x="1434727" y="1117975"/>
                </a:lnTo>
                <a:lnTo>
                  <a:pt x="1454921" y="1077316"/>
                </a:lnTo>
                <a:lnTo>
                  <a:pt x="1472713" y="1035328"/>
                </a:lnTo>
                <a:lnTo>
                  <a:pt x="1488012" y="992100"/>
                </a:lnTo>
                <a:lnTo>
                  <a:pt x="1500730" y="947721"/>
                </a:lnTo>
                <a:lnTo>
                  <a:pt x="1510776" y="902280"/>
                </a:lnTo>
                <a:lnTo>
                  <a:pt x="1518063" y="855866"/>
                </a:lnTo>
                <a:lnTo>
                  <a:pt x="1522501" y="808568"/>
                </a:lnTo>
                <a:lnTo>
                  <a:pt x="1524000" y="760476"/>
                </a:lnTo>
                <a:lnTo>
                  <a:pt x="1522501" y="712383"/>
                </a:lnTo>
                <a:lnTo>
                  <a:pt x="1518063" y="665085"/>
                </a:lnTo>
                <a:lnTo>
                  <a:pt x="1510776" y="618671"/>
                </a:lnTo>
                <a:lnTo>
                  <a:pt x="1500730" y="573230"/>
                </a:lnTo>
                <a:lnTo>
                  <a:pt x="1488012" y="528851"/>
                </a:lnTo>
                <a:lnTo>
                  <a:pt x="1472713" y="485623"/>
                </a:lnTo>
                <a:lnTo>
                  <a:pt x="1454921" y="443635"/>
                </a:lnTo>
                <a:lnTo>
                  <a:pt x="1434727" y="402976"/>
                </a:lnTo>
                <a:lnTo>
                  <a:pt x="1412218" y="363736"/>
                </a:lnTo>
                <a:lnTo>
                  <a:pt x="1387485" y="326004"/>
                </a:lnTo>
                <a:lnTo>
                  <a:pt x="1360616" y="289868"/>
                </a:lnTo>
                <a:lnTo>
                  <a:pt x="1331701" y="255417"/>
                </a:lnTo>
                <a:lnTo>
                  <a:pt x="1300829" y="222742"/>
                </a:lnTo>
                <a:lnTo>
                  <a:pt x="1268089" y="191930"/>
                </a:lnTo>
                <a:lnTo>
                  <a:pt x="1233570" y="163071"/>
                </a:lnTo>
                <a:lnTo>
                  <a:pt x="1197363" y="136254"/>
                </a:lnTo>
                <a:lnTo>
                  <a:pt x="1159555" y="111569"/>
                </a:lnTo>
                <a:lnTo>
                  <a:pt x="1120236" y="89103"/>
                </a:lnTo>
                <a:lnTo>
                  <a:pt x="1079495" y="68947"/>
                </a:lnTo>
                <a:lnTo>
                  <a:pt x="1037422" y="51189"/>
                </a:lnTo>
                <a:lnTo>
                  <a:pt x="994106" y="35919"/>
                </a:lnTo>
                <a:lnTo>
                  <a:pt x="949636" y="23226"/>
                </a:lnTo>
                <a:lnTo>
                  <a:pt x="904101" y="13198"/>
                </a:lnTo>
                <a:lnTo>
                  <a:pt x="857590" y="5925"/>
                </a:lnTo>
                <a:lnTo>
                  <a:pt x="810194" y="1496"/>
                </a:lnTo>
                <a:lnTo>
                  <a:pt x="762000" y="0"/>
                </a:lnTo>
                <a:close/>
              </a:path>
            </a:pathLst>
          </a:custGeom>
          <a:solidFill>
            <a:srgbClr val="ADC62E"/>
          </a:solidFill>
        </p:spPr>
        <p:txBody>
          <a:bodyPr wrap="square" lIns="0" tIns="0" rIns="0" bIns="0" rtlCol="0"/>
          <a:lstStyle/>
          <a:p>
            <a:endParaRPr/>
          </a:p>
        </p:txBody>
      </p:sp>
      <p:sp>
        <p:nvSpPr>
          <p:cNvPr id="35" name="object 35"/>
          <p:cNvSpPr/>
          <p:nvPr/>
        </p:nvSpPr>
        <p:spPr>
          <a:xfrm>
            <a:off x="1111503" y="8576056"/>
            <a:ext cx="1524000" cy="1521460"/>
          </a:xfrm>
          <a:custGeom>
            <a:avLst/>
            <a:gdLst/>
            <a:ahLst/>
            <a:cxnLst/>
            <a:rect l="l" t="t" r="r" b="b"/>
            <a:pathLst>
              <a:path w="1524000" h="1521459">
                <a:moveTo>
                  <a:pt x="0" y="760476"/>
                </a:moveTo>
                <a:lnTo>
                  <a:pt x="1498" y="712383"/>
                </a:lnTo>
                <a:lnTo>
                  <a:pt x="5936" y="665085"/>
                </a:lnTo>
                <a:lnTo>
                  <a:pt x="13223" y="618671"/>
                </a:lnTo>
                <a:lnTo>
                  <a:pt x="23269" y="573230"/>
                </a:lnTo>
                <a:lnTo>
                  <a:pt x="35987" y="528851"/>
                </a:lnTo>
                <a:lnTo>
                  <a:pt x="51286" y="485623"/>
                </a:lnTo>
                <a:lnTo>
                  <a:pt x="69078" y="443635"/>
                </a:lnTo>
                <a:lnTo>
                  <a:pt x="89272" y="402976"/>
                </a:lnTo>
                <a:lnTo>
                  <a:pt x="111781" y="363736"/>
                </a:lnTo>
                <a:lnTo>
                  <a:pt x="136514" y="326004"/>
                </a:lnTo>
                <a:lnTo>
                  <a:pt x="163383" y="289868"/>
                </a:lnTo>
                <a:lnTo>
                  <a:pt x="192298" y="255417"/>
                </a:lnTo>
                <a:lnTo>
                  <a:pt x="223170" y="222742"/>
                </a:lnTo>
                <a:lnTo>
                  <a:pt x="255910" y="191930"/>
                </a:lnTo>
                <a:lnTo>
                  <a:pt x="290429" y="163071"/>
                </a:lnTo>
                <a:lnTo>
                  <a:pt x="326636" y="136254"/>
                </a:lnTo>
                <a:lnTo>
                  <a:pt x="364444" y="111569"/>
                </a:lnTo>
                <a:lnTo>
                  <a:pt x="403763" y="89103"/>
                </a:lnTo>
                <a:lnTo>
                  <a:pt x="444504" y="68947"/>
                </a:lnTo>
                <a:lnTo>
                  <a:pt x="486577" y="51189"/>
                </a:lnTo>
                <a:lnTo>
                  <a:pt x="529893" y="35919"/>
                </a:lnTo>
                <a:lnTo>
                  <a:pt x="574363" y="23226"/>
                </a:lnTo>
                <a:lnTo>
                  <a:pt x="619898" y="13198"/>
                </a:lnTo>
                <a:lnTo>
                  <a:pt x="666409" y="5925"/>
                </a:lnTo>
                <a:lnTo>
                  <a:pt x="713805" y="1496"/>
                </a:lnTo>
                <a:lnTo>
                  <a:pt x="762000" y="0"/>
                </a:lnTo>
                <a:lnTo>
                  <a:pt x="810194" y="1496"/>
                </a:lnTo>
                <a:lnTo>
                  <a:pt x="857590" y="5925"/>
                </a:lnTo>
                <a:lnTo>
                  <a:pt x="904101" y="13198"/>
                </a:lnTo>
                <a:lnTo>
                  <a:pt x="949636" y="23226"/>
                </a:lnTo>
                <a:lnTo>
                  <a:pt x="994106" y="35919"/>
                </a:lnTo>
                <a:lnTo>
                  <a:pt x="1037422" y="51189"/>
                </a:lnTo>
                <a:lnTo>
                  <a:pt x="1079495" y="68947"/>
                </a:lnTo>
                <a:lnTo>
                  <a:pt x="1120236" y="89103"/>
                </a:lnTo>
                <a:lnTo>
                  <a:pt x="1159555" y="111569"/>
                </a:lnTo>
                <a:lnTo>
                  <a:pt x="1197363" y="136254"/>
                </a:lnTo>
                <a:lnTo>
                  <a:pt x="1233570" y="163071"/>
                </a:lnTo>
                <a:lnTo>
                  <a:pt x="1268089" y="191930"/>
                </a:lnTo>
                <a:lnTo>
                  <a:pt x="1300829" y="222742"/>
                </a:lnTo>
                <a:lnTo>
                  <a:pt x="1331701" y="255417"/>
                </a:lnTo>
                <a:lnTo>
                  <a:pt x="1360616" y="289868"/>
                </a:lnTo>
                <a:lnTo>
                  <a:pt x="1387485" y="326004"/>
                </a:lnTo>
                <a:lnTo>
                  <a:pt x="1412218" y="363736"/>
                </a:lnTo>
                <a:lnTo>
                  <a:pt x="1434727" y="402976"/>
                </a:lnTo>
                <a:lnTo>
                  <a:pt x="1454921" y="443635"/>
                </a:lnTo>
                <a:lnTo>
                  <a:pt x="1472713" y="485623"/>
                </a:lnTo>
                <a:lnTo>
                  <a:pt x="1488012" y="528851"/>
                </a:lnTo>
                <a:lnTo>
                  <a:pt x="1500730" y="573230"/>
                </a:lnTo>
                <a:lnTo>
                  <a:pt x="1510776" y="618671"/>
                </a:lnTo>
                <a:lnTo>
                  <a:pt x="1518063" y="665085"/>
                </a:lnTo>
                <a:lnTo>
                  <a:pt x="1522501" y="712383"/>
                </a:lnTo>
                <a:lnTo>
                  <a:pt x="1524000" y="760476"/>
                </a:lnTo>
                <a:lnTo>
                  <a:pt x="1522501" y="808568"/>
                </a:lnTo>
                <a:lnTo>
                  <a:pt x="1518063" y="855866"/>
                </a:lnTo>
                <a:lnTo>
                  <a:pt x="1510776" y="902280"/>
                </a:lnTo>
                <a:lnTo>
                  <a:pt x="1500730" y="947721"/>
                </a:lnTo>
                <a:lnTo>
                  <a:pt x="1488012" y="992100"/>
                </a:lnTo>
                <a:lnTo>
                  <a:pt x="1472713" y="1035328"/>
                </a:lnTo>
                <a:lnTo>
                  <a:pt x="1454921" y="1077316"/>
                </a:lnTo>
                <a:lnTo>
                  <a:pt x="1434727" y="1117975"/>
                </a:lnTo>
                <a:lnTo>
                  <a:pt x="1412218" y="1157215"/>
                </a:lnTo>
                <a:lnTo>
                  <a:pt x="1387485" y="1194947"/>
                </a:lnTo>
                <a:lnTo>
                  <a:pt x="1360616" y="1231083"/>
                </a:lnTo>
                <a:lnTo>
                  <a:pt x="1331701" y="1265534"/>
                </a:lnTo>
                <a:lnTo>
                  <a:pt x="1300829" y="1298209"/>
                </a:lnTo>
                <a:lnTo>
                  <a:pt x="1268089" y="1329021"/>
                </a:lnTo>
                <a:lnTo>
                  <a:pt x="1233570" y="1357880"/>
                </a:lnTo>
                <a:lnTo>
                  <a:pt x="1197363" y="1384697"/>
                </a:lnTo>
                <a:lnTo>
                  <a:pt x="1159555" y="1409382"/>
                </a:lnTo>
                <a:lnTo>
                  <a:pt x="1120236" y="1431848"/>
                </a:lnTo>
                <a:lnTo>
                  <a:pt x="1079495" y="1452004"/>
                </a:lnTo>
                <a:lnTo>
                  <a:pt x="1037422" y="1469762"/>
                </a:lnTo>
                <a:lnTo>
                  <a:pt x="994106" y="1485032"/>
                </a:lnTo>
                <a:lnTo>
                  <a:pt x="949636" y="1497725"/>
                </a:lnTo>
                <a:lnTo>
                  <a:pt x="904101" y="1507753"/>
                </a:lnTo>
                <a:lnTo>
                  <a:pt x="857590" y="1515026"/>
                </a:lnTo>
                <a:lnTo>
                  <a:pt x="810194" y="1519455"/>
                </a:lnTo>
                <a:lnTo>
                  <a:pt x="762000" y="1520952"/>
                </a:lnTo>
                <a:lnTo>
                  <a:pt x="713805" y="1519455"/>
                </a:lnTo>
                <a:lnTo>
                  <a:pt x="666409" y="1515026"/>
                </a:lnTo>
                <a:lnTo>
                  <a:pt x="619898" y="1507753"/>
                </a:lnTo>
                <a:lnTo>
                  <a:pt x="574363" y="1497725"/>
                </a:lnTo>
                <a:lnTo>
                  <a:pt x="529893" y="1485032"/>
                </a:lnTo>
                <a:lnTo>
                  <a:pt x="486577" y="1469762"/>
                </a:lnTo>
                <a:lnTo>
                  <a:pt x="444504" y="1452004"/>
                </a:lnTo>
                <a:lnTo>
                  <a:pt x="403763" y="1431848"/>
                </a:lnTo>
                <a:lnTo>
                  <a:pt x="364444" y="1409382"/>
                </a:lnTo>
                <a:lnTo>
                  <a:pt x="326636" y="1384697"/>
                </a:lnTo>
                <a:lnTo>
                  <a:pt x="290429" y="1357880"/>
                </a:lnTo>
                <a:lnTo>
                  <a:pt x="255910" y="1329021"/>
                </a:lnTo>
                <a:lnTo>
                  <a:pt x="223170" y="1298209"/>
                </a:lnTo>
                <a:lnTo>
                  <a:pt x="192298" y="1265534"/>
                </a:lnTo>
                <a:lnTo>
                  <a:pt x="163383" y="1231083"/>
                </a:lnTo>
                <a:lnTo>
                  <a:pt x="136514" y="1194947"/>
                </a:lnTo>
                <a:lnTo>
                  <a:pt x="111781" y="1157215"/>
                </a:lnTo>
                <a:lnTo>
                  <a:pt x="89272" y="1117975"/>
                </a:lnTo>
                <a:lnTo>
                  <a:pt x="69078" y="1077316"/>
                </a:lnTo>
                <a:lnTo>
                  <a:pt x="51286" y="1035328"/>
                </a:lnTo>
                <a:lnTo>
                  <a:pt x="35987" y="992100"/>
                </a:lnTo>
                <a:lnTo>
                  <a:pt x="23269" y="947721"/>
                </a:lnTo>
                <a:lnTo>
                  <a:pt x="13223" y="902280"/>
                </a:lnTo>
                <a:lnTo>
                  <a:pt x="5936" y="855866"/>
                </a:lnTo>
                <a:lnTo>
                  <a:pt x="1498" y="808568"/>
                </a:lnTo>
                <a:lnTo>
                  <a:pt x="0" y="760476"/>
                </a:lnTo>
                <a:close/>
              </a:path>
            </a:pathLst>
          </a:custGeom>
          <a:ln w="76200">
            <a:solidFill>
              <a:srgbClr val="FFFFFF"/>
            </a:solidFill>
          </a:ln>
        </p:spPr>
        <p:txBody>
          <a:bodyPr wrap="square" lIns="0" tIns="0" rIns="0" bIns="0" rtlCol="0"/>
          <a:lstStyle/>
          <a:p>
            <a:endParaRPr/>
          </a:p>
        </p:txBody>
      </p:sp>
      <p:sp>
        <p:nvSpPr>
          <p:cNvPr id="36" name="object 36"/>
          <p:cNvSpPr/>
          <p:nvPr/>
        </p:nvSpPr>
        <p:spPr>
          <a:xfrm>
            <a:off x="1185672" y="8639556"/>
            <a:ext cx="1141476" cy="1139952"/>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984503" y="12769596"/>
            <a:ext cx="1524000" cy="1521460"/>
          </a:xfrm>
          <a:custGeom>
            <a:avLst/>
            <a:gdLst/>
            <a:ahLst/>
            <a:cxnLst/>
            <a:rect l="l" t="t" r="r" b="b"/>
            <a:pathLst>
              <a:path w="1524000" h="1521459">
                <a:moveTo>
                  <a:pt x="762000" y="0"/>
                </a:moveTo>
                <a:lnTo>
                  <a:pt x="713805" y="1496"/>
                </a:lnTo>
                <a:lnTo>
                  <a:pt x="666409" y="5925"/>
                </a:lnTo>
                <a:lnTo>
                  <a:pt x="619898" y="13198"/>
                </a:lnTo>
                <a:lnTo>
                  <a:pt x="574363" y="23226"/>
                </a:lnTo>
                <a:lnTo>
                  <a:pt x="529893" y="35919"/>
                </a:lnTo>
                <a:lnTo>
                  <a:pt x="486577" y="51189"/>
                </a:lnTo>
                <a:lnTo>
                  <a:pt x="444504" y="68947"/>
                </a:lnTo>
                <a:lnTo>
                  <a:pt x="403763" y="89103"/>
                </a:lnTo>
                <a:lnTo>
                  <a:pt x="364444" y="111569"/>
                </a:lnTo>
                <a:lnTo>
                  <a:pt x="326636" y="136254"/>
                </a:lnTo>
                <a:lnTo>
                  <a:pt x="290429" y="163071"/>
                </a:lnTo>
                <a:lnTo>
                  <a:pt x="255910" y="191930"/>
                </a:lnTo>
                <a:lnTo>
                  <a:pt x="223170" y="222742"/>
                </a:lnTo>
                <a:lnTo>
                  <a:pt x="192298" y="255417"/>
                </a:lnTo>
                <a:lnTo>
                  <a:pt x="163383" y="289868"/>
                </a:lnTo>
                <a:lnTo>
                  <a:pt x="136514" y="326004"/>
                </a:lnTo>
                <a:lnTo>
                  <a:pt x="111781" y="363736"/>
                </a:lnTo>
                <a:lnTo>
                  <a:pt x="89272" y="402976"/>
                </a:lnTo>
                <a:lnTo>
                  <a:pt x="69078" y="443635"/>
                </a:lnTo>
                <a:lnTo>
                  <a:pt x="51286" y="485623"/>
                </a:lnTo>
                <a:lnTo>
                  <a:pt x="35987" y="528851"/>
                </a:lnTo>
                <a:lnTo>
                  <a:pt x="23269" y="573230"/>
                </a:lnTo>
                <a:lnTo>
                  <a:pt x="13223" y="618671"/>
                </a:lnTo>
                <a:lnTo>
                  <a:pt x="5936" y="665085"/>
                </a:lnTo>
                <a:lnTo>
                  <a:pt x="1498" y="712383"/>
                </a:lnTo>
                <a:lnTo>
                  <a:pt x="0" y="760475"/>
                </a:lnTo>
                <a:lnTo>
                  <a:pt x="1498" y="808569"/>
                </a:lnTo>
                <a:lnTo>
                  <a:pt x="5936" y="855868"/>
                </a:lnTo>
                <a:lnTo>
                  <a:pt x="13223" y="902283"/>
                </a:lnTo>
                <a:lnTo>
                  <a:pt x="23269" y="947725"/>
                </a:lnTo>
                <a:lnTo>
                  <a:pt x="35987" y="992105"/>
                </a:lnTo>
                <a:lnTo>
                  <a:pt x="51286" y="1035333"/>
                </a:lnTo>
                <a:lnTo>
                  <a:pt x="69078" y="1077322"/>
                </a:lnTo>
                <a:lnTo>
                  <a:pt x="89272" y="1117980"/>
                </a:lnTo>
                <a:lnTo>
                  <a:pt x="111781" y="1157220"/>
                </a:lnTo>
                <a:lnTo>
                  <a:pt x="136514" y="1194953"/>
                </a:lnTo>
                <a:lnTo>
                  <a:pt x="163383" y="1231089"/>
                </a:lnTo>
                <a:lnTo>
                  <a:pt x="192298" y="1265539"/>
                </a:lnTo>
                <a:lnTo>
                  <a:pt x="223170" y="1298214"/>
                </a:lnTo>
                <a:lnTo>
                  <a:pt x="255910" y="1329026"/>
                </a:lnTo>
                <a:lnTo>
                  <a:pt x="290429" y="1357884"/>
                </a:lnTo>
                <a:lnTo>
                  <a:pt x="326636" y="1384700"/>
                </a:lnTo>
                <a:lnTo>
                  <a:pt x="364444" y="1409385"/>
                </a:lnTo>
                <a:lnTo>
                  <a:pt x="403763" y="1431850"/>
                </a:lnTo>
                <a:lnTo>
                  <a:pt x="444504" y="1452006"/>
                </a:lnTo>
                <a:lnTo>
                  <a:pt x="486577" y="1469763"/>
                </a:lnTo>
                <a:lnTo>
                  <a:pt x="529893" y="1485033"/>
                </a:lnTo>
                <a:lnTo>
                  <a:pt x="574363" y="1497726"/>
                </a:lnTo>
                <a:lnTo>
                  <a:pt x="619898" y="1507754"/>
                </a:lnTo>
                <a:lnTo>
                  <a:pt x="666409" y="1515026"/>
                </a:lnTo>
                <a:lnTo>
                  <a:pt x="713805" y="1519455"/>
                </a:lnTo>
                <a:lnTo>
                  <a:pt x="762000" y="1520951"/>
                </a:lnTo>
                <a:lnTo>
                  <a:pt x="810194" y="1519455"/>
                </a:lnTo>
                <a:lnTo>
                  <a:pt x="857590" y="1515026"/>
                </a:lnTo>
                <a:lnTo>
                  <a:pt x="904101" y="1507754"/>
                </a:lnTo>
                <a:lnTo>
                  <a:pt x="949636" y="1497726"/>
                </a:lnTo>
                <a:lnTo>
                  <a:pt x="994106" y="1485033"/>
                </a:lnTo>
                <a:lnTo>
                  <a:pt x="1037422" y="1469763"/>
                </a:lnTo>
                <a:lnTo>
                  <a:pt x="1079495" y="1452006"/>
                </a:lnTo>
                <a:lnTo>
                  <a:pt x="1120236" y="1431850"/>
                </a:lnTo>
                <a:lnTo>
                  <a:pt x="1159555" y="1409385"/>
                </a:lnTo>
                <a:lnTo>
                  <a:pt x="1197363" y="1384700"/>
                </a:lnTo>
                <a:lnTo>
                  <a:pt x="1233570" y="1357884"/>
                </a:lnTo>
                <a:lnTo>
                  <a:pt x="1268089" y="1329026"/>
                </a:lnTo>
                <a:lnTo>
                  <a:pt x="1300829" y="1298214"/>
                </a:lnTo>
                <a:lnTo>
                  <a:pt x="1331701" y="1265539"/>
                </a:lnTo>
                <a:lnTo>
                  <a:pt x="1360616" y="1231089"/>
                </a:lnTo>
                <a:lnTo>
                  <a:pt x="1387485" y="1194953"/>
                </a:lnTo>
                <a:lnTo>
                  <a:pt x="1412218" y="1157220"/>
                </a:lnTo>
                <a:lnTo>
                  <a:pt x="1434727" y="1117980"/>
                </a:lnTo>
                <a:lnTo>
                  <a:pt x="1454921" y="1077322"/>
                </a:lnTo>
                <a:lnTo>
                  <a:pt x="1472713" y="1035333"/>
                </a:lnTo>
                <a:lnTo>
                  <a:pt x="1488012" y="992105"/>
                </a:lnTo>
                <a:lnTo>
                  <a:pt x="1500730" y="947725"/>
                </a:lnTo>
                <a:lnTo>
                  <a:pt x="1510776" y="902283"/>
                </a:lnTo>
                <a:lnTo>
                  <a:pt x="1518063" y="855868"/>
                </a:lnTo>
                <a:lnTo>
                  <a:pt x="1522501" y="808569"/>
                </a:lnTo>
                <a:lnTo>
                  <a:pt x="1524000" y="760475"/>
                </a:lnTo>
                <a:lnTo>
                  <a:pt x="1522501" y="712383"/>
                </a:lnTo>
                <a:lnTo>
                  <a:pt x="1518063" y="665085"/>
                </a:lnTo>
                <a:lnTo>
                  <a:pt x="1510776" y="618671"/>
                </a:lnTo>
                <a:lnTo>
                  <a:pt x="1500730" y="573230"/>
                </a:lnTo>
                <a:lnTo>
                  <a:pt x="1488012" y="528851"/>
                </a:lnTo>
                <a:lnTo>
                  <a:pt x="1472713" y="485623"/>
                </a:lnTo>
                <a:lnTo>
                  <a:pt x="1454921" y="443635"/>
                </a:lnTo>
                <a:lnTo>
                  <a:pt x="1434727" y="402976"/>
                </a:lnTo>
                <a:lnTo>
                  <a:pt x="1412218" y="363736"/>
                </a:lnTo>
                <a:lnTo>
                  <a:pt x="1387485" y="326004"/>
                </a:lnTo>
                <a:lnTo>
                  <a:pt x="1360616" y="289868"/>
                </a:lnTo>
                <a:lnTo>
                  <a:pt x="1331701" y="255417"/>
                </a:lnTo>
                <a:lnTo>
                  <a:pt x="1300829" y="222742"/>
                </a:lnTo>
                <a:lnTo>
                  <a:pt x="1268089" y="191930"/>
                </a:lnTo>
                <a:lnTo>
                  <a:pt x="1233570" y="163071"/>
                </a:lnTo>
                <a:lnTo>
                  <a:pt x="1197363" y="136254"/>
                </a:lnTo>
                <a:lnTo>
                  <a:pt x="1159555" y="111569"/>
                </a:lnTo>
                <a:lnTo>
                  <a:pt x="1120236" y="89103"/>
                </a:lnTo>
                <a:lnTo>
                  <a:pt x="1079495" y="68947"/>
                </a:lnTo>
                <a:lnTo>
                  <a:pt x="1037422" y="51189"/>
                </a:lnTo>
                <a:lnTo>
                  <a:pt x="994106" y="35919"/>
                </a:lnTo>
                <a:lnTo>
                  <a:pt x="949636" y="23226"/>
                </a:lnTo>
                <a:lnTo>
                  <a:pt x="904101" y="13198"/>
                </a:lnTo>
                <a:lnTo>
                  <a:pt x="857590" y="5925"/>
                </a:lnTo>
                <a:lnTo>
                  <a:pt x="810194" y="1496"/>
                </a:lnTo>
                <a:lnTo>
                  <a:pt x="762000" y="0"/>
                </a:lnTo>
                <a:close/>
              </a:path>
            </a:pathLst>
          </a:custGeom>
          <a:solidFill>
            <a:srgbClr val="8BC348"/>
          </a:solidFill>
        </p:spPr>
        <p:txBody>
          <a:bodyPr wrap="square" lIns="0" tIns="0" rIns="0" bIns="0" rtlCol="0"/>
          <a:lstStyle/>
          <a:p>
            <a:endParaRPr/>
          </a:p>
        </p:txBody>
      </p:sp>
      <p:sp>
        <p:nvSpPr>
          <p:cNvPr id="38" name="object 38"/>
          <p:cNvSpPr/>
          <p:nvPr/>
        </p:nvSpPr>
        <p:spPr>
          <a:xfrm>
            <a:off x="1111503" y="12896596"/>
            <a:ext cx="1524000" cy="1521460"/>
          </a:xfrm>
          <a:custGeom>
            <a:avLst/>
            <a:gdLst/>
            <a:ahLst/>
            <a:cxnLst/>
            <a:rect l="l" t="t" r="r" b="b"/>
            <a:pathLst>
              <a:path w="1524000" h="1521459">
                <a:moveTo>
                  <a:pt x="0" y="760475"/>
                </a:moveTo>
                <a:lnTo>
                  <a:pt x="1498" y="712383"/>
                </a:lnTo>
                <a:lnTo>
                  <a:pt x="5936" y="665085"/>
                </a:lnTo>
                <a:lnTo>
                  <a:pt x="13223" y="618671"/>
                </a:lnTo>
                <a:lnTo>
                  <a:pt x="23269" y="573230"/>
                </a:lnTo>
                <a:lnTo>
                  <a:pt x="35987" y="528851"/>
                </a:lnTo>
                <a:lnTo>
                  <a:pt x="51286" y="485623"/>
                </a:lnTo>
                <a:lnTo>
                  <a:pt x="69078" y="443635"/>
                </a:lnTo>
                <a:lnTo>
                  <a:pt x="89272" y="402976"/>
                </a:lnTo>
                <a:lnTo>
                  <a:pt x="111781" y="363736"/>
                </a:lnTo>
                <a:lnTo>
                  <a:pt x="136514" y="326004"/>
                </a:lnTo>
                <a:lnTo>
                  <a:pt x="163383" y="289868"/>
                </a:lnTo>
                <a:lnTo>
                  <a:pt x="192298" y="255417"/>
                </a:lnTo>
                <a:lnTo>
                  <a:pt x="223170" y="222742"/>
                </a:lnTo>
                <a:lnTo>
                  <a:pt x="255910" y="191930"/>
                </a:lnTo>
                <a:lnTo>
                  <a:pt x="290429" y="163071"/>
                </a:lnTo>
                <a:lnTo>
                  <a:pt x="326636" y="136254"/>
                </a:lnTo>
                <a:lnTo>
                  <a:pt x="364444" y="111569"/>
                </a:lnTo>
                <a:lnTo>
                  <a:pt x="403763" y="89103"/>
                </a:lnTo>
                <a:lnTo>
                  <a:pt x="444504" y="68947"/>
                </a:lnTo>
                <a:lnTo>
                  <a:pt x="486577" y="51189"/>
                </a:lnTo>
                <a:lnTo>
                  <a:pt x="529893" y="35919"/>
                </a:lnTo>
                <a:lnTo>
                  <a:pt x="574363" y="23226"/>
                </a:lnTo>
                <a:lnTo>
                  <a:pt x="619898" y="13198"/>
                </a:lnTo>
                <a:lnTo>
                  <a:pt x="666409" y="5925"/>
                </a:lnTo>
                <a:lnTo>
                  <a:pt x="713805" y="1496"/>
                </a:lnTo>
                <a:lnTo>
                  <a:pt x="762000" y="0"/>
                </a:lnTo>
                <a:lnTo>
                  <a:pt x="810194" y="1496"/>
                </a:lnTo>
                <a:lnTo>
                  <a:pt x="857590" y="5925"/>
                </a:lnTo>
                <a:lnTo>
                  <a:pt x="904101" y="13198"/>
                </a:lnTo>
                <a:lnTo>
                  <a:pt x="949636" y="23226"/>
                </a:lnTo>
                <a:lnTo>
                  <a:pt x="994106" y="35919"/>
                </a:lnTo>
                <a:lnTo>
                  <a:pt x="1037422" y="51189"/>
                </a:lnTo>
                <a:lnTo>
                  <a:pt x="1079495" y="68947"/>
                </a:lnTo>
                <a:lnTo>
                  <a:pt x="1120236" y="89103"/>
                </a:lnTo>
                <a:lnTo>
                  <a:pt x="1159555" y="111569"/>
                </a:lnTo>
                <a:lnTo>
                  <a:pt x="1197363" y="136254"/>
                </a:lnTo>
                <a:lnTo>
                  <a:pt x="1233570" y="163071"/>
                </a:lnTo>
                <a:lnTo>
                  <a:pt x="1268089" y="191930"/>
                </a:lnTo>
                <a:lnTo>
                  <a:pt x="1300829" y="222742"/>
                </a:lnTo>
                <a:lnTo>
                  <a:pt x="1331701" y="255417"/>
                </a:lnTo>
                <a:lnTo>
                  <a:pt x="1360616" y="289868"/>
                </a:lnTo>
                <a:lnTo>
                  <a:pt x="1387485" y="326004"/>
                </a:lnTo>
                <a:lnTo>
                  <a:pt x="1412218" y="363736"/>
                </a:lnTo>
                <a:lnTo>
                  <a:pt x="1434727" y="402976"/>
                </a:lnTo>
                <a:lnTo>
                  <a:pt x="1454921" y="443635"/>
                </a:lnTo>
                <a:lnTo>
                  <a:pt x="1472713" y="485623"/>
                </a:lnTo>
                <a:lnTo>
                  <a:pt x="1488012" y="528851"/>
                </a:lnTo>
                <a:lnTo>
                  <a:pt x="1500730" y="573230"/>
                </a:lnTo>
                <a:lnTo>
                  <a:pt x="1510776" y="618671"/>
                </a:lnTo>
                <a:lnTo>
                  <a:pt x="1518063" y="665085"/>
                </a:lnTo>
                <a:lnTo>
                  <a:pt x="1522501" y="712383"/>
                </a:lnTo>
                <a:lnTo>
                  <a:pt x="1524000" y="760475"/>
                </a:lnTo>
                <a:lnTo>
                  <a:pt x="1522501" y="808569"/>
                </a:lnTo>
                <a:lnTo>
                  <a:pt x="1518063" y="855868"/>
                </a:lnTo>
                <a:lnTo>
                  <a:pt x="1510776" y="902283"/>
                </a:lnTo>
                <a:lnTo>
                  <a:pt x="1500730" y="947725"/>
                </a:lnTo>
                <a:lnTo>
                  <a:pt x="1488012" y="992105"/>
                </a:lnTo>
                <a:lnTo>
                  <a:pt x="1472713" y="1035333"/>
                </a:lnTo>
                <a:lnTo>
                  <a:pt x="1454921" y="1077322"/>
                </a:lnTo>
                <a:lnTo>
                  <a:pt x="1434727" y="1117980"/>
                </a:lnTo>
                <a:lnTo>
                  <a:pt x="1412218" y="1157220"/>
                </a:lnTo>
                <a:lnTo>
                  <a:pt x="1387485" y="1194953"/>
                </a:lnTo>
                <a:lnTo>
                  <a:pt x="1360616" y="1231089"/>
                </a:lnTo>
                <a:lnTo>
                  <a:pt x="1331701" y="1265539"/>
                </a:lnTo>
                <a:lnTo>
                  <a:pt x="1300829" y="1298214"/>
                </a:lnTo>
                <a:lnTo>
                  <a:pt x="1268089" y="1329026"/>
                </a:lnTo>
                <a:lnTo>
                  <a:pt x="1233570" y="1357884"/>
                </a:lnTo>
                <a:lnTo>
                  <a:pt x="1197363" y="1384700"/>
                </a:lnTo>
                <a:lnTo>
                  <a:pt x="1159555" y="1409385"/>
                </a:lnTo>
                <a:lnTo>
                  <a:pt x="1120236" y="1431850"/>
                </a:lnTo>
                <a:lnTo>
                  <a:pt x="1079495" y="1452006"/>
                </a:lnTo>
                <a:lnTo>
                  <a:pt x="1037422" y="1469763"/>
                </a:lnTo>
                <a:lnTo>
                  <a:pt x="994106" y="1485033"/>
                </a:lnTo>
                <a:lnTo>
                  <a:pt x="949636" y="1497726"/>
                </a:lnTo>
                <a:lnTo>
                  <a:pt x="904101" y="1507754"/>
                </a:lnTo>
                <a:lnTo>
                  <a:pt x="857590" y="1515026"/>
                </a:lnTo>
                <a:lnTo>
                  <a:pt x="810194" y="1519455"/>
                </a:lnTo>
                <a:lnTo>
                  <a:pt x="762000" y="1520951"/>
                </a:lnTo>
                <a:lnTo>
                  <a:pt x="713805" y="1519455"/>
                </a:lnTo>
                <a:lnTo>
                  <a:pt x="666409" y="1515026"/>
                </a:lnTo>
                <a:lnTo>
                  <a:pt x="619898" y="1507754"/>
                </a:lnTo>
                <a:lnTo>
                  <a:pt x="574363" y="1497726"/>
                </a:lnTo>
                <a:lnTo>
                  <a:pt x="529893" y="1485033"/>
                </a:lnTo>
                <a:lnTo>
                  <a:pt x="486577" y="1469763"/>
                </a:lnTo>
                <a:lnTo>
                  <a:pt x="444504" y="1452006"/>
                </a:lnTo>
                <a:lnTo>
                  <a:pt x="403763" y="1431850"/>
                </a:lnTo>
                <a:lnTo>
                  <a:pt x="364444" y="1409385"/>
                </a:lnTo>
                <a:lnTo>
                  <a:pt x="326636" y="1384700"/>
                </a:lnTo>
                <a:lnTo>
                  <a:pt x="290429" y="1357884"/>
                </a:lnTo>
                <a:lnTo>
                  <a:pt x="255910" y="1329026"/>
                </a:lnTo>
                <a:lnTo>
                  <a:pt x="223170" y="1298214"/>
                </a:lnTo>
                <a:lnTo>
                  <a:pt x="192298" y="1265539"/>
                </a:lnTo>
                <a:lnTo>
                  <a:pt x="163383" y="1231089"/>
                </a:lnTo>
                <a:lnTo>
                  <a:pt x="136514" y="1194953"/>
                </a:lnTo>
                <a:lnTo>
                  <a:pt x="111781" y="1157220"/>
                </a:lnTo>
                <a:lnTo>
                  <a:pt x="89272" y="1117980"/>
                </a:lnTo>
                <a:lnTo>
                  <a:pt x="69078" y="1077322"/>
                </a:lnTo>
                <a:lnTo>
                  <a:pt x="51286" y="1035333"/>
                </a:lnTo>
                <a:lnTo>
                  <a:pt x="35987" y="992105"/>
                </a:lnTo>
                <a:lnTo>
                  <a:pt x="23269" y="947725"/>
                </a:lnTo>
                <a:lnTo>
                  <a:pt x="13223" y="902283"/>
                </a:lnTo>
                <a:lnTo>
                  <a:pt x="5936" y="855868"/>
                </a:lnTo>
                <a:lnTo>
                  <a:pt x="1498" y="808569"/>
                </a:lnTo>
                <a:lnTo>
                  <a:pt x="0" y="760475"/>
                </a:lnTo>
                <a:close/>
              </a:path>
            </a:pathLst>
          </a:custGeom>
          <a:ln w="76200">
            <a:solidFill>
              <a:srgbClr val="FFFFFF"/>
            </a:solidFill>
          </a:ln>
        </p:spPr>
        <p:txBody>
          <a:bodyPr wrap="square" lIns="0" tIns="0" rIns="0" bIns="0" rtlCol="0"/>
          <a:lstStyle/>
          <a:p>
            <a:endParaRPr/>
          </a:p>
        </p:txBody>
      </p:sp>
      <p:sp>
        <p:nvSpPr>
          <p:cNvPr id="39" name="object 39"/>
          <p:cNvSpPr/>
          <p:nvPr/>
        </p:nvSpPr>
        <p:spPr>
          <a:xfrm>
            <a:off x="1324355" y="13083540"/>
            <a:ext cx="873252" cy="873251"/>
          </a:xfrm>
          <a:prstGeom prst="rect">
            <a:avLst/>
          </a:prstGeom>
          <a:blipFill>
            <a:blip r:embed="rId6" cstate="print"/>
            <a:stretch>
              <a:fillRect/>
            </a:stretch>
          </a:blipFill>
        </p:spPr>
        <p:txBody>
          <a:bodyPr wrap="square" lIns="0" tIns="0" rIns="0" bIns="0" rtlCol="0"/>
          <a:lstStyle/>
          <a:p>
            <a:endParaRPr/>
          </a:p>
        </p:txBody>
      </p:sp>
      <p:sp>
        <p:nvSpPr>
          <p:cNvPr id="40" name="object 40"/>
          <p:cNvSpPr/>
          <p:nvPr/>
        </p:nvSpPr>
        <p:spPr>
          <a:xfrm>
            <a:off x="984503" y="6289548"/>
            <a:ext cx="1524000" cy="1521460"/>
          </a:xfrm>
          <a:custGeom>
            <a:avLst/>
            <a:gdLst/>
            <a:ahLst/>
            <a:cxnLst/>
            <a:rect l="l" t="t" r="r" b="b"/>
            <a:pathLst>
              <a:path w="1524000" h="1521459">
                <a:moveTo>
                  <a:pt x="762000" y="0"/>
                </a:moveTo>
                <a:lnTo>
                  <a:pt x="713805" y="1496"/>
                </a:lnTo>
                <a:lnTo>
                  <a:pt x="666409" y="5925"/>
                </a:lnTo>
                <a:lnTo>
                  <a:pt x="619898" y="13198"/>
                </a:lnTo>
                <a:lnTo>
                  <a:pt x="574363" y="23226"/>
                </a:lnTo>
                <a:lnTo>
                  <a:pt x="529893" y="35919"/>
                </a:lnTo>
                <a:lnTo>
                  <a:pt x="486577" y="51189"/>
                </a:lnTo>
                <a:lnTo>
                  <a:pt x="444504" y="68947"/>
                </a:lnTo>
                <a:lnTo>
                  <a:pt x="403763" y="89103"/>
                </a:lnTo>
                <a:lnTo>
                  <a:pt x="364444" y="111569"/>
                </a:lnTo>
                <a:lnTo>
                  <a:pt x="326636" y="136254"/>
                </a:lnTo>
                <a:lnTo>
                  <a:pt x="290429" y="163071"/>
                </a:lnTo>
                <a:lnTo>
                  <a:pt x="255910" y="191930"/>
                </a:lnTo>
                <a:lnTo>
                  <a:pt x="223170" y="222742"/>
                </a:lnTo>
                <a:lnTo>
                  <a:pt x="192298" y="255417"/>
                </a:lnTo>
                <a:lnTo>
                  <a:pt x="163383" y="289868"/>
                </a:lnTo>
                <a:lnTo>
                  <a:pt x="136514" y="326004"/>
                </a:lnTo>
                <a:lnTo>
                  <a:pt x="111781" y="363736"/>
                </a:lnTo>
                <a:lnTo>
                  <a:pt x="89272" y="402976"/>
                </a:lnTo>
                <a:lnTo>
                  <a:pt x="69078" y="443635"/>
                </a:lnTo>
                <a:lnTo>
                  <a:pt x="51286" y="485623"/>
                </a:lnTo>
                <a:lnTo>
                  <a:pt x="35987" y="528851"/>
                </a:lnTo>
                <a:lnTo>
                  <a:pt x="23269" y="573230"/>
                </a:lnTo>
                <a:lnTo>
                  <a:pt x="13223" y="618671"/>
                </a:lnTo>
                <a:lnTo>
                  <a:pt x="5936" y="665085"/>
                </a:lnTo>
                <a:lnTo>
                  <a:pt x="1498" y="712383"/>
                </a:lnTo>
                <a:lnTo>
                  <a:pt x="0" y="760476"/>
                </a:lnTo>
                <a:lnTo>
                  <a:pt x="1498" y="808568"/>
                </a:lnTo>
                <a:lnTo>
                  <a:pt x="5936" y="855866"/>
                </a:lnTo>
                <a:lnTo>
                  <a:pt x="13223" y="902280"/>
                </a:lnTo>
                <a:lnTo>
                  <a:pt x="23269" y="947721"/>
                </a:lnTo>
                <a:lnTo>
                  <a:pt x="35987" y="992100"/>
                </a:lnTo>
                <a:lnTo>
                  <a:pt x="51286" y="1035328"/>
                </a:lnTo>
                <a:lnTo>
                  <a:pt x="69078" y="1077316"/>
                </a:lnTo>
                <a:lnTo>
                  <a:pt x="89272" y="1117975"/>
                </a:lnTo>
                <a:lnTo>
                  <a:pt x="111781" y="1157215"/>
                </a:lnTo>
                <a:lnTo>
                  <a:pt x="136514" y="1194947"/>
                </a:lnTo>
                <a:lnTo>
                  <a:pt x="163383" y="1231083"/>
                </a:lnTo>
                <a:lnTo>
                  <a:pt x="192298" y="1265534"/>
                </a:lnTo>
                <a:lnTo>
                  <a:pt x="223170" y="1298209"/>
                </a:lnTo>
                <a:lnTo>
                  <a:pt x="255910" y="1329021"/>
                </a:lnTo>
                <a:lnTo>
                  <a:pt x="290429" y="1357880"/>
                </a:lnTo>
                <a:lnTo>
                  <a:pt x="326636" y="1384697"/>
                </a:lnTo>
                <a:lnTo>
                  <a:pt x="364444" y="1409382"/>
                </a:lnTo>
                <a:lnTo>
                  <a:pt x="403763" y="1431848"/>
                </a:lnTo>
                <a:lnTo>
                  <a:pt x="444504" y="1452004"/>
                </a:lnTo>
                <a:lnTo>
                  <a:pt x="486577" y="1469762"/>
                </a:lnTo>
                <a:lnTo>
                  <a:pt x="529893" y="1485032"/>
                </a:lnTo>
                <a:lnTo>
                  <a:pt x="574363" y="1497725"/>
                </a:lnTo>
                <a:lnTo>
                  <a:pt x="619898" y="1507753"/>
                </a:lnTo>
                <a:lnTo>
                  <a:pt x="666409" y="1515026"/>
                </a:lnTo>
                <a:lnTo>
                  <a:pt x="713805" y="1519455"/>
                </a:lnTo>
                <a:lnTo>
                  <a:pt x="762000" y="1520952"/>
                </a:lnTo>
                <a:lnTo>
                  <a:pt x="810194" y="1519455"/>
                </a:lnTo>
                <a:lnTo>
                  <a:pt x="857590" y="1515026"/>
                </a:lnTo>
                <a:lnTo>
                  <a:pt x="904101" y="1507753"/>
                </a:lnTo>
                <a:lnTo>
                  <a:pt x="949636" y="1497725"/>
                </a:lnTo>
                <a:lnTo>
                  <a:pt x="994106" y="1485032"/>
                </a:lnTo>
                <a:lnTo>
                  <a:pt x="1037422" y="1469762"/>
                </a:lnTo>
                <a:lnTo>
                  <a:pt x="1079495" y="1452004"/>
                </a:lnTo>
                <a:lnTo>
                  <a:pt x="1120236" y="1431848"/>
                </a:lnTo>
                <a:lnTo>
                  <a:pt x="1159555" y="1409382"/>
                </a:lnTo>
                <a:lnTo>
                  <a:pt x="1197363" y="1384697"/>
                </a:lnTo>
                <a:lnTo>
                  <a:pt x="1233570" y="1357880"/>
                </a:lnTo>
                <a:lnTo>
                  <a:pt x="1268089" y="1329021"/>
                </a:lnTo>
                <a:lnTo>
                  <a:pt x="1300829" y="1298209"/>
                </a:lnTo>
                <a:lnTo>
                  <a:pt x="1331701" y="1265534"/>
                </a:lnTo>
                <a:lnTo>
                  <a:pt x="1360616" y="1231083"/>
                </a:lnTo>
                <a:lnTo>
                  <a:pt x="1387485" y="1194947"/>
                </a:lnTo>
                <a:lnTo>
                  <a:pt x="1412218" y="1157215"/>
                </a:lnTo>
                <a:lnTo>
                  <a:pt x="1434727" y="1117975"/>
                </a:lnTo>
                <a:lnTo>
                  <a:pt x="1454921" y="1077316"/>
                </a:lnTo>
                <a:lnTo>
                  <a:pt x="1472713" y="1035328"/>
                </a:lnTo>
                <a:lnTo>
                  <a:pt x="1488012" y="992100"/>
                </a:lnTo>
                <a:lnTo>
                  <a:pt x="1500730" y="947721"/>
                </a:lnTo>
                <a:lnTo>
                  <a:pt x="1510776" y="902280"/>
                </a:lnTo>
                <a:lnTo>
                  <a:pt x="1518063" y="855866"/>
                </a:lnTo>
                <a:lnTo>
                  <a:pt x="1522501" y="808568"/>
                </a:lnTo>
                <a:lnTo>
                  <a:pt x="1524000" y="760476"/>
                </a:lnTo>
                <a:lnTo>
                  <a:pt x="1522501" y="712383"/>
                </a:lnTo>
                <a:lnTo>
                  <a:pt x="1518063" y="665085"/>
                </a:lnTo>
                <a:lnTo>
                  <a:pt x="1510776" y="618671"/>
                </a:lnTo>
                <a:lnTo>
                  <a:pt x="1500730" y="573230"/>
                </a:lnTo>
                <a:lnTo>
                  <a:pt x="1488012" y="528851"/>
                </a:lnTo>
                <a:lnTo>
                  <a:pt x="1472713" y="485623"/>
                </a:lnTo>
                <a:lnTo>
                  <a:pt x="1454921" y="443635"/>
                </a:lnTo>
                <a:lnTo>
                  <a:pt x="1434727" y="402976"/>
                </a:lnTo>
                <a:lnTo>
                  <a:pt x="1412218" y="363736"/>
                </a:lnTo>
                <a:lnTo>
                  <a:pt x="1387485" y="326004"/>
                </a:lnTo>
                <a:lnTo>
                  <a:pt x="1360616" y="289868"/>
                </a:lnTo>
                <a:lnTo>
                  <a:pt x="1331701" y="255417"/>
                </a:lnTo>
                <a:lnTo>
                  <a:pt x="1300829" y="222742"/>
                </a:lnTo>
                <a:lnTo>
                  <a:pt x="1268089" y="191930"/>
                </a:lnTo>
                <a:lnTo>
                  <a:pt x="1233570" y="163071"/>
                </a:lnTo>
                <a:lnTo>
                  <a:pt x="1197363" y="136254"/>
                </a:lnTo>
                <a:lnTo>
                  <a:pt x="1159555" y="111569"/>
                </a:lnTo>
                <a:lnTo>
                  <a:pt x="1120236" y="89103"/>
                </a:lnTo>
                <a:lnTo>
                  <a:pt x="1079495" y="68947"/>
                </a:lnTo>
                <a:lnTo>
                  <a:pt x="1037422" y="51189"/>
                </a:lnTo>
                <a:lnTo>
                  <a:pt x="994106" y="35919"/>
                </a:lnTo>
                <a:lnTo>
                  <a:pt x="949636" y="23226"/>
                </a:lnTo>
                <a:lnTo>
                  <a:pt x="904101" y="13198"/>
                </a:lnTo>
                <a:lnTo>
                  <a:pt x="857590" y="5925"/>
                </a:lnTo>
                <a:lnTo>
                  <a:pt x="810194" y="1496"/>
                </a:lnTo>
                <a:lnTo>
                  <a:pt x="762000" y="0"/>
                </a:lnTo>
                <a:close/>
              </a:path>
            </a:pathLst>
          </a:custGeom>
          <a:solidFill>
            <a:srgbClr val="8BC348"/>
          </a:solidFill>
        </p:spPr>
        <p:txBody>
          <a:bodyPr wrap="square" lIns="0" tIns="0" rIns="0" bIns="0" rtlCol="0"/>
          <a:lstStyle/>
          <a:p>
            <a:endParaRPr/>
          </a:p>
        </p:txBody>
      </p:sp>
      <p:sp>
        <p:nvSpPr>
          <p:cNvPr id="41" name="object 41"/>
          <p:cNvSpPr/>
          <p:nvPr/>
        </p:nvSpPr>
        <p:spPr>
          <a:xfrm>
            <a:off x="1111503" y="6416548"/>
            <a:ext cx="1524000" cy="1521460"/>
          </a:xfrm>
          <a:custGeom>
            <a:avLst/>
            <a:gdLst/>
            <a:ahLst/>
            <a:cxnLst/>
            <a:rect l="l" t="t" r="r" b="b"/>
            <a:pathLst>
              <a:path w="1524000" h="1521459">
                <a:moveTo>
                  <a:pt x="0" y="760476"/>
                </a:moveTo>
                <a:lnTo>
                  <a:pt x="1498" y="712383"/>
                </a:lnTo>
                <a:lnTo>
                  <a:pt x="5936" y="665085"/>
                </a:lnTo>
                <a:lnTo>
                  <a:pt x="13223" y="618671"/>
                </a:lnTo>
                <a:lnTo>
                  <a:pt x="23269" y="573230"/>
                </a:lnTo>
                <a:lnTo>
                  <a:pt x="35987" y="528851"/>
                </a:lnTo>
                <a:lnTo>
                  <a:pt x="51286" y="485623"/>
                </a:lnTo>
                <a:lnTo>
                  <a:pt x="69078" y="443635"/>
                </a:lnTo>
                <a:lnTo>
                  <a:pt x="89272" y="402976"/>
                </a:lnTo>
                <a:lnTo>
                  <a:pt x="111781" y="363736"/>
                </a:lnTo>
                <a:lnTo>
                  <a:pt x="136514" y="326004"/>
                </a:lnTo>
                <a:lnTo>
                  <a:pt x="163383" y="289868"/>
                </a:lnTo>
                <a:lnTo>
                  <a:pt x="192298" y="255417"/>
                </a:lnTo>
                <a:lnTo>
                  <a:pt x="223170" y="222742"/>
                </a:lnTo>
                <a:lnTo>
                  <a:pt x="255910" y="191930"/>
                </a:lnTo>
                <a:lnTo>
                  <a:pt x="290429" y="163071"/>
                </a:lnTo>
                <a:lnTo>
                  <a:pt x="326636" y="136254"/>
                </a:lnTo>
                <a:lnTo>
                  <a:pt x="364444" y="111569"/>
                </a:lnTo>
                <a:lnTo>
                  <a:pt x="403763" y="89103"/>
                </a:lnTo>
                <a:lnTo>
                  <a:pt x="444504" y="68947"/>
                </a:lnTo>
                <a:lnTo>
                  <a:pt x="486577" y="51189"/>
                </a:lnTo>
                <a:lnTo>
                  <a:pt x="529893" y="35919"/>
                </a:lnTo>
                <a:lnTo>
                  <a:pt x="574363" y="23226"/>
                </a:lnTo>
                <a:lnTo>
                  <a:pt x="619898" y="13198"/>
                </a:lnTo>
                <a:lnTo>
                  <a:pt x="666409" y="5925"/>
                </a:lnTo>
                <a:lnTo>
                  <a:pt x="713805" y="1496"/>
                </a:lnTo>
                <a:lnTo>
                  <a:pt x="762000" y="0"/>
                </a:lnTo>
                <a:lnTo>
                  <a:pt x="810194" y="1496"/>
                </a:lnTo>
                <a:lnTo>
                  <a:pt x="857590" y="5925"/>
                </a:lnTo>
                <a:lnTo>
                  <a:pt x="904101" y="13198"/>
                </a:lnTo>
                <a:lnTo>
                  <a:pt x="949636" y="23226"/>
                </a:lnTo>
                <a:lnTo>
                  <a:pt x="994106" y="35919"/>
                </a:lnTo>
                <a:lnTo>
                  <a:pt x="1037422" y="51189"/>
                </a:lnTo>
                <a:lnTo>
                  <a:pt x="1079495" y="68947"/>
                </a:lnTo>
                <a:lnTo>
                  <a:pt x="1120236" y="89103"/>
                </a:lnTo>
                <a:lnTo>
                  <a:pt x="1159555" y="111569"/>
                </a:lnTo>
                <a:lnTo>
                  <a:pt x="1197363" y="136254"/>
                </a:lnTo>
                <a:lnTo>
                  <a:pt x="1233570" y="163071"/>
                </a:lnTo>
                <a:lnTo>
                  <a:pt x="1268089" y="191930"/>
                </a:lnTo>
                <a:lnTo>
                  <a:pt x="1300829" y="222742"/>
                </a:lnTo>
                <a:lnTo>
                  <a:pt x="1331701" y="255417"/>
                </a:lnTo>
                <a:lnTo>
                  <a:pt x="1360616" y="289868"/>
                </a:lnTo>
                <a:lnTo>
                  <a:pt x="1387485" y="326004"/>
                </a:lnTo>
                <a:lnTo>
                  <a:pt x="1412218" y="363736"/>
                </a:lnTo>
                <a:lnTo>
                  <a:pt x="1434727" y="402976"/>
                </a:lnTo>
                <a:lnTo>
                  <a:pt x="1454921" y="443635"/>
                </a:lnTo>
                <a:lnTo>
                  <a:pt x="1472713" y="485623"/>
                </a:lnTo>
                <a:lnTo>
                  <a:pt x="1488012" y="528851"/>
                </a:lnTo>
                <a:lnTo>
                  <a:pt x="1500730" y="573230"/>
                </a:lnTo>
                <a:lnTo>
                  <a:pt x="1510776" y="618671"/>
                </a:lnTo>
                <a:lnTo>
                  <a:pt x="1518063" y="665085"/>
                </a:lnTo>
                <a:lnTo>
                  <a:pt x="1522501" y="712383"/>
                </a:lnTo>
                <a:lnTo>
                  <a:pt x="1524000" y="760476"/>
                </a:lnTo>
                <a:lnTo>
                  <a:pt x="1522501" y="808568"/>
                </a:lnTo>
                <a:lnTo>
                  <a:pt x="1518063" y="855866"/>
                </a:lnTo>
                <a:lnTo>
                  <a:pt x="1510776" y="902280"/>
                </a:lnTo>
                <a:lnTo>
                  <a:pt x="1500730" y="947721"/>
                </a:lnTo>
                <a:lnTo>
                  <a:pt x="1488012" y="992100"/>
                </a:lnTo>
                <a:lnTo>
                  <a:pt x="1472713" y="1035328"/>
                </a:lnTo>
                <a:lnTo>
                  <a:pt x="1454921" y="1077316"/>
                </a:lnTo>
                <a:lnTo>
                  <a:pt x="1434727" y="1117975"/>
                </a:lnTo>
                <a:lnTo>
                  <a:pt x="1412218" y="1157215"/>
                </a:lnTo>
                <a:lnTo>
                  <a:pt x="1387485" y="1194947"/>
                </a:lnTo>
                <a:lnTo>
                  <a:pt x="1360616" y="1231083"/>
                </a:lnTo>
                <a:lnTo>
                  <a:pt x="1331701" y="1265534"/>
                </a:lnTo>
                <a:lnTo>
                  <a:pt x="1300829" y="1298209"/>
                </a:lnTo>
                <a:lnTo>
                  <a:pt x="1268089" y="1329021"/>
                </a:lnTo>
                <a:lnTo>
                  <a:pt x="1233570" y="1357880"/>
                </a:lnTo>
                <a:lnTo>
                  <a:pt x="1197363" y="1384697"/>
                </a:lnTo>
                <a:lnTo>
                  <a:pt x="1159555" y="1409382"/>
                </a:lnTo>
                <a:lnTo>
                  <a:pt x="1120236" y="1431848"/>
                </a:lnTo>
                <a:lnTo>
                  <a:pt x="1079495" y="1452004"/>
                </a:lnTo>
                <a:lnTo>
                  <a:pt x="1037422" y="1469762"/>
                </a:lnTo>
                <a:lnTo>
                  <a:pt x="994106" y="1485032"/>
                </a:lnTo>
                <a:lnTo>
                  <a:pt x="949636" y="1497725"/>
                </a:lnTo>
                <a:lnTo>
                  <a:pt x="904101" y="1507753"/>
                </a:lnTo>
                <a:lnTo>
                  <a:pt x="857590" y="1515026"/>
                </a:lnTo>
                <a:lnTo>
                  <a:pt x="810194" y="1519455"/>
                </a:lnTo>
                <a:lnTo>
                  <a:pt x="762000" y="1520952"/>
                </a:lnTo>
                <a:lnTo>
                  <a:pt x="713805" y="1519455"/>
                </a:lnTo>
                <a:lnTo>
                  <a:pt x="666409" y="1515026"/>
                </a:lnTo>
                <a:lnTo>
                  <a:pt x="619898" y="1507753"/>
                </a:lnTo>
                <a:lnTo>
                  <a:pt x="574363" y="1497725"/>
                </a:lnTo>
                <a:lnTo>
                  <a:pt x="529893" y="1485032"/>
                </a:lnTo>
                <a:lnTo>
                  <a:pt x="486577" y="1469762"/>
                </a:lnTo>
                <a:lnTo>
                  <a:pt x="444504" y="1452004"/>
                </a:lnTo>
                <a:lnTo>
                  <a:pt x="403763" y="1431848"/>
                </a:lnTo>
                <a:lnTo>
                  <a:pt x="364444" y="1409382"/>
                </a:lnTo>
                <a:lnTo>
                  <a:pt x="326636" y="1384697"/>
                </a:lnTo>
                <a:lnTo>
                  <a:pt x="290429" y="1357880"/>
                </a:lnTo>
                <a:lnTo>
                  <a:pt x="255910" y="1329021"/>
                </a:lnTo>
                <a:lnTo>
                  <a:pt x="223170" y="1298209"/>
                </a:lnTo>
                <a:lnTo>
                  <a:pt x="192298" y="1265534"/>
                </a:lnTo>
                <a:lnTo>
                  <a:pt x="163383" y="1231083"/>
                </a:lnTo>
                <a:lnTo>
                  <a:pt x="136514" y="1194947"/>
                </a:lnTo>
                <a:lnTo>
                  <a:pt x="111781" y="1157215"/>
                </a:lnTo>
                <a:lnTo>
                  <a:pt x="89272" y="1117975"/>
                </a:lnTo>
                <a:lnTo>
                  <a:pt x="69078" y="1077316"/>
                </a:lnTo>
                <a:lnTo>
                  <a:pt x="51286" y="1035328"/>
                </a:lnTo>
                <a:lnTo>
                  <a:pt x="35987" y="992100"/>
                </a:lnTo>
                <a:lnTo>
                  <a:pt x="23269" y="947721"/>
                </a:lnTo>
                <a:lnTo>
                  <a:pt x="13223" y="902280"/>
                </a:lnTo>
                <a:lnTo>
                  <a:pt x="5936" y="855866"/>
                </a:lnTo>
                <a:lnTo>
                  <a:pt x="1498" y="808568"/>
                </a:lnTo>
                <a:lnTo>
                  <a:pt x="0" y="760476"/>
                </a:lnTo>
                <a:close/>
              </a:path>
            </a:pathLst>
          </a:custGeom>
          <a:ln w="76200">
            <a:solidFill>
              <a:srgbClr val="FFFFFF"/>
            </a:solidFill>
          </a:ln>
        </p:spPr>
        <p:txBody>
          <a:bodyPr wrap="square" lIns="0" tIns="0" rIns="0" bIns="0" rtlCol="0"/>
          <a:lstStyle/>
          <a:p>
            <a:endParaRPr/>
          </a:p>
        </p:txBody>
      </p:sp>
      <p:sp>
        <p:nvSpPr>
          <p:cNvPr id="42" name="object 42"/>
          <p:cNvSpPr/>
          <p:nvPr/>
        </p:nvSpPr>
        <p:spPr>
          <a:xfrm>
            <a:off x="1324355" y="6600444"/>
            <a:ext cx="908304" cy="908303"/>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bject 18"/>
          <p:cNvSpPr/>
          <p:nvPr/>
        </p:nvSpPr>
        <p:spPr>
          <a:xfrm>
            <a:off x="1132332" y="2084832"/>
            <a:ext cx="1902460" cy="347980"/>
          </a:xfrm>
          <a:custGeom>
            <a:avLst/>
            <a:gdLst/>
            <a:ahLst/>
            <a:cxnLst/>
            <a:rect l="l" t="t" r="r" b="b"/>
            <a:pathLst>
              <a:path w="1902460" h="347980">
                <a:moveTo>
                  <a:pt x="1901952" y="0"/>
                </a:moveTo>
                <a:lnTo>
                  <a:pt x="173736" y="0"/>
                </a:lnTo>
                <a:lnTo>
                  <a:pt x="127551" y="6201"/>
                </a:lnTo>
                <a:lnTo>
                  <a:pt x="86049" y="23706"/>
                </a:lnTo>
                <a:lnTo>
                  <a:pt x="50887" y="50863"/>
                </a:lnTo>
                <a:lnTo>
                  <a:pt x="23720" y="86021"/>
                </a:lnTo>
                <a:lnTo>
                  <a:pt x="6206" y="127529"/>
                </a:lnTo>
                <a:lnTo>
                  <a:pt x="0" y="173735"/>
                </a:lnTo>
                <a:lnTo>
                  <a:pt x="0" y="347471"/>
                </a:lnTo>
                <a:lnTo>
                  <a:pt x="1728216" y="347471"/>
                </a:lnTo>
                <a:lnTo>
                  <a:pt x="1774422" y="341270"/>
                </a:lnTo>
                <a:lnTo>
                  <a:pt x="1815930" y="323765"/>
                </a:lnTo>
                <a:lnTo>
                  <a:pt x="1851088" y="296608"/>
                </a:lnTo>
                <a:lnTo>
                  <a:pt x="1878245" y="261450"/>
                </a:lnTo>
                <a:lnTo>
                  <a:pt x="1895750" y="219942"/>
                </a:lnTo>
                <a:lnTo>
                  <a:pt x="1901952" y="173735"/>
                </a:lnTo>
                <a:lnTo>
                  <a:pt x="1901952" y="0"/>
                </a:lnTo>
                <a:close/>
              </a:path>
            </a:pathLst>
          </a:custGeom>
          <a:solidFill>
            <a:srgbClr val="ADC62E"/>
          </a:solidFill>
        </p:spPr>
        <p:txBody>
          <a:bodyPr wrap="square" lIns="0" tIns="0" rIns="0" bIns="0" rtlCol="0"/>
          <a:lstStyle/>
          <a:p>
            <a:endParaRPr/>
          </a:p>
        </p:txBody>
      </p:sp>
      <p:sp>
        <p:nvSpPr>
          <p:cNvPr id="19" name="object 19"/>
          <p:cNvSpPr txBox="1"/>
          <p:nvPr/>
        </p:nvSpPr>
        <p:spPr>
          <a:xfrm>
            <a:off x="559104" y="1016253"/>
            <a:ext cx="4931410" cy="1426845"/>
          </a:xfrm>
          <a:prstGeom prst="rect">
            <a:avLst/>
          </a:prstGeom>
        </p:spPr>
        <p:txBody>
          <a:bodyPr vert="horz" wrap="square" lIns="0" tIns="0" rIns="0" bIns="0" rtlCol="0">
            <a:spAutoFit/>
          </a:bodyPr>
          <a:lstStyle/>
          <a:p>
            <a:pPr marL="12700">
              <a:lnSpc>
                <a:spcPts val="3775"/>
              </a:lnSpc>
            </a:pPr>
            <a:r>
              <a:rPr sz="4400" b="1" dirty="0">
                <a:solidFill>
                  <a:srgbClr val="6FAC46"/>
                </a:solidFill>
                <a:latin typeface="微软雅黑" panose="020B0503020204020204" charset="-122"/>
                <a:cs typeface="微软雅黑" panose="020B0503020204020204" charset="-122"/>
              </a:rPr>
              <a:t>7.3</a:t>
            </a:r>
            <a:r>
              <a:rPr sz="4400" b="1" spc="-215" dirty="0">
                <a:solidFill>
                  <a:srgbClr val="6FAC46"/>
                </a:solidFill>
                <a:latin typeface="微软雅黑" panose="020B0503020204020204" charset="-122"/>
                <a:cs typeface="微软雅黑" panose="020B0503020204020204" charset="-122"/>
              </a:rPr>
              <a:t> </a:t>
            </a:r>
            <a:r>
              <a:rPr sz="2800" b="1" spc="-5" dirty="0">
                <a:solidFill>
                  <a:srgbClr val="6FAC46"/>
                </a:solidFill>
                <a:latin typeface="微软雅黑" panose="020B0503020204020204" charset="-122"/>
                <a:cs typeface="微软雅黑" panose="020B0503020204020204" charset="-122"/>
              </a:rPr>
              <a:t>绿色安全的市政设施体系</a:t>
            </a:r>
            <a:endParaRPr sz="2800">
              <a:latin typeface="微软雅黑" panose="020B0503020204020204" charset="-122"/>
              <a:cs typeface="微软雅黑" panose="020B0503020204020204" charset="-122"/>
            </a:endParaRPr>
          </a:p>
          <a:p>
            <a:pPr marL="913765">
              <a:lnSpc>
                <a:spcPct val="100000"/>
              </a:lnSpc>
              <a:spcBef>
                <a:spcPts val="4475"/>
              </a:spcBef>
            </a:pPr>
            <a:r>
              <a:rPr sz="2400" b="1" dirty="0">
                <a:solidFill>
                  <a:srgbClr val="FFFFFF"/>
                </a:solidFill>
                <a:latin typeface="微软雅黑" panose="020B0503020204020204" charset="-122"/>
                <a:cs typeface="微软雅黑" panose="020B0503020204020204" charset="-122"/>
              </a:rPr>
              <a:t>给水工程</a:t>
            </a:r>
            <a:endParaRPr sz="2400">
              <a:latin typeface="微软雅黑" panose="020B0503020204020204" charset="-122"/>
              <a:cs typeface="微软雅黑" panose="020B0503020204020204" charset="-122"/>
            </a:endParaRPr>
          </a:p>
        </p:txBody>
      </p:sp>
      <p:sp>
        <p:nvSpPr>
          <p:cNvPr id="20" name="object 20"/>
          <p:cNvSpPr/>
          <p:nvPr/>
        </p:nvSpPr>
        <p:spPr>
          <a:xfrm>
            <a:off x="239268" y="1876044"/>
            <a:ext cx="780415" cy="779145"/>
          </a:xfrm>
          <a:custGeom>
            <a:avLst/>
            <a:gdLst/>
            <a:ahLst/>
            <a:cxnLst/>
            <a:rect l="l" t="t" r="r" b="b"/>
            <a:pathLst>
              <a:path w="780415" h="779144">
                <a:moveTo>
                  <a:pt x="390144" y="0"/>
                </a:moveTo>
                <a:lnTo>
                  <a:pt x="341205" y="3034"/>
                </a:lnTo>
                <a:lnTo>
                  <a:pt x="294081" y="11894"/>
                </a:lnTo>
                <a:lnTo>
                  <a:pt x="249136" y="26214"/>
                </a:lnTo>
                <a:lnTo>
                  <a:pt x="206736" y="45629"/>
                </a:lnTo>
                <a:lnTo>
                  <a:pt x="167247" y="69774"/>
                </a:lnTo>
                <a:lnTo>
                  <a:pt x="131034" y="98284"/>
                </a:lnTo>
                <a:lnTo>
                  <a:pt x="98464" y="130793"/>
                </a:lnTo>
                <a:lnTo>
                  <a:pt x="69901" y="166936"/>
                </a:lnTo>
                <a:lnTo>
                  <a:pt x="45711" y="206348"/>
                </a:lnTo>
                <a:lnTo>
                  <a:pt x="26261" y="248664"/>
                </a:lnTo>
                <a:lnTo>
                  <a:pt x="11915" y="293518"/>
                </a:lnTo>
                <a:lnTo>
                  <a:pt x="3039" y="340546"/>
                </a:lnTo>
                <a:lnTo>
                  <a:pt x="0" y="389381"/>
                </a:lnTo>
                <a:lnTo>
                  <a:pt x="3039" y="438217"/>
                </a:lnTo>
                <a:lnTo>
                  <a:pt x="11915" y="485245"/>
                </a:lnTo>
                <a:lnTo>
                  <a:pt x="26261" y="530099"/>
                </a:lnTo>
                <a:lnTo>
                  <a:pt x="45711" y="572415"/>
                </a:lnTo>
                <a:lnTo>
                  <a:pt x="69901" y="611827"/>
                </a:lnTo>
                <a:lnTo>
                  <a:pt x="98464" y="647970"/>
                </a:lnTo>
                <a:lnTo>
                  <a:pt x="131034" y="680479"/>
                </a:lnTo>
                <a:lnTo>
                  <a:pt x="167247" y="708989"/>
                </a:lnTo>
                <a:lnTo>
                  <a:pt x="206736" y="733134"/>
                </a:lnTo>
                <a:lnTo>
                  <a:pt x="249136" y="752549"/>
                </a:lnTo>
                <a:lnTo>
                  <a:pt x="294081" y="766869"/>
                </a:lnTo>
                <a:lnTo>
                  <a:pt x="341205" y="775729"/>
                </a:lnTo>
                <a:lnTo>
                  <a:pt x="390144" y="778763"/>
                </a:lnTo>
                <a:lnTo>
                  <a:pt x="439082" y="775729"/>
                </a:lnTo>
                <a:lnTo>
                  <a:pt x="486206" y="766869"/>
                </a:lnTo>
                <a:lnTo>
                  <a:pt x="531151" y="752549"/>
                </a:lnTo>
                <a:lnTo>
                  <a:pt x="573551" y="733134"/>
                </a:lnTo>
                <a:lnTo>
                  <a:pt x="613040" y="708989"/>
                </a:lnTo>
                <a:lnTo>
                  <a:pt x="649253" y="680479"/>
                </a:lnTo>
                <a:lnTo>
                  <a:pt x="681823" y="647970"/>
                </a:lnTo>
                <a:lnTo>
                  <a:pt x="710386" y="611827"/>
                </a:lnTo>
                <a:lnTo>
                  <a:pt x="734576" y="572415"/>
                </a:lnTo>
                <a:lnTo>
                  <a:pt x="754026" y="530099"/>
                </a:lnTo>
                <a:lnTo>
                  <a:pt x="768372" y="485245"/>
                </a:lnTo>
                <a:lnTo>
                  <a:pt x="777248" y="438217"/>
                </a:lnTo>
                <a:lnTo>
                  <a:pt x="780288" y="389381"/>
                </a:lnTo>
                <a:lnTo>
                  <a:pt x="777248" y="340546"/>
                </a:lnTo>
                <a:lnTo>
                  <a:pt x="768372" y="293518"/>
                </a:lnTo>
                <a:lnTo>
                  <a:pt x="754026" y="248664"/>
                </a:lnTo>
                <a:lnTo>
                  <a:pt x="734576" y="206348"/>
                </a:lnTo>
                <a:lnTo>
                  <a:pt x="710386" y="166936"/>
                </a:lnTo>
                <a:lnTo>
                  <a:pt x="681823" y="130793"/>
                </a:lnTo>
                <a:lnTo>
                  <a:pt x="649253" y="98284"/>
                </a:lnTo>
                <a:lnTo>
                  <a:pt x="613040" y="69774"/>
                </a:lnTo>
                <a:lnTo>
                  <a:pt x="573551" y="45629"/>
                </a:lnTo>
                <a:lnTo>
                  <a:pt x="531151" y="26214"/>
                </a:lnTo>
                <a:lnTo>
                  <a:pt x="486206" y="11894"/>
                </a:lnTo>
                <a:lnTo>
                  <a:pt x="439082" y="3034"/>
                </a:lnTo>
                <a:lnTo>
                  <a:pt x="390144" y="0"/>
                </a:lnTo>
                <a:close/>
              </a:path>
            </a:pathLst>
          </a:custGeom>
          <a:solidFill>
            <a:srgbClr val="ADC62E"/>
          </a:solidFill>
        </p:spPr>
        <p:txBody>
          <a:bodyPr wrap="square" lIns="0" tIns="0" rIns="0" bIns="0" rtlCol="0"/>
          <a:lstStyle/>
          <a:p>
            <a:endParaRPr/>
          </a:p>
        </p:txBody>
      </p:sp>
      <p:sp>
        <p:nvSpPr>
          <p:cNvPr id="21" name="object 21"/>
          <p:cNvSpPr/>
          <p:nvPr/>
        </p:nvSpPr>
        <p:spPr>
          <a:xfrm>
            <a:off x="366268" y="2003044"/>
            <a:ext cx="780415" cy="779145"/>
          </a:xfrm>
          <a:custGeom>
            <a:avLst/>
            <a:gdLst/>
            <a:ahLst/>
            <a:cxnLst/>
            <a:rect l="l" t="t" r="r" b="b"/>
            <a:pathLst>
              <a:path w="780415" h="779144">
                <a:moveTo>
                  <a:pt x="0" y="389381"/>
                </a:moveTo>
                <a:lnTo>
                  <a:pt x="3039" y="340546"/>
                </a:lnTo>
                <a:lnTo>
                  <a:pt x="11915" y="293518"/>
                </a:lnTo>
                <a:lnTo>
                  <a:pt x="26261" y="248664"/>
                </a:lnTo>
                <a:lnTo>
                  <a:pt x="45711" y="206348"/>
                </a:lnTo>
                <a:lnTo>
                  <a:pt x="69901" y="166936"/>
                </a:lnTo>
                <a:lnTo>
                  <a:pt x="98464" y="130793"/>
                </a:lnTo>
                <a:lnTo>
                  <a:pt x="131034" y="98284"/>
                </a:lnTo>
                <a:lnTo>
                  <a:pt x="167247" y="69774"/>
                </a:lnTo>
                <a:lnTo>
                  <a:pt x="206736" y="45629"/>
                </a:lnTo>
                <a:lnTo>
                  <a:pt x="249136" y="26214"/>
                </a:lnTo>
                <a:lnTo>
                  <a:pt x="294081" y="11894"/>
                </a:lnTo>
                <a:lnTo>
                  <a:pt x="341205" y="3034"/>
                </a:lnTo>
                <a:lnTo>
                  <a:pt x="390144" y="0"/>
                </a:lnTo>
                <a:lnTo>
                  <a:pt x="439082" y="3034"/>
                </a:lnTo>
                <a:lnTo>
                  <a:pt x="486206" y="11894"/>
                </a:lnTo>
                <a:lnTo>
                  <a:pt x="531151" y="26214"/>
                </a:lnTo>
                <a:lnTo>
                  <a:pt x="573551" y="45629"/>
                </a:lnTo>
                <a:lnTo>
                  <a:pt x="613040" y="69774"/>
                </a:lnTo>
                <a:lnTo>
                  <a:pt x="649253" y="98284"/>
                </a:lnTo>
                <a:lnTo>
                  <a:pt x="681823" y="130793"/>
                </a:lnTo>
                <a:lnTo>
                  <a:pt x="710386" y="166936"/>
                </a:lnTo>
                <a:lnTo>
                  <a:pt x="734576" y="206348"/>
                </a:lnTo>
                <a:lnTo>
                  <a:pt x="754026" y="248664"/>
                </a:lnTo>
                <a:lnTo>
                  <a:pt x="768372" y="293518"/>
                </a:lnTo>
                <a:lnTo>
                  <a:pt x="777248" y="340546"/>
                </a:lnTo>
                <a:lnTo>
                  <a:pt x="780288" y="389381"/>
                </a:lnTo>
                <a:lnTo>
                  <a:pt x="777248" y="438217"/>
                </a:lnTo>
                <a:lnTo>
                  <a:pt x="768372" y="485245"/>
                </a:lnTo>
                <a:lnTo>
                  <a:pt x="754026" y="530099"/>
                </a:lnTo>
                <a:lnTo>
                  <a:pt x="734576" y="572415"/>
                </a:lnTo>
                <a:lnTo>
                  <a:pt x="710386" y="611827"/>
                </a:lnTo>
                <a:lnTo>
                  <a:pt x="681823" y="647970"/>
                </a:lnTo>
                <a:lnTo>
                  <a:pt x="649253" y="680479"/>
                </a:lnTo>
                <a:lnTo>
                  <a:pt x="613040" y="708989"/>
                </a:lnTo>
                <a:lnTo>
                  <a:pt x="573551" y="733134"/>
                </a:lnTo>
                <a:lnTo>
                  <a:pt x="531151" y="752549"/>
                </a:lnTo>
                <a:lnTo>
                  <a:pt x="486206" y="766869"/>
                </a:lnTo>
                <a:lnTo>
                  <a:pt x="439082" y="775729"/>
                </a:lnTo>
                <a:lnTo>
                  <a:pt x="390144" y="778763"/>
                </a:lnTo>
                <a:lnTo>
                  <a:pt x="341205" y="775729"/>
                </a:lnTo>
                <a:lnTo>
                  <a:pt x="294081" y="766869"/>
                </a:lnTo>
                <a:lnTo>
                  <a:pt x="249136" y="752549"/>
                </a:lnTo>
                <a:lnTo>
                  <a:pt x="206736" y="733134"/>
                </a:lnTo>
                <a:lnTo>
                  <a:pt x="167247" y="708989"/>
                </a:lnTo>
                <a:lnTo>
                  <a:pt x="131034" y="680479"/>
                </a:lnTo>
                <a:lnTo>
                  <a:pt x="98464" y="647970"/>
                </a:lnTo>
                <a:lnTo>
                  <a:pt x="69901" y="611827"/>
                </a:lnTo>
                <a:lnTo>
                  <a:pt x="45711" y="572415"/>
                </a:lnTo>
                <a:lnTo>
                  <a:pt x="26261" y="530099"/>
                </a:lnTo>
                <a:lnTo>
                  <a:pt x="11915" y="485245"/>
                </a:lnTo>
                <a:lnTo>
                  <a:pt x="3039" y="438217"/>
                </a:lnTo>
                <a:lnTo>
                  <a:pt x="0" y="389381"/>
                </a:lnTo>
                <a:close/>
              </a:path>
            </a:pathLst>
          </a:custGeom>
          <a:ln w="76199">
            <a:solidFill>
              <a:srgbClr val="FFFFFF"/>
            </a:solidFill>
          </a:ln>
        </p:spPr>
        <p:txBody>
          <a:bodyPr wrap="square" lIns="0" tIns="0" rIns="0" bIns="0" rtlCol="0"/>
          <a:lstStyle/>
          <a:p>
            <a:endParaRPr/>
          </a:p>
        </p:txBody>
      </p:sp>
      <p:sp>
        <p:nvSpPr>
          <p:cNvPr id="22" name="object 22"/>
          <p:cNvSpPr/>
          <p:nvPr/>
        </p:nvSpPr>
        <p:spPr>
          <a:xfrm>
            <a:off x="382524" y="2010156"/>
            <a:ext cx="512063" cy="513588"/>
          </a:xfrm>
          <a:prstGeom prst="rect">
            <a:avLst/>
          </a:prstGeom>
          <a:blipFill>
            <a:blip r:embed="rId2" cstate="print"/>
            <a:stretch>
              <a:fillRect/>
            </a:stretch>
          </a:blipFill>
        </p:spPr>
        <p:txBody>
          <a:bodyPr wrap="square" lIns="0" tIns="0" rIns="0" bIns="0" rtlCol="0"/>
          <a:lstStyle/>
          <a:p>
            <a:endParaRPr/>
          </a:p>
        </p:txBody>
      </p:sp>
      <p:sp>
        <p:nvSpPr>
          <p:cNvPr id="23" name="object 23"/>
          <p:cNvSpPr/>
          <p:nvPr/>
        </p:nvSpPr>
        <p:spPr>
          <a:xfrm>
            <a:off x="1146683" y="8603869"/>
            <a:ext cx="1896110" cy="346075"/>
          </a:xfrm>
          <a:custGeom>
            <a:avLst/>
            <a:gdLst/>
            <a:ahLst/>
            <a:cxnLst/>
            <a:rect l="l" t="t" r="r" b="b"/>
            <a:pathLst>
              <a:path w="1896109" h="346075">
                <a:moveTo>
                  <a:pt x="1895856" y="0"/>
                </a:moveTo>
                <a:lnTo>
                  <a:pt x="172974" y="0"/>
                </a:lnTo>
                <a:lnTo>
                  <a:pt x="127000" y="6180"/>
                </a:lnTo>
                <a:lnTo>
                  <a:pt x="85682" y="23621"/>
                </a:lnTo>
                <a:lnTo>
                  <a:pt x="50673" y="50672"/>
                </a:lnTo>
                <a:lnTo>
                  <a:pt x="23622" y="85682"/>
                </a:lnTo>
                <a:lnTo>
                  <a:pt x="6180" y="126999"/>
                </a:lnTo>
                <a:lnTo>
                  <a:pt x="0" y="172973"/>
                </a:lnTo>
                <a:lnTo>
                  <a:pt x="0" y="345947"/>
                </a:lnTo>
                <a:lnTo>
                  <a:pt x="1722882" y="345947"/>
                </a:lnTo>
                <a:lnTo>
                  <a:pt x="1768856" y="339767"/>
                </a:lnTo>
                <a:lnTo>
                  <a:pt x="1810173" y="322325"/>
                </a:lnTo>
                <a:lnTo>
                  <a:pt x="1845183" y="295274"/>
                </a:lnTo>
                <a:lnTo>
                  <a:pt x="1872234" y="260265"/>
                </a:lnTo>
                <a:lnTo>
                  <a:pt x="1889675" y="218947"/>
                </a:lnTo>
                <a:lnTo>
                  <a:pt x="1895856" y="172973"/>
                </a:lnTo>
                <a:lnTo>
                  <a:pt x="1895856" y="0"/>
                </a:lnTo>
                <a:close/>
              </a:path>
            </a:pathLst>
          </a:custGeom>
          <a:solidFill>
            <a:srgbClr val="6FAC46"/>
          </a:solidFill>
        </p:spPr>
        <p:txBody>
          <a:bodyPr wrap="square" lIns="0" tIns="0" rIns="0" bIns="0" rtlCol="0"/>
          <a:lstStyle/>
          <a:p>
            <a:endParaRPr/>
          </a:p>
        </p:txBody>
      </p:sp>
      <p:sp>
        <p:nvSpPr>
          <p:cNvPr id="24" name="object 24"/>
          <p:cNvSpPr txBox="1"/>
          <p:nvPr/>
        </p:nvSpPr>
        <p:spPr>
          <a:xfrm>
            <a:off x="1472056" y="8569832"/>
            <a:ext cx="1244600"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微软雅黑" panose="020B0503020204020204" charset="-122"/>
                <a:cs typeface="微软雅黑" panose="020B0503020204020204" charset="-122"/>
              </a:rPr>
              <a:t>排水工程</a:t>
            </a:r>
            <a:endParaRPr sz="2400">
              <a:latin typeface="微软雅黑" panose="020B0503020204020204" charset="-122"/>
              <a:cs typeface="微软雅黑" panose="020B0503020204020204" charset="-122"/>
            </a:endParaRPr>
          </a:p>
        </p:txBody>
      </p:sp>
      <p:sp>
        <p:nvSpPr>
          <p:cNvPr id="25" name="object 25"/>
          <p:cNvSpPr/>
          <p:nvPr/>
        </p:nvSpPr>
        <p:spPr>
          <a:xfrm>
            <a:off x="255142" y="8396605"/>
            <a:ext cx="779145" cy="777240"/>
          </a:xfrm>
          <a:custGeom>
            <a:avLst/>
            <a:gdLst/>
            <a:ahLst/>
            <a:cxnLst/>
            <a:rect l="l" t="t" r="r" b="b"/>
            <a:pathLst>
              <a:path w="779145" h="777239">
                <a:moveTo>
                  <a:pt x="389382" y="0"/>
                </a:moveTo>
                <a:lnTo>
                  <a:pt x="340546" y="3027"/>
                </a:lnTo>
                <a:lnTo>
                  <a:pt x="293518" y="11868"/>
                </a:lnTo>
                <a:lnTo>
                  <a:pt x="248664" y="26158"/>
                </a:lnTo>
                <a:lnTo>
                  <a:pt x="206348" y="45532"/>
                </a:lnTo>
                <a:lnTo>
                  <a:pt x="166936" y="69627"/>
                </a:lnTo>
                <a:lnTo>
                  <a:pt x="130793" y="98078"/>
                </a:lnTo>
                <a:lnTo>
                  <a:pt x="98284" y="130521"/>
                </a:lnTo>
                <a:lnTo>
                  <a:pt x="69774" y="166592"/>
                </a:lnTo>
                <a:lnTo>
                  <a:pt x="45629" y="205927"/>
                </a:lnTo>
                <a:lnTo>
                  <a:pt x="26214" y="248161"/>
                </a:lnTo>
                <a:lnTo>
                  <a:pt x="11894" y="292931"/>
                </a:lnTo>
                <a:lnTo>
                  <a:pt x="3034" y="339872"/>
                </a:lnTo>
                <a:lnTo>
                  <a:pt x="0" y="388620"/>
                </a:lnTo>
                <a:lnTo>
                  <a:pt x="3034" y="437367"/>
                </a:lnTo>
                <a:lnTo>
                  <a:pt x="11894" y="484308"/>
                </a:lnTo>
                <a:lnTo>
                  <a:pt x="26214" y="529078"/>
                </a:lnTo>
                <a:lnTo>
                  <a:pt x="45629" y="571312"/>
                </a:lnTo>
                <a:lnTo>
                  <a:pt x="69774" y="610647"/>
                </a:lnTo>
                <a:lnTo>
                  <a:pt x="98284" y="646718"/>
                </a:lnTo>
                <a:lnTo>
                  <a:pt x="130793" y="679161"/>
                </a:lnTo>
                <a:lnTo>
                  <a:pt x="166936" y="707612"/>
                </a:lnTo>
                <a:lnTo>
                  <a:pt x="206348" y="731707"/>
                </a:lnTo>
                <a:lnTo>
                  <a:pt x="248664" y="751081"/>
                </a:lnTo>
                <a:lnTo>
                  <a:pt x="293518" y="765371"/>
                </a:lnTo>
                <a:lnTo>
                  <a:pt x="340546" y="774212"/>
                </a:lnTo>
                <a:lnTo>
                  <a:pt x="389382" y="777240"/>
                </a:lnTo>
                <a:lnTo>
                  <a:pt x="438217" y="774212"/>
                </a:lnTo>
                <a:lnTo>
                  <a:pt x="485245" y="765371"/>
                </a:lnTo>
                <a:lnTo>
                  <a:pt x="530099" y="751081"/>
                </a:lnTo>
                <a:lnTo>
                  <a:pt x="572415" y="731707"/>
                </a:lnTo>
                <a:lnTo>
                  <a:pt x="611827" y="707612"/>
                </a:lnTo>
                <a:lnTo>
                  <a:pt x="647970" y="679161"/>
                </a:lnTo>
                <a:lnTo>
                  <a:pt x="680479" y="646718"/>
                </a:lnTo>
                <a:lnTo>
                  <a:pt x="708989" y="610647"/>
                </a:lnTo>
                <a:lnTo>
                  <a:pt x="733134" y="571312"/>
                </a:lnTo>
                <a:lnTo>
                  <a:pt x="752549" y="529078"/>
                </a:lnTo>
                <a:lnTo>
                  <a:pt x="766869" y="484308"/>
                </a:lnTo>
                <a:lnTo>
                  <a:pt x="775729" y="437367"/>
                </a:lnTo>
                <a:lnTo>
                  <a:pt x="778764" y="388620"/>
                </a:lnTo>
                <a:lnTo>
                  <a:pt x="775729" y="339872"/>
                </a:lnTo>
                <a:lnTo>
                  <a:pt x="766869" y="292931"/>
                </a:lnTo>
                <a:lnTo>
                  <a:pt x="752549" y="248161"/>
                </a:lnTo>
                <a:lnTo>
                  <a:pt x="733134" y="205927"/>
                </a:lnTo>
                <a:lnTo>
                  <a:pt x="708989" y="166592"/>
                </a:lnTo>
                <a:lnTo>
                  <a:pt x="680479" y="130521"/>
                </a:lnTo>
                <a:lnTo>
                  <a:pt x="647970" y="98078"/>
                </a:lnTo>
                <a:lnTo>
                  <a:pt x="611827" y="69627"/>
                </a:lnTo>
                <a:lnTo>
                  <a:pt x="572415" y="45532"/>
                </a:lnTo>
                <a:lnTo>
                  <a:pt x="530099" y="26158"/>
                </a:lnTo>
                <a:lnTo>
                  <a:pt x="485245" y="11868"/>
                </a:lnTo>
                <a:lnTo>
                  <a:pt x="438217" y="3027"/>
                </a:lnTo>
                <a:lnTo>
                  <a:pt x="389382" y="0"/>
                </a:lnTo>
                <a:close/>
              </a:path>
            </a:pathLst>
          </a:custGeom>
          <a:solidFill>
            <a:srgbClr val="689F42"/>
          </a:solidFill>
        </p:spPr>
        <p:txBody>
          <a:bodyPr wrap="square" lIns="0" tIns="0" rIns="0" bIns="0" rtlCol="0"/>
          <a:lstStyle/>
          <a:p>
            <a:endParaRPr/>
          </a:p>
        </p:txBody>
      </p:sp>
      <p:sp>
        <p:nvSpPr>
          <p:cNvPr id="26" name="object 26"/>
          <p:cNvSpPr/>
          <p:nvPr/>
        </p:nvSpPr>
        <p:spPr>
          <a:xfrm>
            <a:off x="5471667" y="2001520"/>
            <a:ext cx="779145" cy="777240"/>
          </a:xfrm>
          <a:custGeom>
            <a:avLst/>
            <a:gdLst/>
            <a:ahLst/>
            <a:cxnLst/>
            <a:rect l="l" t="t" r="r" b="b"/>
            <a:pathLst>
              <a:path w="779145" h="777239">
                <a:moveTo>
                  <a:pt x="0" y="388620"/>
                </a:moveTo>
                <a:lnTo>
                  <a:pt x="3034" y="339872"/>
                </a:lnTo>
                <a:lnTo>
                  <a:pt x="11894" y="292931"/>
                </a:lnTo>
                <a:lnTo>
                  <a:pt x="26214" y="248161"/>
                </a:lnTo>
                <a:lnTo>
                  <a:pt x="45629" y="205927"/>
                </a:lnTo>
                <a:lnTo>
                  <a:pt x="69774" y="166592"/>
                </a:lnTo>
                <a:lnTo>
                  <a:pt x="98284" y="130521"/>
                </a:lnTo>
                <a:lnTo>
                  <a:pt x="130793" y="98078"/>
                </a:lnTo>
                <a:lnTo>
                  <a:pt x="166936" y="69627"/>
                </a:lnTo>
                <a:lnTo>
                  <a:pt x="206348" y="45532"/>
                </a:lnTo>
                <a:lnTo>
                  <a:pt x="248664" y="26158"/>
                </a:lnTo>
                <a:lnTo>
                  <a:pt x="293518" y="11868"/>
                </a:lnTo>
                <a:lnTo>
                  <a:pt x="340546" y="3027"/>
                </a:lnTo>
                <a:lnTo>
                  <a:pt x="389382" y="0"/>
                </a:lnTo>
                <a:lnTo>
                  <a:pt x="438217" y="3027"/>
                </a:lnTo>
                <a:lnTo>
                  <a:pt x="485245" y="11868"/>
                </a:lnTo>
                <a:lnTo>
                  <a:pt x="530099" y="26158"/>
                </a:lnTo>
                <a:lnTo>
                  <a:pt x="572415" y="45532"/>
                </a:lnTo>
                <a:lnTo>
                  <a:pt x="611827" y="69627"/>
                </a:lnTo>
                <a:lnTo>
                  <a:pt x="647970" y="98078"/>
                </a:lnTo>
                <a:lnTo>
                  <a:pt x="680479" y="130521"/>
                </a:lnTo>
                <a:lnTo>
                  <a:pt x="708989" y="166592"/>
                </a:lnTo>
                <a:lnTo>
                  <a:pt x="733134" y="205927"/>
                </a:lnTo>
                <a:lnTo>
                  <a:pt x="752549" y="248161"/>
                </a:lnTo>
                <a:lnTo>
                  <a:pt x="766869" y="292931"/>
                </a:lnTo>
                <a:lnTo>
                  <a:pt x="775729" y="339872"/>
                </a:lnTo>
                <a:lnTo>
                  <a:pt x="778764" y="388620"/>
                </a:lnTo>
                <a:lnTo>
                  <a:pt x="775729" y="437367"/>
                </a:lnTo>
                <a:lnTo>
                  <a:pt x="766869" y="484308"/>
                </a:lnTo>
                <a:lnTo>
                  <a:pt x="752549" y="529078"/>
                </a:lnTo>
                <a:lnTo>
                  <a:pt x="733134" y="571312"/>
                </a:lnTo>
                <a:lnTo>
                  <a:pt x="708989" y="610647"/>
                </a:lnTo>
                <a:lnTo>
                  <a:pt x="680479" y="646718"/>
                </a:lnTo>
                <a:lnTo>
                  <a:pt x="647970" y="679161"/>
                </a:lnTo>
                <a:lnTo>
                  <a:pt x="611827" y="707612"/>
                </a:lnTo>
                <a:lnTo>
                  <a:pt x="572415" y="731707"/>
                </a:lnTo>
                <a:lnTo>
                  <a:pt x="530099" y="751081"/>
                </a:lnTo>
                <a:lnTo>
                  <a:pt x="485245" y="765371"/>
                </a:lnTo>
                <a:lnTo>
                  <a:pt x="438217" y="774212"/>
                </a:lnTo>
                <a:lnTo>
                  <a:pt x="389382" y="777240"/>
                </a:lnTo>
                <a:lnTo>
                  <a:pt x="340546" y="774212"/>
                </a:lnTo>
                <a:lnTo>
                  <a:pt x="293518" y="765371"/>
                </a:lnTo>
                <a:lnTo>
                  <a:pt x="248664" y="751081"/>
                </a:lnTo>
                <a:lnTo>
                  <a:pt x="206348" y="731707"/>
                </a:lnTo>
                <a:lnTo>
                  <a:pt x="166936" y="707612"/>
                </a:lnTo>
                <a:lnTo>
                  <a:pt x="130793" y="679161"/>
                </a:lnTo>
                <a:lnTo>
                  <a:pt x="98284" y="646718"/>
                </a:lnTo>
                <a:lnTo>
                  <a:pt x="69774" y="610647"/>
                </a:lnTo>
                <a:lnTo>
                  <a:pt x="45629" y="571312"/>
                </a:lnTo>
                <a:lnTo>
                  <a:pt x="26214" y="529078"/>
                </a:lnTo>
                <a:lnTo>
                  <a:pt x="11894" y="484308"/>
                </a:lnTo>
                <a:lnTo>
                  <a:pt x="3034" y="437367"/>
                </a:lnTo>
                <a:lnTo>
                  <a:pt x="0" y="388620"/>
                </a:lnTo>
                <a:close/>
              </a:path>
            </a:pathLst>
          </a:custGeom>
          <a:ln w="76200">
            <a:solidFill>
              <a:srgbClr val="FFFFFF"/>
            </a:solidFill>
          </a:ln>
        </p:spPr>
        <p:txBody>
          <a:bodyPr wrap="square" lIns="0" tIns="0" rIns="0" bIns="0" rtlCol="0"/>
          <a:lstStyle/>
          <a:p>
            <a:endParaRPr/>
          </a:p>
        </p:txBody>
      </p:sp>
      <p:sp>
        <p:nvSpPr>
          <p:cNvPr id="27" name="object 27"/>
          <p:cNvSpPr/>
          <p:nvPr/>
        </p:nvSpPr>
        <p:spPr>
          <a:xfrm>
            <a:off x="428878" y="8550529"/>
            <a:ext cx="487679" cy="487679"/>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6250940" y="2052320"/>
            <a:ext cx="2832735" cy="380365"/>
          </a:xfrm>
          <a:custGeom>
            <a:avLst/>
            <a:gdLst/>
            <a:ahLst/>
            <a:cxnLst/>
            <a:rect l="l" t="t" r="r" b="b"/>
            <a:pathLst>
              <a:path w="1899285" h="347979">
                <a:moveTo>
                  <a:pt x="1898904" y="0"/>
                </a:moveTo>
                <a:lnTo>
                  <a:pt x="173736" y="0"/>
                </a:lnTo>
                <a:lnTo>
                  <a:pt x="127551" y="6201"/>
                </a:lnTo>
                <a:lnTo>
                  <a:pt x="86049" y="23706"/>
                </a:lnTo>
                <a:lnTo>
                  <a:pt x="50887" y="50863"/>
                </a:lnTo>
                <a:lnTo>
                  <a:pt x="23720" y="86021"/>
                </a:lnTo>
                <a:lnTo>
                  <a:pt x="6206" y="127529"/>
                </a:lnTo>
                <a:lnTo>
                  <a:pt x="0" y="173736"/>
                </a:lnTo>
                <a:lnTo>
                  <a:pt x="0" y="347472"/>
                </a:lnTo>
                <a:lnTo>
                  <a:pt x="1725168" y="347472"/>
                </a:lnTo>
                <a:lnTo>
                  <a:pt x="1771374" y="341270"/>
                </a:lnTo>
                <a:lnTo>
                  <a:pt x="1812882" y="323765"/>
                </a:lnTo>
                <a:lnTo>
                  <a:pt x="1848040" y="296608"/>
                </a:lnTo>
                <a:lnTo>
                  <a:pt x="1875197" y="261450"/>
                </a:lnTo>
                <a:lnTo>
                  <a:pt x="1892702" y="219942"/>
                </a:lnTo>
                <a:lnTo>
                  <a:pt x="1898904" y="173736"/>
                </a:lnTo>
                <a:lnTo>
                  <a:pt x="1898904" y="0"/>
                </a:lnTo>
                <a:close/>
              </a:path>
            </a:pathLst>
          </a:custGeom>
          <a:solidFill>
            <a:srgbClr val="8BC348"/>
          </a:solidFill>
        </p:spPr>
        <p:txBody>
          <a:bodyPr wrap="square" lIns="0" tIns="0" rIns="0" bIns="0" rtlCol="0"/>
          <a:lstStyle/>
          <a:p>
            <a:endParaRPr/>
          </a:p>
        </p:txBody>
      </p:sp>
      <p:sp>
        <p:nvSpPr>
          <p:cNvPr id="29" name="object 29"/>
          <p:cNvSpPr txBox="1"/>
          <p:nvPr/>
        </p:nvSpPr>
        <p:spPr>
          <a:xfrm>
            <a:off x="6577330" y="2052320"/>
            <a:ext cx="2505710" cy="381635"/>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微软雅黑" panose="020B0503020204020204" charset="-122"/>
                <a:cs typeface="微软雅黑" panose="020B0503020204020204" charset="-122"/>
              </a:rPr>
              <a:t>电力</a:t>
            </a:r>
            <a:r>
              <a:rPr lang="zh-CN" sz="2400" b="1" dirty="0">
                <a:solidFill>
                  <a:srgbClr val="FFFFFF"/>
                </a:solidFill>
                <a:latin typeface="微软雅黑" panose="020B0503020204020204" charset="-122"/>
                <a:cs typeface="微软雅黑" panose="020B0503020204020204" charset="-122"/>
              </a:rPr>
              <a:t>、通信工程</a:t>
            </a:r>
            <a:endParaRPr sz="2400" dirty="0">
              <a:latin typeface="微软雅黑" panose="020B0503020204020204" charset="-122"/>
              <a:cs typeface="微软雅黑" panose="020B0503020204020204" charset="-122"/>
            </a:endParaRPr>
          </a:p>
        </p:txBody>
      </p:sp>
      <p:sp>
        <p:nvSpPr>
          <p:cNvPr id="30" name="object 30"/>
          <p:cNvSpPr/>
          <p:nvPr/>
        </p:nvSpPr>
        <p:spPr>
          <a:xfrm>
            <a:off x="5358003" y="1880743"/>
            <a:ext cx="780415" cy="779145"/>
          </a:xfrm>
          <a:custGeom>
            <a:avLst/>
            <a:gdLst/>
            <a:ahLst/>
            <a:cxnLst/>
            <a:rect l="l" t="t" r="r" b="b"/>
            <a:pathLst>
              <a:path w="780415" h="779145">
                <a:moveTo>
                  <a:pt x="390144" y="0"/>
                </a:moveTo>
                <a:lnTo>
                  <a:pt x="341205" y="3034"/>
                </a:lnTo>
                <a:lnTo>
                  <a:pt x="294081" y="11894"/>
                </a:lnTo>
                <a:lnTo>
                  <a:pt x="249136" y="26214"/>
                </a:lnTo>
                <a:lnTo>
                  <a:pt x="206736" y="45629"/>
                </a:lnTo>
                <a:lnTo>
                  <a:pt x="167247" y="69774"/>
                </a:lnTo>
                <a:lnTo>
                  <a:pt x="131034" y="98284"/>
                </a:lnTo>
                <a:lnTo>
                  <a:pt x="98464" y="130793"/>
                </a:lnTo>
                <a:lnTo>
                  <a:pt x="69901" y="166936"/>
                </a:lnTo>
                <a:lnTo>
                  <a:pt x="45711" y="206348"/>
                </a:lnTo>
                <a:lnTo>
                  <a:pt x="26261" y="248664"/>
                </a:lnTo>
                <a:lnTo>
                  <a:pt x="11915" y="293518"/>
                </a:lnTo>
                <a:lnTo>
                  <a:pt x="3039" y="340546"/>
                </a:lnTo>
                <a:lnTo>
                  <a:pt x="0" y="389382"/>
                </a:lnTo>
                <a:lnTo>
                  <a:pt x="3039" y="438217"/>
                </a:lnTo>
                <a:lnTo>
                  <a:pt x="11915" y="485245"/>
                </a:lnTo>
                <a:lnTo>
                  <a:pt x="26261" y="530099"/>
                </a:lnTo>
                <a:lnTo>
                  <a:pt x="45711" y="572415"/>
                </a:lnTo>
                <a:lnTo>
                  <a:pt x="69901" y="611827"/>
                </a:lnTo>
                <a:lnTo>
                  <a:pt x="98464" y="647970"/>
                </a:lnTo>
                <a:lnTo>
                  <a:pt x="131034" y="680479"/>
                </a:lnTo>
                <a:lnTo>
                  <a:pt x="167247" y="708989"/>
                </a:lnTo>
                <a:lnTo>
                  <a:pt x="206736" y="733134"/>
                </a:lnTo>
                <a:lnTo>
                  <a:pt x="249136" y="752549"/>
                </a:lnTo>
                <a:lnTo>
                  <a:pt x="294081" y="766869"/>
                </a:lnTo>
                <a:lnTo>
                  <a:pt x="341205" y="775729"/>
                </a:lnTo>
                <a:lnTo>
                  <a:pt x="390144" y="778764"/>
                </a:lnTo>
                <a:lnTo>
                  <a:pt x="439082" y="775729"/>
                </a:lnTo>
                <a:lnTo>
                  <a:pt x="486206" y="766869"/>
                </a:lnTo>
                <a:lnTo>
                  <a:pt x="531151" y="752549"/>
                </a:lnTo>
                <a:lnTo>
                  <a:pt x="573551" y="733134"/>
                </a:lnTo>
                <a:lnTo>
                  <a:pt x="613040" y="708989"/>
                </a:lnTo>
                <a:lnTo>
                  <a:pt x="649253" y="680479"/>
                </a:lnTo>
                <a:lnTo>
                  <a:pt x="681823" y="647970"/>
                </a:lnTo>
                <a:lnTo>
                  <a:pt x="710386" y="611827"/>
                </a:lnTo>
                <a:lnTo>
                  <a:pt x="734576" y="572415"/>
                </a:lnTo>
                <a:lnTo>
                  <a:pt x="754026" y="530099"/>
                </a:lnTo>
                <a:lnTo>
                  <a:pt x="768372" y="485245"/>
                </a:lnTo>
                <a:lnTo>
                  <a:pt x="777248" y="438217"/>
                </a:lnTo>
                <a:lnTo>
                  <a:pt x="780288" y="389382"/>
                </a:lnTo>
                <a:lnTo>
                  <a:pt x="777248" y="340546"/>
                </a:lnTo>
                <a:lnTo>
                  <a:pt x="768372" y="293518"/>
                </a:lnTo>
                <a:lnTo>
                  <a:pt x="754026" y="248664"/>
                </a:lnTo>
                <a:lnTo>
                  <a:pt x="734576" y="206348"/>
                </a:lnTo>
                <a:lnTo>
                  <a:pt x="710386" y="166936"/>
                </a:lnTo>
                <a:lnTo>
                  <a:pt x="681823" y="130793"/>
                </a:lnTo>
                <a:lnTo>
                  <a:pt x="649253" y="98284"/>
                </a:lnTo>
                <a:lnTo>
                  <a:pt x="613040" y="69774"/>
                </a:lnTo>
                <a:lnTo>
                  <a:pt x="573551" y="45629"/>
                </a:lnTo>
                <a:lnTo>
                  <a:pt x="531151" y="26214"/>
                </a:lnTo>
                <a:lnTo>
                  <a:pt x="486206" y="11894"/>
                </a:lnTo>
                <a:lnTo>
                  <a:pt x="439082" y="3034"/>
                </a:lnTo>
                <a:lnTo>
                  <a:pt x="390144" y="0"/>
                </a:lnTo>
                <a:close/>
              </a:path>
            </a:pathLst>
          </a:custGeom>
          <a:solidFill>
            <a:srgbClr val="8BC348"/>
          </a:solidFill>
        </p:spPr>
        <p:txBody>
          <a:bodyPr wrap="square" lIns="0" tIns="0" rIns="0" bIns="0" rtlCol="0"/>
          <a:lstStyle/>
          <a:p>
            <a:endParaRPr/>
          </a:p>
        </p:txBody>
      </p:sp>
      <p:sp>
        <p:nvSpPr>
          <p:cNvPr id="31" name="object 31"/>
          <p:cNvSpPr/>
          <p:nvPr/>
        </p:nvSpPr>
        <p:spPr>
          <a:xfrm>
            <a:off x="366268" y="8603488"/>
            <a:ext cx="780415" cy="779145"/>
          </a:xfrm>
          <a:custGeom>
            <a:avLst/>
            <a:gdLst/>
            <a:ahLst/>
            <a:cxnLst/>
            <a:rect l="l" t="t" r="r" b="b"/>
            <a:pathLst>
              <a:path w="780415" h="779145">
                <a:moveTo>
                  <a:pt x="0" y="389382"/>
                </a:moveTo>
                <a:lnTo>
                  <a:pt x="3039" y="340546"/>
                </a:lnTo>
                <a:lnTo>
                  <a:pt x="11915" y="293518"/>
                </a:lnTo>
                <a:lnTo>
                  <a:pt x="26261" y="248664"/>
                </a:lnTo>
                <a:lnTo>
                  <a:pt x="45711" y="206348"/>
                </a:lnTo>
                <a:lnTo>
                  <a:pt x="69901" y="166936"/>
                </a:lnTo>
                <a:lnTo>
                  <a:pt x="98464" y="130793"/>
                </a:lnTo>
                <a:lnTo>
                  <a:pt x="131034" y="98284"/>
                </a:lnTo>
                <a:lnTo>
                  <a:pt x="167247" y="69774"/>
                </a:lnTo>
                <a:lnTo>
                  <a:pt x="206736" y="45629"/>
                </a:lnTo>
                <a:lnTo>
                  <a:pt x="249136" y="26214"/>
                </a:lnTo>
                <a:lnTo>
                  <a:pt x="294081" y="11894"/>
                </a:lnTo>
                <a:lnTo>
                  <a:pt x="341205" y="3034"/>
                </a:lnTo>
                <a:lnTo>
                  <a:pt x="390144" y="0"/>
                </a:lnTo>
                <a:lnTo>
                  <a:pt x="439082" y="3034"/>
                </a:lnTo>
                <a:lnTo>
                  <a:pt x="486206" y="11894"/>
                </a:lnTo>
                <a:lnTo>
                  <a:pt x="531151" y="26214"/>
                </a:lnTo>
                <a:lnTo>
                  <a:pt x="573551" y="45629"/>
                </a:lnTo>
                <a:lnTo>
                  <a:pt x="613040" y="69774"/>
                </a:lnTo>
                <a:lnTo>
                  <a:pt x="649253" y="98284"/>
                </a:lnTo>
                <a:lnTo>
                  <a:pt x="681823" y="130793"/>
                </a:lnTo>
                <a:lnTo>
                  <a:pt x="710386" y="166936"/>
                </a:lnTo>
                <a:lnTo>
                  <a:pt x="734576" y="206348"/>
                </a:lnTo>
                <a:lnTo>
                  <a:pt x="754026" y="248664"/>
                </a:lnTo>
                <a:lnTo>
                  <a:pt x="768372" y="293518"/>
                </a:lnTo>
                <a:lnTo>
                  <a:pt x="777248" y="340546"/>
                </a:lnTo>
                <a:lnTo>
                  <a:pt x="780288" y="389382"/>
                </a:lnTo>
                <a:lnTo>
                  <a:pt x="777248" y="438217"/>
                </a:lnTo>
                <a:lnTo>
                  <a:pt x="768372" y="485245"/>
                </a:lnTo>
                <a:lnTo>
                  <a:pt x="754026" y="530099"/>
                </a:lnTo>
                <a:lnTo>
                  <a:pt x="734576" y="572415"/>
                </a:lnTo>
                <a:lnTo>
                  <a:pt x="710386" y="611827"/>
                </a:lnTo>
                <a:lnTo>
                  <a:pt x="681823" y="647970"/>
                </a:lnTo>
                <a:lnTo>
                  <a:pt x="649253" y="680479"/>
                </a:lnTo>
                <a:lnTo>
                  <a:pt x="613040" y="708989"/>
                </a:lnTo>
                <a:lnTo>
                  <a:pt x="573551" y="733134"/>
                </a:lnTo>
                <a:lnTo>
                  <a:pt x="531151" y="752549"/>
                </a:lnTo>
                <a:lnTo>
                  <a:pt x="486206" y="766869"/>
                </a:lnTo>
                <a:lnTo>
                  <a:pt x="439082" y="775729"/>
                </a:lnTo>
                <a:lnTo>
                  <a:pt x="390144" y="778764"/>
                </a:lnTo>
                <a:lnTo>
                  <a:pt x="341205" y="775729"/>
                </a:lnTo>
                <a:lnTo>
                  <a:pt x="294081" y="766869"/>
                </a:lnTo>
                <a:lnTo>
                  <a:pt x="249136" y="752549"/>
                </a:lnTo>
                <a:lnTo>
                  <a:pt x="206736" y="733134"/>
                </a:lnTo>
                <a:lnTo>
                  <a:pt x="167247" y="708989"/>
                </a:lnTo>
                <a:lnTo>
                  <a:pt x="131034" y="680479"/>
                </a:lnTo>
                <a:lnTo>
                  <a:pt x="98464" y="647970"/>
                </a:lnTo>
                <a:lnTo>
                  <a:pt x="69901" y="611827"/>
                </a:lnTo>
                <a:lnTo>
                  <a:pt x="45711" y="572415"/>
                </a:lnTo>
                <a:lnTo>
                  <a:pt x="26261" y="530099"/>
                </a:lnTo>
                <a:lnTo>
                  <a:pt x="11915" y="485245"/>
                </a:lnTo>
                <a:lnTo>
                  <a:pt x="3039" y="438217"/>
                </a:lnTo>
                <a:lnTo>
                  <a:pt x="0" y="389382"/>
                </a:lnTo>
                <a:close/>
              </a:path>
            </a:pathLst>
          </a:custGeom>
          <a:ln w="76200">
            <a:solidFill>
              <a:srgbClr val="FFFFFF"/>
            </a:solidFill>
          </a:ln>
        </p:spPr>
        <p:txBody>
          <a:bodyPr wrap="square" lIns="0" tIns="0" rIns="0" bIns="0" rtlCol="0"/>
          <a:lstStyle/>
          <a:p>
            <a:endParaRPr/>
          </a:p>
        </p:txBody>
      </p:sp>
      <p:sp>
        <p:nvSpPr>
          <p:cNvPr id="32" name="object 32"/>
          <p:cNvSpPr/>
          <p:nvPr/>
        </p:nvSpPr>
        <p:spPr>
          <a:xfrm>
            <a:off x="5531739" y="2039239"/>
            <a:ext cx="464820" cy="466344"/>
          </a:xfrm>
          <a:prstGeom prst="rect">
            <a:avLst/>
          </a:prstGeom>
          <a:blipFill>
            <a:blip r:embed="rId4" cstate="print"/>
            <a:stretch>
              <a:fillRect/>
            </a:stretch>
          </a:blipFill>
        </p:spPr>
        <p:txBody>
          <a:bodyPr wrap="square" lIns="0" tIns="0" rIns="0" bIns="0" rtlCol="0"/>
          <a:lstStyle/>
          <a:p>
            <a:endParaRPr/>
          </a:p>
        </p:txBody>
      </p:sp>
      <p:pic>
        <p:nvPicPr>
          <p:cNvPr id="38" name="图片 37"/>
          <p:cNvPicPr>
            <a:picLocks noChangeAspect="1"/>
          </p:cNvPicPr>
          <p:nvPr/>
        </p:nvPicPr>
        <p:blipFill>
          <a:blip r:embed="rId5" cstate="print">
            <a:extLst>
              <a:ext uri="{28A0092B-C50C-407E-A947-70E740481C1C}">
                <a14:useLocalDpi xmlns:a14="http://schemas.microsoft.com/office/drawing/2010/main" val="0"/>
              </a:ext>
            </a:extLst>
          </a:blip>
          <a:srcRect l="14064" r="14064"/>
          <a:stretch>
            <a:fillRect/>
          </a:stretch>
        </p:blipFill>
        <p:spPr>
          <a:xfrm>
            <a:off x="438785" y="9387205"/>
            <a:ext cx="4698064" cy="5220000"/>
          </a:xfrm>
          <a:prstGeom prst="rect">
            <a:avLst/>
          </a:prstGeom>
        </p:spPr>
      </p:pic>
      <p:pic>
        <p:nvPicPr>
          <p:cNvPr id="39" name="图片 38"/>
          <p:cNvPicPr>
            <a:picLocks noChangeAspect="1"/>
          </p:cNvPicPr>
          <p:nvPr/>
        </p:nvPicPr>
        <p:blipFill>
          <a:blip r:embed="rId6" cstate="print">
            <a:extLst>
              <a:ext uri="{28A0092B-C50C-407E-A947-70E740481C1C}">
                <a14:useLocalDpi xmlns:a14="http://schemas.microsoft.com/office/drawing/2010/main" val="0"/>
              </a:ext>
            </a:extLst>
          </a:blip>
          <a:srcRect l="13515" r="13515"/>
          <a:stretch>
            <a:fillRect/>
          </a:stretch>
        </p:blipFill>
        <p:spPr>
          <a:xfrm>
            <a:off x="412750" y="2954655"/>
            <a:ext cx="4724233" cy="5220000"/>
          </a:xfrm>
          <a:prstGeom prst="rect">
            <a:avLst/>
          </a:prstGeom>
        </p:spPr>
      </p:pic>
      <p:pic>
        <p:nvPicPr>
          <p:cNvPr id="42" name="图片 41"/>
          <p:cNvPicPr>
            <a:picLocks noChangeAspect="1"/>
          </p:cNvPicPr>
          <p:nvPr/>
        </p:nvPicPr>
        <p:blipFill>
          <a:blip r:embed="rId7" cstate="print">
            <a:extLst>
              <a:ext uri="{28A0092B-C50C-407E-A947-70E740481C1C}">
                <a14:useLocalDpi xmlns:a14="http://schemas.microsoft.com/office/drawing/2010/main" val="0"/>
              </a:ext>
            </a:extLst>
          </a:blip>
          <a:srcRect l="13433" r="13433"/>
          <a:stretch>
            <a:fillRect/>
          </a:stretch>
        </p:blipFill>
        <p:spPr>
          <a:xfrm>
            <a:off x="5531485" y="9382760"/>
            <a:ext cx="4746520" cy="5220000"/>
          </a:xfrm>
          <a:prstGeom prst="rect">
            <a:avLst/>
          </a:prstGeom>
        </p:spPr>
      </p:pic>
      <p:pic>
        <p:nvPicPr>
          <p:cNvPr id="44" name="图片 43"/>
          <p:cNvPicPr>
            <a:picLocks noChangeAspect="1"/>
          </p:cNvPicPr>
          <p:nvPr/>
        </p:nvPicPr>
        <p:blipFill>
          <a:blip r:embed="rId8" cstate="print">
            <a:extLst>
              <a:ext uri="{28A0092B-C50C-407E-A947-70E740481C1C}">
                <a14:useLocalDpi xmlns:a14="http://schemas.microsoft.com/office/drawing/2010/main" val="0"/>
              </a:ext>
            </a:extLst>
          </a:blip>
          <a:srcRect l="13555" r="13555"/>
          <a:stretch>
            <a:fillRect/>
          </a:stretch>
        </p:blipFill>
        <p:spPr>
          <a:xfrm>
            <a:off x="5532755" y="2954655"/>
            <a:ext cx="4745371" cy="5220000"/>
          </a:xfrm>
          <a:prstGeom prst="rect">
            <a:avLst/>
          </a:prstGeom>
        </p:spPr>
      </p:pic>
      <p:pic>
        <p:nvPicPr>
          <p:cNvPr id="3" name="图片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37534" y="13474700"/>
            <a:ext cx="1265156" cy="1128060"/>
          </a:xfrm>
          <a:prstGeom prst="rect">
            <a:avLst/>
          </a:prstGeom>
        </p:spPr>
      </p:pic>
      <p:pic>
        <p:nvPicPr>
          <p:cNvPr id="5" name="图片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0656" y="13474699"/>
            <a:ext cx="1187755" cy="1137077"/>
          </a:xfrm>
          <a:prstGeom prst="rect">
            <a:avLst/>
          </a:prstGeom>
        </p:spPr>
      </p:pic>
      <p:pic>
        <p:nvPicPr>
          <p:cNvPr id="9" name="图片 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490514" y="6597523"/>
            <a:ext cx="1351826" cy="1577131"/>
          </a:xfrm>
          <a:prstGeom prst="rect">
            <a:avLst/>
          </a:prstGeom>
        </p:spPr>
      </p:pic>
      <p:pic>
        <p:nvPicPr>
          <p:cNvPr id="11" name="图片 1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14781" y="6692891"/>
            <a:ext cx="1203630" cy="149873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bject 18"/>
          <p:cNvSpPr/>
          <p:nvPr/>
        </p:nvSpPr>
        <p:spPr>
          <a:xfrm>
            <a:off x="1132332" y="2084832"/>
            <a:ext cx="1902460" cy="347980"/>
          </a:xfrm>
          <a:custGeom>
            <a:avLst/>
            <a:gdLst/>
            <a:ahLst/>
            <a:cxnLst/>
            <a:rect l="l" t="t" r="r" b="b"/>
            <a:pathLst>
              <a:path w="1902460" h="347980">
                <a:moveTo>
                  <a:pt x="1901952" y="0"/>
                </a:moveTo>
                <a:lnTo>
                  <a:pt x="173736" y="0"/>
                </a:lnTo>
                <a:lnTo>
                  <a:pt x="127551" y="6201"/>
                </a:lnTo>
                <a:lnTo>
                  <a:pt x="86049" y="23706"/>
                </a:lnTo>
                <a:lnTo>
                  <a:pt x="50887" y="50863"/>
                </a:lnTo>
                <a:lnTo>
                  <a:pt x="23720" y="86021"/>
                </a:lnTo>
                <a:lnTo>
                  <a:pt x="6206" y="127529"/>
                </a:lnTo>
                <a:lnTo>
                  <a:pt x="0" y="173735"/>
                </a:lnTo>
                <a:lnTo>
                  <a:pt x="0" y="347471"/>
                </a:lnTo>
                <a:lnTo>
                  <a:pt x="1728216" y="347471"/>
                </a:lnTo>
                <a:lnTo>
                  <a:pt x="1774422" y="341270"/>
                </a:lnTo>
                <a:lnTo>
                  <a:pt x="1815930" y="323765"/>
                </a:lnTo>
                <a:lnTo>
                  <a:pt x="1851088" y="296608"/>
                </a:lnTo>
                <a:lnTo>
                  <a:pt x="1878245" y="261450"/>
                </a:lnTo>
                <a:lnTo>
                  <a:pt x="1895750" y="219942"/>
                </a:lnTo>
                <a:lnTo>
                  <a:pt x="1901952" y="173735"/>
                </a:lnTo>
                <a:lnTo>
                  <a:pt x="1901952" y="0"/>
                </a:lnTo>
                <a:close/>
              </a:path>
            </a:pathLst>
          </a:custGeom>
          <a:solidFill>
            <a:srgbClr val="ADC62E"/>
          </a:solidFill>
        </p:spPr>
        <p:txBody>
          <a:bodyPr wrap="square" lIns="0" tIns="0" rIns="0" bIns="0" rtlCol="0"/>
          <a:lstStyle/>
          <a:p>
            <a:endParaRPr/>
          </a:p>
        </p:txBody>
      </p:sp>
      <p:sp>
        <p:nvSpPr>
          <p:cNvPr id="19" name="object 19"/>
          <p:cNvSpPr txBox="1"/>
          <p:nvPr/>
        </p:nvSpPr>
        <p:spPr>
          <a:xfrm>
            <a:off x="559104" y="1016253"/>
            <a:ext cx="4931410" cy="1426845"/>
          </a:xfrm>
          <a:prstGeom prst="rect">
            <a:avLst/>
          </a:prstGeom>
        </p:spPr>
        <p:txBody>
          <a:bodyPr vert="horz" wrap="square" lIns="0" tIns="0" rIns="0" bIns="0" rtlCol="0">
            <a:spAutoFit/>
          </a:bodyPr>
          <a:lstStyle/>
          <a:p>
            <a:pPr marL="12700">
              <a:lnSpc>
                <a:spcPts val="3775"/>
              </a:lnSpc>
            </a:pPr>
            <a:r>
              <a:rPr sz="4400" b="1" dirty="0">
                <a:solidFill>
                  <a:srgbClr val="6FAC46"/>
                </a:solidFill>
                <a:latin typeface="微软雅黑" panose="020B0503020204020204" charset="-122"/>
                <a:cs typeface="微软雅黑" panose="020B0503020204020204" charset="-122"/>
              </a:rPr>
              <a:t>7.3</a:t>
            </a:r>
            <a:r>
              <a:rPr sz="4400" b="1" spc="-215" dirty="0">
                <a:solidFill>
                  <a:srgbClr val="6FAC46"/>
                </a:solidFill>
                <a:latin typeface="微软雅黑" panose="020B0503020204020204" charset="-122"/>
                <a:cs typeface="微软雅黑" panose="020B0503020204020204" charset="-122"/>
              </a:rPr>
              <a:t> </a:t>
            </a:r>
            <a:r>
              <a:rPr sz="2800" b="1" spc="-5" dirty="0">
                <a:solidFill>
                  <a:srgbClr val="6FAC46"/>
                </a:solidFill>
                <a:latin typeface="微软雅黑" panose="020B0503020204020204" charset="-122"/>
                <a:cs typeface="微软雅黑" panose="020B0503020204020204" charset="-122"/>
              </a:rPr>
              <a:t>绿色安全的市政设施体系</a:t>
            </a:r>
            <a:endParaRPr sz="2800">
              <a:latin typeface="微软雅黑" panose="020B0503020204020204" charset="-122"/>
              <a:cs typeface="微软雅黑" panose="020B0503020204020204" charset="-122"/>
            </a:endParaRPr>
          </a:p>
          <a:p>
            <a:pPr marL="913765">
              <a:lnSpc>
                <a:spcPct val="100000"/>
              </a:lnSpc>
              <a:spcBef>
                <a:spcPts val="4475"/>
              </a:spcBef>
            </a:pPr>
            <a:r>
              <a:rPr lang="zh-CN" sz="2400" b="1" dirty="0">
                <a:solidFill>
                  <a:srgbClr val="FFFFFF"/>
                </a:solidFill>
                <a:latin typeface="微软雅黑" panose="020B0503020204020204" charset="-122"/>
                <a:cs typeface="微软雅黑" panose="020B0503020204020204" charset="-122"/>
              </a:rPr>
              <a:t>供热</a:t>
            </a:r>
            <a:r>
              <a:rPr sz="2400" b="1" dirty="0">
                <a:solidFill>
                  <a:srgbClr val="FFFFFF"/>
                </a:solidFill>
                <a:latin typeface="微软雅黑" panose="020B0503020204020204" charset="-122"/>
                <a:cs typeface="微软雅黑" panose="020B0503020204020204" charset="-122"/>
              </a:rPr>
              <a:t>工程</a:t>
            </a:r>
            <a:endParaRPr sz="2400">
              <a:latin typeface="微软雅黑" panose="020B0503020204020204" charset="-122"/>
              <a:cs typeface="微软雅黑" panose="020B0503020204020204" charset="-122"/>
            </a:endParaRPr>
          </a:p>
        </p:txBody>
      </p:sp>
      <p:sp>
        <p:nvSpPr>
          <p:cNvPr id="20" name="object 20"/>
          <p:cNvSpPr/>
          <p:nvPr/>
        </p:nvSpPr>
        <p:spPr>
          <a:xfrm>
            <a:off x="239268" y="1876044"/>
            <a:ext cx="780415" cy="779145"/>
          </a:xfrm>
          <a:custGeom>
            <a:avLst/>
            <a:gdLst/>
            <a:ahLst/>
            <a:cxnLst/>
            <a:rect l="l" t="t" r="r" b="b"/>
            <a:pathLst>
              <a:path w="780415" h="779144">
                <a:moveTo>
                  <a:pt x="390144" y="0"/>
                </a:moveTo>
                <a:lnTo>
                  <a:pt x="341205" y="3034"/>
                </a:lnTo>
                <a:lnTo>
                  <a:pt x="294081" y="11894"/>
                </a:lnTo>
                <a:lnTo>
                  <a:pt x="249136" y="26214"/>
                </a:lnTo>
                <a:lnTo>
                  <a:pt x="206736" y="45629"/>
                </a:lnTo>
                <a:lnTo>
                  <a:pt x="167247" y="69774"/>
                </a:lnTo>
                <a:lnTo>
                  <a:pt x="131034" y="98284"/>
                </a:lnTo>
                <a:lnTo>
                  <a:pt x="98464" y="130793"/>
                </a:lnTo>
                <a:lnTo>
                  <a:pt x="69901" y="166936"/>
                </a:lnTo>
                <a:lnTo>
                  <a:pt x="45711" y="206348"/>
                </a:lnTo>
                <a:lnTo>
                  <a:pt x="26261" y="248664"/>
                </a:lnTo>
                <a:lnTo>
                  <a:pt x="11915" y="293518"/>
                </a:lnTo>
                <a:lnTo>
                  <a:pt x="3039" y="340546"/>
                </a:lnTo>
                <a:lnTo>
                  <a:pt x="0" y="389381"/>
                </a:lnTo>
                <a:lnTo>
                  <a:pt x="3039" y="438217"/>
                </a:lnTo>
                <a:lnTo>
                  <a:pt x="11915" y="485245"/>
                </a:lnTo>
                <a:lnTo>
                  <a:pt x="26261" y="530099"/>
                </a:lnTo>
                <a:lnTo>
                  <a:pt x="45711" y="572415"/>
                </a:lnTo>
                <a:lnTo>
                  <a:pt x="69901" y="611827"/>
                </a:lnTo>
                <a:lnTo>
                  <a:pt x="98464" y="647970"/>
                </a:lnTo>
                <a:lnTo>
                  <a:pt x="131034" y="680479"/>
                </a:lnTo>
                <a:lnTo>
                  <a:pt x="167247" y="708989"/>
                </a:lnTo>
                <a:lnTo>
                  <a:pt x="206736" y="733134"/>
                </a:lnTo>
                <a:lnTo>
                  <a:pt x="249136" y="752549"/>
                </a:lnTo>
                <a:lnTo>
                  <a:pt x="294081" y="766869"/>
                </a:lnTo>
                <a:lnTo>
                  <a:pt x="341205" y="775729"/>
                </a:lnTo>
                <a:lnTo>
                  <a:pt x="390144" y="778763"/>
                </a:lnTo>
                <a:lnTo>
                  <a:pt x="439082" y="775729"/>
                </a:lnTo>
                <a:lnTo>
                  <a:pt x="486206" y="766869"/>
                </a:lnTo>
                <a:lnTo>
                  <a:pt x="531151" y="752549"/>
                </a:lnTo>
                <a:lnTo>
                  <a:pt x="573551" y="733134"/>
                </a:lnTo>
                <a:lnTo>
                  <a:pt x="613040" y="708989"/>
                </a:lnTo>
                <a:lnTo>
                  <a:pt x="649253" y="680479"/>
                </a:lnTo>
                <a:lnTo>
                  <a:pt x="681823" y="647970"/>
                </a:lnTo>
                <a:lnTo>
                  <a:pt x="710386" y="611827"/>
                </a:lnTo>
                <a:lnTo>
                  <a:pt x="734576" y="572415"/>
                </a:lnTo>
                <a:lnTo>
                  <a:pt x="754026" y="530099"/>
                </a:lnTo>
                <a:lnTo>
                  <a:pt x="768372" y="485245"/>
                </a:lnTo>
                <a:lnTo>
                  <a:pt x="777248" y="438217"/>
                </a:lnTo>
                <a:lnTo>
                  <a:pt x="780288" y="389381"/>
                </a:lnTo>
                <a:lnTo>
                  <a:pt x="777248" y="340546"/>
                </a:lnTo>
                <a:lnTo>
                  <a:pt x="768372" y="293518"/>
                </a:lnTo>
                <a:lnTo>
                  <a:pt x="754026" y="248664"/>
                </a:lnTo>
                <a:lnTo>
                  <a:pt x="734576" y="206348"/>
                </a:lnTo>
                <a:lnTo>
                  <a:pt x="710386" y="166936"/>
                </a:lnTo>
                <a:lnTo>
                  <a:pt x="681823" y="130793"/>
                </a:lnTo>
                <a:lnTo>
                  <a:pt x="649253" y="98284"/>
                </a:lnTo>
                <a:lnTo>
                  <a:pt x="613040" y="69774"/>
                </a:lnTo>
                <a:lnTo>
                  <a:pt x="573551" y="45629"/>
                </a:lnTo>
                <a:lnTo>
                  <a:pt x="531151" y="26214"/>
                </a:lnTo>
                <a:lnTo>
                  <a:pt x="486206" y="11894"/>
                </a:lnTo>
                <a:lnTo>
                  <a:pt x="439082" y="3034"/>
                </a:lnTo>
                <a:lnTo>
                  <a:pt x="390144" y="0"/>
                </a:lnTo>
                <a:close/>
              </a:path>
            </a:pathLst>
          </a:custGeom>
          <a:solidFill>
            <a:srgbClr val="ADC62E"/>
          </a:solidFill>
        </p:spPr>
        <p:txBody>
          <a:bodyPr wrap="square" lIns="0" tIns="0" rIns="0" bIns="0" rtlCol="0"/>
          <a:lstStyle/>
          <a:p>
            <a:endParaRPr/>
          </a:p>
        </p:txBody>
      </p:sp>
      <p:sp>
        <p:nvSpPr>
          <p:cNvPr id="21" name="object 21"/>
          <p:cNvSpPr/>
          <p:nvPr/>
        </p:nvSpPr>
        <p:spPr>
          <a:xfrm>
            <a:off x="366268" y="2003044"/>
            <a:ext cx="780415" cy="779145"/>
          </a:xfrm>
          <a:custGeom>
            <a:avLst/>
            <a:gdLst/>
            <a:ahLst/>
            <a:cxnLst/>
            <a:rect l="l" t="t" r="r" b="b"/>
            <a:pathLst>
              <a:path w="780415" h="779144">
                <a:moveTo>
                  <a:pt x="0" y="389381"/>
                </a:moveTo>
                <a:lnTo>
                  <a:pt x="3039" y="340546"/>
                </a:lnTo>
                <a:lnTo>
                  <a:pt x="11915" y="293518"/>
                </a:lnTo>
                <a:lnTo>
                  <a:pt x="26261" y="248664"/>
                </a:lnTo>
                <a:lnTo>
                  <a:pt x="45711" y="206348"/>
                </a:lnTo>
                <a:lnTo>
                  <a:pt x="69901" y="166936"/>
                </a:lnTo>
                <a:lnTo>
                  <a:pt x="98464" y="130793"/>
                </a:lnTo>
                <a:lnTo>
                  <a:pt x="131034" y="98284"/>
                </a:lnTo>
                <a:lnTo>
                  <a:pt x="167247" y="69774"/>
                </a:lnTo>
                <a:lnTo>
                  <a:pt x="206736" y="45629"/>
                </a:lnTo>
                <a:lnTo>
                  <a:pt x="249136" y="26214"/>
                </a:lnTo>
                <a:lnTo>
                  <a:pt x="294081" y="11894"/>
                </a:lnTo>
                <a:lnTo>
                  <a:pt x="341205" y="3034"/>
                </a:lnTo>
                <a:lnTo>
                  <a:pt x="390144" y="0"/>
                </a:lnTo>
                <a:lnTo>
                  <a:pt x="439082" y="3034"/>
                </a:lnTo>
                <a:lnTo>
                  <a:pt x="486206" y="11894"/>
                </a:lnTo>
                <a:lnTo>
                  <a:pt x="531151" y="26214"/>
                </a:lnTo>
                <a:lnTo>
                  <a:pt x="573551" y="45629"/>
                </a:lnTo>
                <a:lnTo>
                  <a:pt x="613040" y="69774"/>
                </a:lnTo>
                <a:lnTo>
                  <a:pt x="649253" y="98284"/>
                </a:lnTo>
                <a:lnTo>
                  <a:pt x="681823" y="130793"/>
                </a:lnTo>
                <a:lnTo>
                  <a:pt x="710386" y="166936"/>
                </a:lnTo>
                <a:lnTo>
                  <a:pt x="734576" y="206348"/>
                </a:lnTo>
                <a:lnTo>
                  <a:pt x="754026" y="248664"/>
                </a:lnTo>
                <a:lnTo>
                  <a:pt x="768372" y="293518"/>
                </a:lnTo>
                <a:lnTo>
                  <a:pt x="777248" y="340546"/>
                </a:lnTo>
                <a:lnTo>
                  <a:pt x="780288" y="389381"/>
                </a:lnTo>
                <a:lnTo>
                  <a:pt x="777248" y="438217"/>
                </a:lnTo>
                <a:lnTo>
                  <a:pt x="768372" y="485245"/>
                </a:lnTo>
                <a:lnTo>
                  <a:pt x="754026" y="530099"/>
                </a:lnTo>
                <a:lnTo>
                  <a:pt x="734576" y="572415"/>
                </a:lnTo>
                <a:lnTo>
                  <a:pt x="710386" y="611827"/>
                </a:lnTo>
                <a:lnTo>
                  <a:pt x="681823" y="647970"/>
                </a:lnTo>
                <a:lnTo>
                  <a:pt x="649253" y="680479"/>
                </a:lnTo>
                <a:lnTo>
                  <a:pt x="613040" y="708989"/>
                </a:lnTo>
                <a:lnTo>
                  <a:pt x="573551" y="733134"/>
                </a:lnTo>
                <a:lnTo>
                  <a:pt x="531151" y="752549"/>
                </a:lnTo>
                <a:lnTo>
                  <a:pt x="486206" y="766869"/>
                </a:lnTo>
                <a:lnTo>
                  <a:pt x="439082" y="775729"/>
                </a:lnTo>
                <a:lnTo>
                  <a:pt x="390144" y="778763"/>
                </a:lnTo>
                <a:lnTo>
                  <a:pt x="341205" y="775729"/>
                </a:lnTo>
                <a:lnTo>
                  <a:pt x="294081" y="766869"/>
                </a:lnTo>
                <a:lnTo>
                  <a:pt x="249136" y="752549"/>
                </a:lnTo>
                <a:lnTo>
                  <a:pt x="206736" y="733134"/>
                </a:lnTo>
                <a:lnTo>
                  <a:pt x="167247" y="708989"/>
                </a:lnTo>
                <a:lnTo>
                  <a:pt x="131034" y="680479"/>
                </a:lnTo>
                <a:lnTo>
                  <a:pt x="98464" y="647970"/>
                </a:lnTo>
                <a:lnTo>
                  <a:pt x="69901" y="611827"/>
                </a:lnTo>
                <a:lnTo>
                  <a:pt x="45711" y="572415"/>
                </a:lnTo>
                <a:lnTo>
                  <a:pt x="26261" y="530099"/>
                </a:lnTo>
                <a:lnTo>
                  <a:pt x="11915" y="485245"/>
                </a:lnTo>
                <a:lnTo>
                  <a:pt x="3039" y="438217"/>
                </a:lnTo>
                <a:lnTo>
                  <a:pt x="0" y="389381"/>
                </a:lnTo>
                <a:close/>
              </a:path>
            </a:pathLst>
          </a:custGeom>
          <a:ln w="76199">
            <a:solidFill>
              <a:srgbClr val="FFFFFF"/>
            </a:solidFill>
          </a:ln>
        </p:spPr>
        <p:txBody>
          <a:bodyPr wrap="square" lIns="0" tIns="0" rIns="0" bIns="0" rtlCol="0"/>
          <a:lstStyle/>
          <a:p>
            <a:endParaRPr/>
          </a:p>
        </p:txBody>
      </p:sp>
      <p:sp>
        <p:nvSpPr>
          <p:cNvPr id="22" name="object 22"/>
          <p:cNvSpPr/>
          <p:nvPr/>
        </p:nvSpPr>
        <p:spPr>
          <a:xfrm>
            <a:off x="382524" y="2010156"/>
            <a:ext cx="512063" cy="513588"/>
          </a:xfrm>
          <a:prstGeom prst="rect">
            <a:avLst/>
          </a:prstGeom>
          <a:blipFill>
            <a:blip r:embed="rId2" cstate="print"/>
            <a:stretch>
              <a:fillRect/>
            </a:stretch>
          </a:blipFill>
        </p:spPr>
        <p:txBody>
          <a:bodyPr wrap="square" lIns="0" tIns="0" rIns="0" bIns="0" rtlCol="0"/>
          <a:lstStyle/>
          <a:p>
            <a:endParaRPr/>
          </a:p>
        </p:txBody>
      </p:sp>
      <p:sp>
        <p:nvSpPr>
          <p:cNvPr id="33" name="object 33"/>
          <p:cNvSpPr/>
          <p:nvPr/>
        </p:nvSpPr>
        <p:spPr>
          <a:xfrm>
            <a:off x="6336284" y="2084832"/>
            <a:ext cx="1908175" cy="347980"/>
          </a:xfrm>
          <a:custGeom>
            <a:avLst/>
            <a:gdLst/>
            <a:ahLst/>
            <a:cxnLst/>
            <a:rect l="l" t="t" r="r" b="b"/>
            <a:pathLst>
              <a:path w="1908175" h="347979">
                <a:moveTo>
                  <a:pt x="1908048" y="0"/>
                </a:moveTo>
                <a:lnTo>
                  <a:pt x="173735" y="0"/>
                </a:lnTo>
                <a:lnTo>
                  <a:pt x="127529" y="6201"/>
                </a:lnTo>
                <a:lnTo>
                  <a:pt x="86021" y="23706"/>
                </a:lnTo>
                <a:lnTo>
                  <a:pt x="50863" y="50863"/>
                </a:lnTo>
                <a:lnTo>
                  <a:pt x="23706" y="86021"/>
                </a:lnTo>
                <a:lnTo>
                  <a:pt x="6201" y="127529"/>
                </a:lnTo>
                <a:lnTo>
                  <a:pt x="0" y="173736"/>
                </a:lnTo>
                <a:lnTo>
                  <a:pt x="0" y="347472"/>
                </a:lnTo>
                <a:lnTo>
                  <a:pt x="1734311" y="347472"/>
                </a:lnTo>
                <a:lnTo>
                  <a:pt x="1780518" y="341270"/>
                </a:lnTo>
                <a:lnTo>
                  <a:pt x="1822026" y="323765"/>
                </a:lnTo>
                <a:lnTo>
                  <a:pt x="1857184" y="296608"/>
                </a:lnTo>
                <a:lnTo>
                  <a:pt x="1884341" y="261450"/>
                </a:lnTo>
                <a:lnTo>
                  <a:pt x="1901846" y="219942"/>
                </a:lnTo>
                <a:lnTo>
                  <a:pt x="1908048" y="173736"/>
                </a:lnTo>
                <a:lnTo>
                  <a:pt x="1908048" y="0"/>
                </a:lnTo>
                <a:close/>
              </a:path>
            </a:pathLst>
          </a:custGeom>
          <a:solidFill>
            <a:srgbClr val="8BC348"/>
          </a:solidFill>
        </p:spPr>
        <p:txBody>
          <a:bodyPr wrap="square" lIns="0" tIns="0" rIns="0" bIns="0" rtlCol="0"/>
          <a:lstStyle/>
          <a:p>
            <a:endParaRPr/>
          </a:p>
        </p:txBody>
      </p:sp>
      <p:sp>
        <p:nvSpPr>
          <p:cNvPr id="34" name="object 34"/>
          <p:cNvSpPr txBox="1"/>
          <p:nvPr/>
        </p:nvSpPr>
        <p:spPr>
          <a:xfrm>
            <a:off x="6668896" y="2051380"/>
            <a:ext cx="1244600" cy="391795"/>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FFFFFF"/>
                </a:solidFill>
                <a:latin typeface="微软雅黑" panose="020B0503020204020204" charset="-122"/>
                <a:cs typeface="微软雅黑" panose="020B0503020204020204" charset="-122"/>
              </a:rPr>
              <a:t>环卫工程</a:t>
            </a:r>
            <a:endParaRPr sz="2400">
              <a:latin typeface="微软雅黑" panose="020B0503020204020204" charset="-122"/>
              <a:cs typeface="微软雅黑" panose="020B0503020204020204" charset="-122"/>
            </a:endParaRPr>
          </a:p>
        </p:txBody>
      </p:sp>
      <p:sp>
        <p:nvSpPr>
          <p:cNvPr id="35" name="object 35"/>
          <p:cNvSpPr/>
          <p:nvPr/>
        </p:nvSpPr>
        <p:spPr>
          <a:xfrm>
            <a:off x="5440172" y="1886711"/>
            <a:ext cx="783590" cy="782320"/>
          </a:xfrm>
          <a:custGeom>
            <a:avLst/>
            <a:gdLst/>
            <a:ahLst/>
            <a:cxnLst/>
            <a:rect l="l" t="t" r="r" b="b"/>
            <a:pathLst>
              <a:path w="783589" h="782320">
                <a:moveTo>
                  <a:pt x="391667" y="0"/>
                </a:moveTo>
                <a:lnTo>
                  <a:pt x="342544" y="3045"/>
                </a:lnTo>
                <a:lnTo>
                  <a:pt x="295239" y="11938"/>
                </a:lnTo>
                <a:lnTo>
                  <a:pt x="250121" y="26311"/>
                </a:lnTo>
                <a:lnTo>
                  <a:pt x="207556" y="45799"/>
                </a:lnTo>
                <a:lnTo>
                  <a:pt x="167913" y="70034"/>
                </a:lnTo>
                <a:lnTo>
                  <a:pt x="131558" y="98652"/>
                </a:lnTo>
                <a:lnTo>
                  <a:pt x="98858" y="131286"/>
                </a:lnTo>
                <a:lnTo>
                  <a:pt x="70182" y="167569"/>
                </a:lnTo>
                <a:lnTo>
                  <a:pt x="45896" y="207135"/>
                </a:lnTo>
                <a:lnTo>
                  <a:pt x="26367" y="249618"/>
                </a:lnTo>
                <a:lnTo>
                  <a:pt x="11963" y="294651"/>
                </a:lnTo>
                <a:lnTo>
                  <a:pt x="3052" y="341869"/>
                </a:lnTo>
                <a:lnTo>
                  <a:pt x="0" y="390906"/>
                </a:lnTo>
                <a:lnTo>
                  <a:pt x="3052" y="439942"/>
                </a:lnTo>
                <a:lnTo>
                  <a:pt x="11963" y="487160"/>
                </a:lnTo>
                <a:lnTo>
                  <a:pt x="26367" y="532193"/>
                </a:lnTo>
                <a:lnTo>
                  <a:pt x="45896" y="574676"/>
                </a:lnTo>
                <a:lnTo>
                  <a:pt x="70182" y="614242"/>
                </a:lnTo>
                <a:lnTo>
                  <a:pt x="98858" y="650525"/>
                </a:lnTo>
                <a:lnTo>
                  <a:pt x="131558" y="683159"/>
                </a:lnTo>
                <a:lnTo>
                  <a:pt x="167913" y="711777"/>
                </a:lnTo>
                <a:lnTo>
                  <a:pt x="207556" y="736012"/>
                </a:lnTo>
                <a:lnTo>
                  <a:pt x="250121" y="755500"/>
                </a:lnTo>
                <a:lnTo>
                  <a:pt x="295239" y="769873"/>
                </a:lnTo>
                <a:lnTo>
                  <a:pt x="342544" y="778766"/>
                </a:lnTo>
                <a:lnTo>
                  <a:pt x="391667" y="781812"/>
                </a:lnTo>
                <a:lnTo>
                  <a:pt x="440791" y="778766"/>
                </a:lnTo>
                <a:lnTo>
                  <a:pt x="488096" y="769873"/>
                </a:lnTo>
                <a:lnTo>
                  <a:pt x="533214" y="755500"/>
                </a:lnTo>
                <a:lnTo>
                  <a:pt x="575779" y="736012"/>
                </a:lnTo>
                <a:lnTo>
                  <a:pt x="615422" y="711777"/>
                </a:lnTo>
                <a:lnTo>
                  <a:pt x="651777" y="683159"/>
                </a:lnTo>
                <a:lnTo>
                  <a:pt x="684477" y="650525"/>
                </a:lnTo>
                <a:lnTo>
                  <a:pt x="713153" y="614242"/>
                </a:lnTo>
                <a:lnTo>
                  <a:pt x="737439" y="574676"/>
                </a:lnTo>
                <a:lnTo>
                  <a:pt x="756968" y="532193"/>
                </a:lnTo>
                <a:lnTo>
                  <a:pt x="771372" y="487160"/>
                </a:lnTo>
                <a:lnTo>
                  <a:pt x="780283" y="439942"/>
                </a:lnTo>
                <a:lnTo>
                  <a:pt x="783335" y="390906"/>
                </a:lnTo>
                <a:lnTo>
                  <a:pt x="780283" y="341869"/>
                </a:lnTo>
                <a:lnTo>
                  <a:pt x="771372" y="294651"/>
                </a:lnTo>
                <a:lnTo>
                  <a:pt x="756968" y="249618"/>
                </a:lnTo>
                <a:lnTo>
                  <a:pt x="737439" y="207135"/>
                </a:lnTo>
                <a:lnTo>
                  <a:pt x="713153" y="167569"/>
                </a:lnTo>
                <a:lnTo>
                  <a:pt x="684477" y="131286"/>
                </a:lnTo>
                <a:lnTo>
                  <a:pt x="651777" y="98652"/>
                </a:lnTo>
                <a:lnTo>
                  <a:pt x="615422" y="70034"/>
                </a:lnTo>
                <a:lnTo>
                  <a:pt x="575779" y="45799"/>
                </a:lnTo>
                <a:lnTo>
                  <a:pt x="533214" y="26311"/>
                </a:lnTo>
                <a:lnTo>
                  <a:pt x="488096" y="11938"/>
                </a:lnTo>
                <a:lnTo>
                  <a:pt x="440791" y="3045"/>
                </a:lnTo>
                <a:lnTo>
                  <a:pt x="391667" y="0"/>
                </a:lnTo>
                <a:close/>
              </a:path>
            </a:pathLst>
          </a:custGeom>
          <a:solidFill>
            <a:srgbClr val="8BC348"/>
          </a:solidFill>
        </p:spPr>
        <p:txBody>
          <a:bodyPr wrap="square" lIns="0" tIns="0" rIns="0" bIns="0" rtlCol="0"/>
          <a:lstStyle/>
          <a:p>
            <a:endParaRPr/>
          </a:p>
        </p:txBody>
      </p:sp>
      <p:sp>
        <p:nvSpPr>
          <p:cNvPr id="36" name="object 36"/>
          <p:cNvSpPr/>
          <p:nvPr/>
        </p:nvSpPr>
        <p:spPr>
          <a:xfrm>
            <a:off x="5567172" y="2013711"/>
            <a:ext cx="783590" cy="782320"/>
          </a:xfrm>
          <a:custGeom>
            <a:avLst/>
            <a:gdLst/>
            <a:ahLst/>
            <a:cxnLst/>
            <a:rect l="l" t="t" r="r" b="b"/>
            <a:pathLst>
              <a:path w="783589" h="782320">
                <a:moveTo>
                  <a:pt x="0" y="390906"/>
                </a:moveTo>
                <a:lnTo>
                  <a:pt x="3052" y="341869"/>
                </a:lnTo>
                <a:lnTo>
                  <a:pt x="11963" y="294651"/>
                </a:lnTo>
                <a:lnTo>
                  <a:pt x="26367" y="249618"/>
                </a:lnTo>
                <a:lnTo>
                  <a:pt x="45896" y="207135"/>
                </a:lnTo>
                <a:lnTo>
                  <a:pt x="70182" y="167569"/>
                </a:lnTo>
                <a:lnTo>
                  <a:pt x="98858" y="131286"/>
                </a:lnTo>
                <a:lnTo>
                  <a:pt x="131558" y="98652"/>
                </a:lnTo>
                <a:lnTo>
                  <a:pt x="167913" y="70034"/>
                </a:lnTo>
                <a:lnTo>
                  <a:pt x="207556" y="45799"/>
                </a:lnTo>
                <a:lnTo>
                  <a:pt x="250121" y="26311"/>
                </a:lnTo>
                <a:lnTo>
                  <a:pt x="295239" y="11938"/>
                </a:lnTo>
                <a:lnTo>
                  <a:pt x="342544" y="3045"/>
                </a:lnTo>
                <a:lnTo>
                  <a:pt x="391667" y="0"/>
                </a:lnTo>
                <a:lnTo>
                  <a:pt x="440791" y="3045"/>
                </a:lnTo>
                <a:lnTo>
                  <a:pt x="488096" y="11938"/>
                </a:lnTo>
                <a:lnTo>
                  <a:pt x="533214" y="26311"/>
                </a:lnTo>
                <a:lnTo>
                  <a:pt x="575779" y="45799"/>
                </a:lnTo>
                <a:lnTo>
                  <a:pt x="615422" y="70034"/>
                </a:lnTo>
                <a:lnTo>
                  <a:pt x="651777" y="98652"/>
                </a:lnTo>
                <a:lnTo>
                  <a:pt x="684477" y="131286"/>
                </a:lnTo>
                <a:lnTo>
                  <a:pt x="713153" y="167569"/>
                </a:lnTo>
                <a:lnTo>
                  <a:pt x="737439" y="207135"/>
                </a:lnTo>
                <a:lnTo>
                  <a:pt x="756968" y="249618"/>
                </a:lnTo>
                <a:lnTo>
                  <a:pt x="771372" y="294651"/>
                </a:lnTo>
                <a:lnTo>
                  <a:pt x="780283" y="341869"/>
                </a:lnTo>
                <a:lnTo>
                  <a:pt x="783335" y="390906"/>
                </a:lnTo>
                <a:lnTo>
                  <a:pt x="780283" y="439942"/>
                </a:lnTo>
                <a:lnTo>
                  <a:pt x="771372" y="487160"/>
                </a:lnTo>
                <a:lnTo>
                  <a:pt x="756968" y="532193"/>
                </a:lnTo>
                <a:lnTo>
                  <a:pt x="737439" y="574676"/>
                </a:lnTo>
                <a:lnTo>
                  <a:pt x="713153" y="614242"/>
                </a:lnTo>
                <a:lnTo>
                  <a:pt x="684477" y="650525"/>
                </a:lnTo>
                <a:lnTo>
                  <a:pt x="651777" y="683159"/>
                </a:lnTo>
                <a:lnTo>
                  <a:pt x="615422" y="711777"/>
                </a:lnTo>
                <a:lnTo>
                  <a:pt x="575779" y="736012"/>
                </a:lnTo>
                <a:lnTo>
                  <a:pt x="533214" y="755500"/>
                </a:lnTo>
                <a:lnTo>
                  <a:pt x="488096" y="769873"/>
                </a:lnTo>
                <a:lnTo>
                  <a:pt x="440791" y="778766"/>
                </a:lnTo>
                <a:lnTo>
                  <a:pt x="391667" y="781812"/>
                </a:lnTo>
                <a:lnTo>
                  <a:pt x="342544" y="778766"/>
                </a:lnTo>
                <a:lnTo>
                  <a:pt x="295239" y="769873"/>
                </a:lnTo>
                <a:lnTo>
                  <a:pt x="250121" y="755500"/>
                </a:lnTo>
                <a:lnTo>
                  <a:pt x="207556" y="736012"/>
                </a:lnTo>
                <a:lnTo>
                  <a:pt x="167913" y="711777"/>
                </a:lnTo>
                <a:lnTo>
                  <a:pt x="131558" y="683159"/>
                </a:lnTo>
                <a:lnTo>
                  <a:pt x="98858" y="650525"/>
                </a:lnTo>
                <a:lnTo>
                  <a:pt x="70182" y="614242"/>
                </a:lnTo>
                <a:lnTo>
                  <a:pt x="45896" y="574676"/>
                </a:lnTo>
                <a:lnTo>
                  <a:pt x="26367" y="532193"/>
                </a:lnTo>
                <a:lnTo>
                  <a:pt x="11963" y="487160"/>
                </a:lnTo>
                <a:lnTo>
                  <a:pt x="3052" y="439942"/>
                </a:lnTo>
                <a:lnTo>
                  <a:pt x="0" y="390906"/>
                </a:lnTo>
                <a:close/>
              </a:path>
            </a:pathLst>
          </a:custGeom>
          <a:ln w="76200">
            <a:solidFill>
              <a:srgbClr val="FFFFFF"/>
            </a:solidFill>
          </a:ln>
        </p:spPr>
        <p:txBody>
          <a:bodyPr wrap="square" lIns="0" tIns="0" rIns="0" bIns="0" rtlCol="0"/>
          <a:lstStyle/>
          <a:p>
            <a:endParaRPr/>
          </a:p>
        </p:txBody>
      </p:sp>
      <p:sp>
        <p:nvSpPr>
          <p:cNvPr id="37" name="object 37"/>
          <p:cNvSpPr/>
          <p:nvPr/>
        </p:nvSpPr>
        <p:spPr>
          <a:xfrm>
            <a:off x="5615431" y="2048256"/>
            <a:ext cx="448056" cy="448056"/>
          </a:xfrm>
          <a:prstGeom prst="rect">
            <a:avLst/>
          </a:prstGeom>
          <a:blipFill>
            <a:blip r:embed="rId3" cstate="print"/>
            <a:stretch>
              <a:fillRect/>
            </a:stretch>
          </a:blipFill>
        </p:spPr>
        <p:txBody>
          <a:bodyPr wrap="square" lIns="0" tIns="0" rIns="0" bIns="0" rtlCol="0"/>
          <a:lstStyle/>
          <a:p>
            <a:endParaRP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rcRect l="13681" r="13681"/>
          <a:stretch>
            <a:fillRect/>
          </a:stretch>
        </p:blipFill>
        <p:spPr>
          <a:xfrm>
            <a:off x="396240" y="2915285"/>
            <a:ext cx="4732849" cy="5220000"/>
          </a:xfrm>
          <a:prstGeom prst="rect">
            <a:avLst/>
          </a:prstGeom>
        </p:spPr>
      </p:pic>
      <p:pic>
        <p:nvPicPr>
          <p:cNvPr id="4" name="图片 3"/>
          <p:cNvPicPr>
            <a:picLocks noChangeAspect="1"/>
          </p:cNvPicPr>
          <p:nvPr/>
        </p:nvPicPr>
        <p:blipFill>
          <a:blip r:embed="rId5" cstate="print">
            <a:extLst>
              <a:ext uri="{28A0092B-C50C-407E-A947-70E740481C1C}">
                <a14:useLocalDpi xmlns:a14="http://schemas.microsoft.com/office/drawing/2010/main" val="0"/>
              </a:ext>
            </a:extLst>
          </a:blip>
          <a:srcRect l="13824" r="13824"/>
          <a:stretch>
            <a:fillRect/>
          </a:stretch>
        </p:blipFill>
        <p:spPr>
          <a:xfrm>
            <a:off x="5615305" y="2924810"/>
            <a:ext cx="4709343" cy="5220000"/>
          </a:xfrm>
          <a:prstGeom prst="rect">
            <a:avLst/>
          </a:prstGeom>
        </p:spPr>
      </p:pic>
      <p:pic>
        <p:nvPicPr>
          <p:cNvPr id="5" name="图片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15305" y="6649658"/>
            <a:ext cx="861695" cy="1495151"/>
          </a:xfrm>
          <a:prstGeom prst="rect">
            <a:avLst/>
          </a:prstGeom>
        </p:spPr>
      </p:pic>
      <p:pic>
        <p:nvPicPr>
          <p:cNvPr id="7" name="图片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6240" y="6603038"/>
            <a:ext cx="1216660" cy="152947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bject 19"/>
          <p:cNvSpPr txBox="1"/>
          <p:nvPr/>
        </p:nvSpPr>
        <p:spPr>
          <a:xfrm>
            <a:off x="559104" y="1016253"/>
            <a:ext cx="4931410" cy="1426845"/>
          </a:xfrm>
          <a:prstGeom prst="rect">
            <a:avLst/>
          </a:prstGeom>
        </p:spPr>
        <p:txBody>
          <a:bodyPr vert="horz" wrap="square" lIns="0" tIns="0" rIns="0" bIns="0" rtlCol="0">
            <a:spAutoFit/>
          </a:bodyPr>
          <a:lstStyle/>
          <a:p>
            <a:pPr marL="12700">
              <a:lnSpc>
                <a:spcPts val="3775"/>
              </a:lnSpc>
            </a:pPr>
            <a:r>
              <a:rPr sz="4400" b="1" dirty="0">
                <a:solidFill>
                  <a:srgbClr val="6FAC46"/>
                </a:solidFill>
                <a:latin typeface="微软雅黑" panose="020B0503020204020204" charset="-122"/>
                <a:cs typeface="微软雅黑" panose="020B0503020204020204" charset="-122"/>
              </a:rPr>
              <a:t>7.</a:t>
            </a:r>
            <a:r>
              <a:rPr lang="en-US" sz="4400" b="1" dirty="0">
                <a:solidFill>
                  <a:srgbClr val="6FAC46"/>
                </a:solidFill>
                <a:latin typeface="微软雅黑" panose="020B0503020204020204" charset="-122"/>
                <a:cs typeface="微软雅黑" panose="020B0503020204020204" charset="-122"/>
              </a:rPr>
              <a:t>4</a:t>
            </a:r>
            <a:r>
              <a:rPr sz="4400" b="1" spc="-215" dirty="0">
                <a:solidFill>
                  <a:srgbClr val="6FAC46"/>
                </a:solidFill>
                <a:latin typeface="微软雅黑" panose="020B0503020204020204" charset="-122"/>
                <a:cs typeface="微软雅黑" panose="020B0503020204020204" charset="-122"/>
              </a:rPr>
              <a:t> </a:t>
            </a:r>
            <a:r>
              <a:rPr sz="2800" b="1" spc="-5" dirty="0">
                <a:solidFill>
                  <a:srgbClr val="6FAC46"/>
                </a:solidFill>
                <a:latin typeface="微软雅黑" panose="020B0503020204020204" charset="-122"/>
                <a:cs typeface="微软雅黑" panose="020B0503020204020204" charset="-122"/>
              </a:rPr>
              <a:t>安全韧性的防灾减灾体系</a:t>
            </a:r>
            <a:endParaRPr sz="2800">
              <a:latin typeface="微软雅黑" panose="020B0503020204020204" charset="-122"/>
              <a:cs typeface="微软雅黑" panose="020B0503020204020204" charset="-122"/>
            </a:endParaRPr>
          </a:p>
          <a:p>
            <a:pPr marL="913765">
              <a:lnSpc>
                <a:spcPct val="100000"/>
              </a:lnSpc>
              <a:spcBef>
                <a:spcPts val="4475"/>
              </a:spcBef>
            </a:pPr>
            <a:r>
              <a:rPr lang="zh-CN" sz="2400" b="1" dirty="0">
                <a:solidFill>
                  <a:srgbClr val="FFFFFF"/>
                </a:solidFill>
                <a:latin typeface="微软雅黑" panose="020B0503020204020204" charset="-122"/>
                <a:cs typeface="微软雅黑" panose="020B0503020204020204" charset="-122"/>
              </a:rPr>
              <a:t>供热</a:t>
            </a:r>
            <a:r>
              <a:rPr sz="2400" b="1" dirty="0">
                <a:solidFill>
                  <a:srgbClr val="FFFFFF"/>
                </a:solidFill>
                <a:latin typeface="微软雅黑" panose="020B0503020204020204" charset="-122"/>
                <a:cs typeface="微软雅黑" panose="020B0503020204020204" charset="-122"/>
              </a:rPr>
              <a:t>工程</a:t>
            </a:r>
            <a:endParaRPr sz="2400">
              <a:latin typeface="微软雅黑" panose="020B0503020204020204" charset="-122"/>
              <a:cs typeface="微软雅黑" panose="020B0503020204020204" charset="-122"/>
            </a:endParaRPr>
          </a:p>
        </p:txBody>
      </p:sp>
      <p:sp>
        <p:nvSpPr>
          <p:cNvPr id="774" name="Freeform 774"/>
          <p:cNvSpPr/>
          <p:nvPr/>
        </p:nvSpPr>
        <p:spPr>
          <a:xfrm>
            <a:off x="1243861" y="2515397"/>
            <a:ext cx="529894" cy="431542"/>
          </a:xfrm>
          <a:custGeom>
            <a:avLst/>
            <a:gdLst/>
            <a:ahLst/>
            <a:cxnLst/>
            <a:rect l="0" t="0" r="0" b="0"/>
            <a:pathLst>
              <a:path w="402336" h="327659">
                <a:moveTo>
                  <a:pt x="215634" y="5206"/>
                </a:moveTo>
                <a:cubicBezTo>
                  <a:pt x="205372" y="0"/>
                  <a:pt x="187630" y="0"/>
                  <a:pt x="177369" y="6095"/>
                </a:cubicBezTo>
                <a:cubicBezTo>
                  <a:pt x="18669" y="91440"/>
                  <a:pt x="18669" y="91440"/>
                  <a:pt x="18669" y="91440"/>
                </a:cubicBezTo>
                <a:cubicBezTo>
                  <a:pt x="8408" y="97408"/>
                  <a:pt x="0" y="111252"/>
                  <a:pt x="0" y="122428"/>
                </a:cubicBezTo>
                <a:cubicBezTo>
                  <a:pt x="0" y="307847"/>
                  <a:pt x="0" y="307847"/>
                  <a:pt x="0" y="307847"/>
                </a:cubicBezTo>
                <a:cubicBezTo>
                  <a:pt x="0" y="319023"/>
                  <a:pt x="9335" y="327659"/>
                  <a:pt x="22403" y="327659"/>
                </a:cubicBezTo>
                <a:cubicBezTo>
                  <a:pt x="115748" y="327659"/>
                  <a:pt x="115748" y="327659"/>
                  <a:pt x="115748" y="327659"/>
                </a:cubicBezTo>
                <a:cubicBezTo>
                  <a:pt x="127889" y="327659"/>
                  <a:pt x="138164" y="319023"/>
                  <a:pt x="138164" y="307847"/>
                </a:cubicBezTo>
                <a:cubicBezTo>
                  <a:pt x="138164" y="222504"/>
                  <a:pt x="138164" y="222504"/>
                  <a:pt x="138164" y="222504"/>
                </a:cubicBezTo>
                <a:cubicBezTo>
                  <a:pt x="138164" y="211201"/>
                  <a:pt x="147498" y="202692"/>
                  <a:pt x="159627" y="202692"/>
                </a:cubicBezTo>
                <a:cubicBezTo>
                  <a:pt x="242710" y="202692"/>
                  <a:pt x="242710" y="202692"/>
                  <a:pt x="242710" y="202692"/>
                </a:cubicBezTo>
                <a:cubicBezTo>
                  <a:pt x="254839" y="202692"/>
                  <a:pt x="264173" y="211201"/>
                  <a:pt x="264173" y="222504"/>
                </a:cubicBezTo>
                <a:cubicBezTo>
                  <a:pt x="264173" y="307847"/>
                  <a:pt x="264173" y="307847"/>
                  <a:pt x="264173" y="307847"/>
                </a:cubicBezTo>
                <a:cubicBezTo>
                  <a:pt x="264173" y="319023"/>
                  <a:pt x="274447" y="327659"/>
                  <a:pt x="286589" y="327659"/>
                </a:cubicBezTo>
                <a:cubicBezTo>
                  <a:pt x="379934" y="327659"/>
                  <a:pt x="379934" y="327659"/>
                  <a:pt x="379934" y="327659"/>
                </a:cubicBezTo>
                <a:cubicBezTo>
                  <a:pt x="392062" y="327659"/>
                  <a:pt x="402336" y="319023"/>
                  <a:pt x="402336" y="307847"/>
                </a:cubicBezTo>
                <a:cubicBezTo>
                  <a:pt x="402336" y="122428"/>
                  <a:pt x="402336" y="122428"/>
                  <a:pt x="402336" y="122428"/>
                </a:cubicBezTo>
                <a:cubicBezTo>
                  <a:pt x="402336" y="111252"/>
                  <a:pt x="393929" y="97408"/>
                  <a:pt x="382728" y="92202"/>
                </a:cubicBezTo>
                <a:lnTo>
                  <a:pt x="215634" y="5206"/>
                </a:lnTo>
                <a:close/>
              </a:path>
            </a:pathLst>
          </a:custGeom>
          <a:solidFill>
            <a:srgbClr val="1F4E79">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75" name="Freeform 775"/>
          <p:cNvSpPr/>
          <p:nvPr/>
        </p:nvSpPr>
        <p:spPr>
          <a:xfrm>
            <a:off x="1185653" y="2441130"/>
            <a:ext cx="640290" cy="196705"/>
          </a:xfrm>
          <a:custGeom>
            <a:avLst/>
            <a:gdLst/>
            <a:ahLst/>
            <a:cxnLst/>
            <a:rect l="0" t="0" r="0" b="0"/>
            <a:pathLst>
              <a:path w="486157" h="149353">
                <a:moveTo>
                  <a:pt x="481496" y="141606"/>
                </a:moveTo>
                <a:cubicBezTo>
                  <a:pt x="477762" y="148464"/>
                  <a:pt x="465633" y="149353"/>
                  <a:pt x="454432" y="143383"/>
                </a:cubicBezTo>
                <a:cubicBezTo>
                  <a:pt x="257544" y="38608"/>
                  <a:pt x="257544" y="38608"/>
                  <a:pt x="257544" y="38608"/>
                </a:cubicBezTo>
                <a:cubicBezTo>
                  <a:pt x="247282" y="32640"/>
                  <a:pt x="230480" y="32640"/>
                  <a:pt x="219279" y="38608"/>
                </a:cubicBezTo>
                <a:cubicBezTo>
                  <a:pt x="31725" y="143383"/>
                  <a:pt x="31725" y="143383"/>
                  <a:pt x="31725" y="143383"/>
                </a:cubicBezTo>
                <a:cubicBezTo>
                  <a:pt x="20524" y="149353"/>
                  <a:pt x="8395" y="148464"/>
                  <a:pt x="4661" y="141606"/>
                </a:cubicBezTo>
                <a:cubicBezTo>
                  <a:pt x="0" y="134747"/>
                  <a:pt x="4661" y="124460"/>
                  <a:pt x="14936" y="118492"/>
                </a:cubicBezTo>
                <a:cubicBezTo>
                  <a:pt x="219279" y="5969"/>
                  <a:pt x="219279" y="5969"/>
                  <a:pt x="219279" y="5969"/>
                </a:cubicBezTo>
                <a:cubicBezTo>
                  <a:pt x="229553" y="0"/>
                  <a:pt x="247282" y="0"/>
                  <a:pt x="257544" y="5207"/>
                </a:cubicBezTo>
                <a:cubicBezTo>
                  <a:pt x="470294" y="119254"/>
                  <a:pt x="470294" y="119254"/>
                  <a:pt x="470294" y="119254"/>
                </a:cubicBezTo>
                <a:cubicBezTo>
                  <a:pt x="480556" y="124460"/>
                  <a:pt x="486157" y="134747"/>
                  <a:pt x="481496" y="141606"/>
                </a:cubicBezTo>
                <a:close/>
              </a:path>
            </a:pathLst>
          </a:custGeom>
          <a:solidFill>
            <a:srgbClr val="1F4E79">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76" name="Freeform 776"/>
          <p:cNvSpPr/>
          <p:nvPr/>
        </p:nvSpPr>
        <p:spPr>
          <a:xfrm>
            <a:off x="5595201" y="4827589"/>
            <a:ext cx="580075" cy="307099"/>
          </a:xfrm>
          <a:custGeom>
            <a:avLst/>
            <a:gdLst/>
            <a:ahLst/>
            <a:cxnLst/>
            <a:rect l="0" t="0" r="0" b="0"/>
            <a:pathLst>
              <a:path w="440437" h="233173">
                <a:moveTo>
                  <a:pt x="439039" y="22353"/>
                </a:moveTo>
                <a:cubicBezTo>
                  <a:pt x="440437" y="14986"/>
                  <a:pt x="433451" y="5588"/>
                  <a:pt x="423673" y="0"/>
                </a:cubicBezTo>
                <a:cubicBezTo>
                  <a:pt x="19558" y="0"/>
                  <a:pt x="19558" y="0"/>
                  <a:pt x="19558" y="0"/>
                </a:cubicBezTo>
                <a:cubicBezTo>
                  <a:pt x="9780" y="1906"/>
                  <a:pt x="4192" y="9271"/>
                  <a:pt x="1398" y="22353"/>
                </a:cubicBezTo>
                <a:cubicBezTo>
                  <a:pt x="0" y="233173"/>
                  <a:pt x="0" y="233173"/>
                  <a:pt x="0" y="233173"/>
                </a:cubicBezTo>
                <a:cubicBezTo>
                  <a:pt x="36195" y="231267"/>
                  <a:pt x="36195" y="231267"/>
                  <a:pt x="36195" y="231267"/>
                </a:cubicBezTo>
                <a:cubicBezTo>
                  <a:pt x="43181" y="180975"/>
                  <a:pt x="65532" y="162306"/>
                  <a:pt x="93345" y="160401"/>
                </a:cubicBezTo>
                <a:cubicBezTo>
                  <a:pt x="124080" y="164211"/>
                  <a:pt x="146305" y="182754"/>
                  <a:pt x="147701" y="233173"/>
                </a:cubicBezTo>
                <a:cubicBezTo>
                  <a:pt x="294132" y="233173"/>
                  <a:pt x="294132" y="233173"/>
                  <a:pt x="294132" y="233173"/>
                </a:cubicBezTo>
                <a:cubicBezTo>
                  <a:pt x="298324" y="188342"/>
                  <a:pt x="316357" y="162306"/>
                  <a:pt x="352680" y="160401"/>
                </a:cubicBezTo>
                <a:cubicBezTo>
                  <a:pt x="380493" y="165990"/>
                  <a:pt x="401448" y="186563"/>
                  <a:pt x="405638" y="233173"/>
                </a:cubicBezTo>
                <a:cubicBezTo>
                  <a:pt x="440437" y="233173"/>
                  <a:pt x="440437" y="233173"/>
                  <a:pt x="440437" y="233173"/>
                </a:cubicBezTo>
                <a:lnTo>
                  <a:pt x="439039" y="22353"/>
                </a:lnTo>
                <a:close/>
                <a:moveTo>
                  <a:pt x="105919" y="115698"/>
                </a:moveTo>
                <a:cubicBezTo>
                  <a:pt x="19558" y="115698"/>
                  <a:pt x="19558" y="115698"/>
                  <a:pt x="19558" y="115698"/>
                </a:cubicBezTo>
                <a:cubicBezTo>
                  <a:pt x="19558" y="37338"/>
                  <a:pt x="19558" y="37338"/>
                  <a:pt x="19558" y="37338"/>
                </a:cubicBezTo>
                <a:cubicBezTo>
                  <a:pt x="20956" y="33529"/>
                  <a:pt x="23750" y="29845"/>
                  <a:pt x="26544" y="29845"/>
                </a:cubicBezTo>
                <a:cubicBezTo>
                  <a:pt x="105919" y="29845"/>
                  <a:pt x="105919" y="29845"/>
                  <a:pt x="105919" y="29845"/>
                </a:cubicBezTo>
                <a:lnTo>
                  <a:pt x="105919" y="115698"/>
                </a:lnTo>
                <a:close/>
                <a:moveTo>
                  <a:pt x="211837" y="115698"/>
                </a:moveTo>
                <a:cubicBezTo>
                  <a:pt x="122682" y="115698"/>
                  <a:pt x="122682" y="115698"/>
                  <a:pt x="122682" y="115698"/>
                </a:cubicBezTo>
                <a:cubicBezTo>
                  <a:pt x="122682" y="29845"/>
                  <a:pt x="122682" y="29845"/>
                  <a:pt x="122682" y="29845"/>
                </a:cubicBezTo>
                <a:cubicBezTo>
                  <a:pt x="211837" y="29845"/>
                  <a:pt x="211837" y="29845"/>
                  <a:pt x="211837" y="29845"/>
                </a:cubicBezTo>
                <a:lnTo>
                  <a:pt x="211837" y="115698"/>
                </a:lnTo>
                <a:close/>
                <a:moveTo>
                  <a:pt x="317755" y="115698"/>
                </a:moveTo>
                <a:cubicBezTo>
                  <a:pt x="229998" y="115698"/>
                  <a:pt x="229998" y="115698"/>
                  <a:pt x="229998" y="115698"/>
                </a:cubicBezTo>
                <a:cubicBezTo>
                  <a:pt x="229998" y="29845"/>
                  <a:pt x="229998" y="29845"/>
                  <a:pt x="229998" y="29845"/>
                </a:cubicBezTo>
                <a:cubicBezTo>
                  <a:pt x="317755" y="29845"/>
                  <a:pt x="317755" y="29845"/>
                  <a:pt x="317755" y="29845"/>
                </a:cubicBezTo>
                <a:lnTo>
                  <a:pt x="317755" y="115698"/>
                </a:lnTo>
                <a:close/>
                <a:moveTo>
                  <a:pt x="423673" y="115698"/>
                </a:moveTo>
                <a:cubicBezTo>
                  <a:pt x="334519" y="115698"/>
                  <a:pt x="334519" y="115698"/>
                  <a:pt x="334519" y="115698"/>
                </a:cubicBezTo>
                <a:cubicBezTo>
                  <a:pt x="334519" y="29845"/>
                  <a:pt x="334519" y="29845"/>
                  <a:pt x="334519" y="29845"/>
                </a:cubicBezTo>
                <a:cubicBezTo>
                  <a:pt x="416688" y="29845"/>
                  <a:pt x="416688" y="29845"/>
                  <a:pt x="416688" y="29845"/>
                </a:cubicBezTo>
                <a:cubicBezTo>
                  <a:pt x="420879" y="31750"/>
                  <a:pt x="422275" y="35433"/>
                  <a:pt x="423673" y="39117"/>
                </a:cubicBezTo>
                <a:lnTo>
                  <a:pt x="423673" y="115698"/>
                </a:lnTo>
                <a:close/>
              </a:path>
            </a:pathLst>
          </a:custGeom>
          <a:solidFill>
            <a:srgbClr val="A80823">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77" name="Freeform 777"/>
          <p:cNvSpPr/>
          <p:nvPr/>
        </p:nvSpPr>
        <p:spPr>
          <a:xfrm>
            <a:off x="5888250" y="2533461"/>
            <a:ext cx="228817" cy="194695"/>
          </a:xfrm>
          <a:custGeom>
            <a:avLst/>
            <a:gdLst/>
            <a:ahLst/>
            <a:cxnLst/>
            <a:rect l="0" t="0" r="0" b="0"/>
            <a:pathLst>
              <a:path w="173735" h="147827">
                <a:moveTo>
                  <a:pt x="0" y="0"/>
                </a:moveTo>
                <a:cubicBezTo>
                  <a:pt x="0" y="34543"/>
                  <a:pt x="0" y="34543"/>
                  <a:pt x="0" y="34543"/>
                </a:cubicBezTo>
                <a:cubicBezTo>
                  <a:pt x="73406" y="34543"/>
                  <a:pt x="133222" y="85470"/>
                  <a:pt x="133222" y="147827"/>
                </a:cubicBezTo>
                <a:cubicBezTo>
                  <a:pt x="173735" y="147827"/>
                  <a:pt x="173735" y="147827"/>
                  <a:pt x="173735" y="147827"/>
                </a:cubicBezTo>
                <a:cubicBezTo>
                  <a:pt x="173735" y="65659"/>
                  <a:pt x="94614" y="0"/>
                  <a:pt x="0" y="0"/>
                </a:cubicBezTo>
                <a:close/>
              </a:path>
            </a:pathLst>
          </a:custGeom>
          <a:solidFill>
            <a:srgbClr val="278789">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78" name="Freeform 778"/>
          <p:cNvSpPr/>
          <p:nvPr/>
        </p:nvSpPr>
        <p:spPr>
          <a:xfrm>
            <a:off x="5888250" y="2431095"/>
            <a:ext cx="347240" cy="297061"/>
          </a:xfrm>
          <a:custGeom>
            <a:avLst/>
            <a:gdLst/>
            <a:ahLst/>
            <a:cxnLst/>
            <a:rect l="0" t="0" r="0" b="0"/>
            <a:pathLst>
              <a:path w="263651" h="225551">
                <a:moveTo>
                  <a:pt x="0" y="0"/>
                </a:moveTo>
                <a:cubicBezTo>
                  <a:pt x="0" y="34543"/>
                  <a:pt x="0" y="34543"/>
                  <a:pt x="0" y="34543"/>
                </a:cubicBezTo>
                <a:cubicBezTo>
                  <a:pt x="124078" y="34543"/>
                  <a:pt x="224916" y="120141"/>
                  <a:pt x="224916" y="225551"/>
                </a:cubicBezTo>
                <a:cubicBezTo>
                  <a:pt x="263651" y="225551"/>
                  <a:pt x="263651" y="225551"/>
                  <a:pt x="263651" y="225551"/>
                </a:cubicBezTo>
                <a:cubicBezTo>
                  <a:pt x="263651" y="100456"/>
                  <a:pt x="145414" y="0"/>
                  <a:pt x="0" y="0"/>
                </a:cubicBezTo>
                <a:close/>
              </a:path>
            </a:pathLst>
          </a:custGeom>
          <a:solidFill>
            <a:srgbClr val="278789">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79" name="Freeform 779"/>
          <p:cNvSpPr/>
          <p:nvPr/>
        </p:nvSpPr>
        <p:spPr>
          <a:xfrm>
            <a:off x="5615272" y="2603711"/>
            <a:ext cx="415485" cy="407458"/>
          </a:xfrm>
          <a:custGeom>
            <a:avLst/>
            <a:gdLst/>
            <a:ahLst/>
            <a:cxnLst/>
            <a:rect l="0" t="0" r="0" b="0"/>
            <a:pathLst>
              <a:path w="315468" h="309373">
                <a:moveTo>
                  <a:pt x="195454" y="245491"/>
                </a:moveTo>
                <a:cubicBezTo>
                  <a:pt x="241935" y="245491"/>
                  <a:pt x="284480" y="229109"/>
                  <a:pt x="315468" y="202947"/>
                </a:cubicBezTo>
                <a:cubicBezTo>
                  <a:pt x="220599" y="124461"/>
                  <a:pt x="220599" y="124461"/>
                  <a:pt x="220599" y="124461"/>
                </a:cubicBezTo>
                <a:cubicBezTo>
                  <a:pt x="232284" y="91695"/>
                  <a:pt x="232284" y="91695"/>
                  <a:pt x="232284" y="91695"/>
                </a:cubicBezTo>
                <a:cubicBezTo>
                  <a:pt x="234189" y="91695"/>
                  <a:pt x="237998" y="93346"/>
                  <a:pt x="240030" y="93346"/>
                </a:cubicBezTo>
                <a:cubicBezTo>
                  <a:pt x="259335" y="93346"/>
                  <a:pt x="274829" y="80264"/>
                  <a:pt x="274829" y="63881"/>
                </a:cubicBezTo>
                <a:cubicBezTo>
                  <a:pt x="274829" y="47499"/>
                  <a:pt x="259335" y="34417"/>
                  <a:pt x="240030" y="34417"/>
                </a:cubicBezTo>
                <a:cubicBezTo>
                  <a:pt x="222631" y="34417"/>
                  <a:pt x="207137" y="47499"/>
                  <a:pt x="207137" y="63881"/>
                </a:cubicBezTo>
                <a:cubicBezTo>
                  <a:pt x="207137" y="65533"/>
                  <a:pt x="207137" y="68708"/>
                  <a:pt x="207137" y="70359"/>
                </a:cubicBezTo>
                <a:cubicBezTo>
                  <a:pt x="170308" y="80264"/>
                  <a:pt x="170308" y="80264"/>
                  <a:pt x="170308" y="80264"/>
                </a:cubicBezTo>
                <a:cubicBezTo>
                  <a:pt x="75439" y="0"/>
                  <a:pt x="75439" y="0"/>
                  <a:pt x="75439" y="0"/>
                </a:cubicBezTo>
                <a:cubicBezTo>
                  <a:pt x="46483" y="26163"/>
                  <a:pt x="27052" y="60579"/>
                  <a:pt x="27052" y="99823"/>
                </a:cubicBezTo>
                <a:cubicBezTo>
                  <a:pt x="25147" y="135890"/>
                  <a:pt x="40641" y="167005"/>
                  <a:pt x="63881" y="191516"/>
                </a:cubicBezTo>
                <a:cubicBezTo>
                  <a:pt x="56135" y="191516"/>
                  <a:pt x="52198" y="194818"/>
                  <a:pt x="52198" y="204598"/>
                </a:cubicBezTo>
                <a:cubicBezTo>
                  <a:pt x="52198" y="242316"/>
                  <a:pt x="52198" y="242316"/>
                  <a:pt x="52198" y="242316"/>
                </a:cubicBezTo>
                <a:cubicBezTo>
                  <a:pt x="42546" y="245491"/>
                  <a:pt x="32893" y="250445"/>
                  <a:pt x="25147" y="257049"/>
                </a:cubicBezTo>
                <a:cubicBezTo>
                  <a:pt x="7748" y="271780"/>
                  <a:pt x="0" y="289688"/>
                  <a:pt x="0" y="309373"/>
                </a:cubicBezTo>
                <a:cubicBezTo>
                  <a:pt x="170308" y="309373"/>
                  <a:pt x="170308" y="309373"/>
                  <a:pt x="170308" y="309373"/>
                </a:cubicBezTo>
                <a:cubicBezTo>
                  <a:pt x="170308" y="289688"/>
                  <a:pt x="162560" y="271780"/>
                  <a:pt x="145161" y="257049"/>
                </a:cubicBezTo>
                <a:cubicBezTo>
                  <a:pt x="137415" y="250445"/>
                  <a:pt x="127762" y="245491"/>
                  <a:pt x="118110" y="242316"/>
                </a:cubicBezTo>
                <a:cubicBezTo>
                  <a:pt x="118110" y="229109"/>
                  <a:pt x="118110" y="229109"/>
                  <a:pt x="118110" y="229109"/>
                </a:cubicBezTo>
                <a:cubicBezTo>
                  <a:pt x="141224" y="239014"/>
                  <a:pt x="166498" y="243840"/>
                  <a:pt x="195454" y="245491"/>
                </a:cubicBezTo>
                <a:close/>
              </a:path>
            </a:pathLst>
          </a:custGeom>
          <a:solidFill>
            <a:srgbClr val="278789">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80" name="Freeform 780"/>
          <p:cNvSpPr/>
          <p:nvPr/>
        </p:nvSpPr>
        <p:spPr>
          <a:xfrm>
            <a:off x="5617280" y="7052454"/>
            <a:ext cx="560003" cy="421507"/>
          </a:xfrm>
          <a:custGeom>
            <a:avLst/>
            <a:gdLst/>
            <a:ahLst/>
            <a:cxnLst/>
            <a:rect l="0" t="0" r="0" b="0"/>
            <a:pathLst>
              <a:path w="425197" h="320040">
                <a:moveTo>
                  <a:pt x="194565" y="197358"/>
                </a:moveTo>
                <a:lnTo>
                  <a:pt x="193930" y="197484"/>
                </a:lnTo>
                <a:lnTo>
                  <a:pt x="193294" y="197484"/>
                </a:lnTo>
                <a:lnTo>
                  <a:pt x="192660" y="197611"/>
                </a:lnTo>
                <a:lnTo>
                  <a:pt x="192024" y="197739"/>
                </a:lnTo>
                <a:lnTo>
                  <a:pt x="191390" y="197865"/>
                </a:lnTo>
                <a:lnTo>
                  <a:pt x="190755" y="197992"/>
                </a:lnTo>
                <a:lnTo>
                  <a:pt x="190247" y="198373"/>
                </a:lnTo>
                <a:lnTo>
                  <a:pt x="189611" y="198627"/>
                </a:lnTo>
                <a:lnTo>
                  <a:pt x="188976" y="198882"/>
                </a:lnTo>
                <a:lnTo>
                  <a:pt x="188468" y="199135"/>
                </a:lnTo>
                <a:lnTo>
                  <a:pt x="187961" y="199516"/>
                </a:lnTo>
                <a:lnTo>
                  <a:pt x="187453" y="199897"/>
                </a:lnTo>
                <a:lnTo>
                  <a:pt x="186944" y="200278"/>
                </a:lnTo>
                <a:lnTo>
                  <a:pt x="186436" y="200786"/>
                </a:lnTo>
                <a:lnTo>
                  <a:pt x="185929" y="201167"/>
                </a:lnTo>
                <a:lnTo>
                  <a:pt x="185548" y="201676"/>
                </a:lnTo>
                <a:lnTo>
                  <a:pt x="185040" y="202183"/>
                </a:lnTo>
                <a:lnTo>
                  <a:pt x="184659" y="202691"/>
                </a:lnTo>
                <a:lnTo>
                  <a:pt x="184278" y="203200"/>
                </a:lnTo>
                <a:lnTo>
                  <a:pt x="183897" y="203834"/>
                </a:lnTo>
                <a:lnTo>
                  <a:pt x="183516" y="204342"/>
                </a:lnTo>
                <a:lnTo>
                  <a:pt x="183261" y="204977"/>
                </a:lnTo>
                <a:lnTo>
                  <a:pt x="183007" y="205613"/>
                </a:lnTo>
                <a:lnTo>
                  <a:pt x="182754" y="206247"/>
                </a:lnTo>
                <a:lnTo>
                  <a:pt x="182499" y="206883"/>
                </a:lnTo>
                <a:lnTo>
                  <a:pt x="182246" y="207517"/>
                </a:lnTo>
                <a:lnTo>
                  <a:pt x="182118" y="208279"/>
                </a:lnTo>
                <a:lnTo>
                  <a:pt x="181992" y="208915"/>
                </a:lnTo>
                <a:lnTo>
                  <a:pt x="181865" y="209677"/>
                </a:lnTo>
                <a:lnTo>
                  <a:pt x="181737" y="210311"/>
                </a:lnTo>
                <a:lnTo>
                  <a:pt x="181737" y="211073"/>
                </a:lnTo>
                <a:lnTo>
                  <a:pt x="181737" y="211835"/>
                </a:lnTo>
                <a:lnTo>
                  <a:pt x="181737" y="285750"/>
                </a:lnTo>
                <a:lnTo>
                  <a:pt x="243460" y="285750"/>
                </a:lnTo>
                <a:lnTo>
                  <a:pt x="243460" y="211835"/>
                </a:lnTo>
                <a:lnTo>
                  <a:pt x="243460" y="211073"/>
                </a:lnTo>
                <a:lnTo>
                  <a:pt x="243460" y="210311"/>
                </a:lnTo>
                <a:lnTo>
                  <a:pt x="243332" y="209677"/>
                </a:lnTo>
                <a:lnTo>
                  <a:pt x="243205" y="208915"/>
                </a:lnTo>
                <a:lnTo>
                  <a:pt x="243079" y="208279"/>
                </a:lnTo>
                <a:lnTo>
                  <a:pt x="242951" y="207517"/>
                </a:lnTo>
                <a:lnTo>
                  <a:pt x="242698" y="206883"/>
                </a:lnTo>
                <a:lnTo>
                  <a:pt x="242443" y="206247"/>
                </a:lnTo>
                <a:lnTo>
                  <a:pt x="242190" y="205613"/>
                </a:lnTo>
                <a:lnTo>
                  <a:pt x="241936" y="204977"/>
                </a:lnTo>
                <a:lnTo>
                  <a:pt x="241681" y="204342"/>
                </a:lnTo>
                <a:lnTo>
                  <a:pt x="241300" y="203834"/>
                </a:lnTo>
                <a:lnTo>
                  <a:pt x="240919" y="203200"/>
                </a:lnTo>
                <a:lnTo>
                  <a:pt x="240538" y="202691"/>
                </a:lnTo>
                <a:lnTo>
                  <a:pt x="240157" y="202183"/>
                </a:lnTo>
                <a:lnTo>
                  <a:pt x="239649" y="201676"/>
                </a:lnTo>
                <a:lnTo>
                  <a:pt x="239268" y="201167"/>
                </a:lnTo>
                <a:lnTo>
                  <a:pt x="238761" y="200786"/>
                </a:lnTo>
                <a:lnTo>
                  <a:pt x="238380" y="200278"/>
                </a:lnTo>
                <a:lnTo>
                  <a:pt x="237744" y="199897"/>
                </a:lnTo>
                <a:lnTo>
                  <a:pt x="237236" y="199516"/>
                </a:lnTo>
                <a:lnTo>
                  <a:pt x="236729" y="199135"/>
                </a:lnTo>
                <a:lnTo>
                  <a:pt x="236221" y="198882"/>
                </a:lnTo>
                <a:lnTo>
                  <a:pt x="235586" y="198627"/>
                </a:lnTo>
                <a:lnTo>
                  <a:pt x="234950" y="198373"/>
                </a:lnTo>
                <a:lnTo>
                  <a:pt x="234442" y="197992"/>
                </a:lnTo>
                <a:lnTo>
                  <a:pt x="233807" y="197865"/>
                </a:lnTo>
                <a:lnTo>
                  <a:pt x="233173" y="197739"/>
                </a:lnTo>
                <a:lnTo>
                  <a:pt x="232537" y="197611"/>
                </a:lnTo>
                <a:lnTo>
                  <a:pt x="231903" y="197484"/>
                </a:lnTo>
                <a:lnTo>
                  <a:pt x="231267" y="197484"/>
                </a:lnTo>
                <a:lnTo>
                  <a:pt x="230632" y="197358"/>
                </a:lnTo>
                <a:close/>
                <a:moveTo>
                  <a:pt x="357760" y="192785"/>
                </a:moveTo>
                <a:lnTo>
                  <a:pt x="357760" y="217804"/>
                </a:lnTo>
                <a:lnTo>
                  <a:pt x="380111" y="217804"/>
                </a:lnTo>
                <a:lnTo>
                  <a:pt x="380111" y="192785"/>
                </a:lnTo>
                <a:close/>
                <a:moveTo>
                  <a:pt x="324867" y="192785"/>
                </a:moveTo>
                <a:lnTo>
                  <a:pt x="324867" y="217804"/>
                </a:lnTo>
                <a:lnTo>
                  <a:pt x="347218" y="217804"/>
                </a:lnTo>
                <a:lnTo>
                  <a:pt x="347218" y="192785"/>
                </a:lnTo>
                <a:close/>
                <a:moveTo>
                  <a:pt x="77979" y="192785"/>
                </a:moveTo>
                <a:lnTo>
                  <a:pt x="77979" y="217804"/>
                </a:lnTo>
                <a:lnTo>
                  <a:pt x="100330" y="217804"/>
                </a:lnTo>
                <a:lnTo>
                  <a:pt x="100330" y="192785"/>
                </a:lnTo>
                <a:close/>
                <a:moveTo>
                  <a:pt x="45086" y="192785"/>
                </a:moveTo>
                <a:lnTo>
                  <a:pt x="45086" y="217804"/>
                </a:lnTo>
                <a:lnTo>
                  <a:pt x="67437" y="217804"/>
                </a:lnTo>
                <a:lnTo>
                  <a:pt x="67437" y="192785"/>
                </a:lnTo>
                <a:close/>
                <a:moveTo>
                  <a:pt x="357760" y="152781"/>
                </a:moveTo>
                <a:lnTo>
                  <a:pt x="357760" y="177800"/>
                </a:lnTo>
                <a:lnTo>
                  <a:pt x="380111" y="177800"/>
                </a:lnTo>
                <a:lnTo>
                  <a:pt x="380111" y="152781"/>
                </a:lnTo>
                <a:close/>
                <a:moveTo>
                  <a:pt x="324867" y="152781"/>
                </a:moveTo>
                <a:lnTo>
                  <a:pt x="324867" y="177800"/>
                </a:lnTo>
                <a:lnTo>
                  <a:pt x="347218" y="177800"/>
                </a:lnTo>
                <a:lnTo>
                  <a:pt x="347218" y="152781"/>
                </a:lnTo>
                <a:close/>
                <a:moveTo>
                  <a:pt x="77979" y="152781"/>
                </a:moveTo>
                <a:lnTo>
                  <a:pt x="77979" y="177800"/>
                </a:lnTo>
                <a:lnTo>
                  <a:pt x="100330" y="177800"/>
                </a:lnTo>
                <a:lnTo>
                  <a:pt x="100330" y="152781"/>
                </a:lnTo>
                <a:close/>
                <a:moveTo>
                  <a:pt x="45086" y="152781"/>
                </a:moveTo>
                <a:lnTo>
                  <a:pt x="45086" y="177800"/>
                </a:lnTo>
                <a:lnTo>
                  <a:pt x="67437" y="177800"/>
                </a:lnTo>
                <a:lnTo>
                  <a:pt x="67437" y="152781"/>
                </a:lnTo>
                <a:close/>
                <a:moveTo>
                  <a:pt x="357760" y="112648"/>
                </a:moveTo>
                <a:lnTo>
                  <a:pt x="357760" y="137667"/>
                </a:lnTo>
                <a:lnTo>
                  <a:pt x="380111" y="137667"/>
                </a:lnTo>
                <a:lnTo>
                  <a:pt x="380111" y="112648"/>
                </a:lnTo>
                <a:close/>
                <a:moveTo>
                  <a:pt x="324867" y="112648"/>
                </a:moveTo>
                <a:lnTo>
                  <a:pt x="324867" y="137667"/>
                </a:lnTo>
                <a:lnTo>
                  <a:pt x="347218" y="137667"/>
                </a:lnTo>
                <a:lnTo>
                  <a:pt x="347218" y="112648"/>
                </a:lnTo>
                <a:close/>
                <a:moveTo>
                  <a:pt x="77979" y="112648"/>
                </a:moveTo>
                <a:lnTo>
                  <a:pt x="77979" y="137667"/>
                </a:lnTo>
                <a:lnTo>
                  <a:pt x="100330" y="137667"/>
                </a:lnTo>
                <a:lnTo>
                  <a:pt x="100330" y="112648"/>
                </a:lnTo>
                <a:close/>
                <a:moveTo>
                  <a:pt x="45086" y="112648"/>
                </a:moveTo>
                <a:lnTo>
                  <a:pt x="45086" y="137667"/>
                </a:lnTo>
                <a:lnTo>
                  <a:pt x="67437" y="137667"/>
                </a:lnTo>
                <a:lnTo>
                  <a:pt x="67437" y="112648"/>
                </a:lnTo>
                <a:close/>
                <a:moveTo>
                  <a:pt x="199391" y="33401"/>
                </a:moveTo>
                <a:lnTo>
                  <a:pt x="225806" y="33401"/>
                </a:lnTo>
                <a:lnTo>
                  <a:pt x="225806" y="53975"/>
                </a:lnTo>
                <a:lnTo>
                  <a:pt x="244222" y="53975"/>
                </a:lnTo>
                <a:lnTo>
                  <a:pt x="244222" y="83565"/>
                </a:lnTo>
                <a:lnTo>
                  <a:pt x="225806" y="83565"/>
                </a:lnTo>
                <a:lnTo>
                  <a:pt x="225806" y="104266"/>
                </a:lnTo>
                <a:lnTo>
                  <a:pt x="199391" y="104266"/>
                </a:lnTo>
                <a:lnTo>
                  <a:pt x="199391" y="83565"/>
                </a:lnTo>
                <a:lnTo>
                  <a:pt x="180975" y="83565"/>
                </a:lnTo>
                <a:lnTo>
                  <a:pt x="180975" y="53975"/>
                </a:lnTo>
                <a:lnTo>
                  <a:pt x="199391" y="53975"/>
                </a:lnTo>
                <a:close/>
                <a:moveTo>
                  <a:pt x="211201" y="10159"/>
                </a:moveTo>
                <a:lnTo>
                  <a:pt x="209931" y="10159"/>
                </a:lnTo>
                <a:lnTo>
                  <a:pt x="208535" y="10286"/>
                </a:lnTo>
                <a:lnTo>
                  <a:pt x="207265" y="10414"/>
                </a:lnTo>
                <a:lnTo>
                  <a:pt x="205867" y="10540"/>
                </a:lnTo>
                <a:lnTo>
                  <a:pt x="204598" y="10795"/>
                </a:lnTo>
                <a:lnTo>
                  <a:pt x="203328" y="11048"/>
                </a:lnTo>
                <a:lnTo>
                  <a:pt x="202057" y="11302"/>
                </a:lnTo>
                <a:lnTo>
                  <a:pt x="200787" y="11557"/>
                </a:lnTo>
                <a:lnTo>
                  <a:pt x="199517" y="11938"/>
                </a:lnTo>
                <a:lnTo>
                  <a:pt x="198248" y="12319"/>
                </a:lnTo>
                <a:lnTo>
                  <a:pt x="196978" y="12700"/>
                </a:lnTo>
                <a:lnTo>
                  <a:pt x="195835" y="13208"/>
                </a:lnTo>
                <a:lnTo>
                  <a:pt x="194565" y="13715"/>
                </a:lnTo>
                <a:lnTo>
                  <a:pt x="193422" y="14096"/>
                </a:lnTo>
                <a:lnTo>
                  <a:pt x="192151" y="14732"/>
                </a:lnTo>
                <a:lnTo>
                  <a:pt x="191009" y="15366"/>
                </a:lnTo>
                <a:lnTo>
                  <a:pt x="189866" y="15875"/>
                </a:lnTo>
                <a:lnTo>
                  <a:pt x="188723" y="16509"/>
                </a:lnTo>
                <a:lnTo>
                  <a:pt x="187580" y="17145"/>
                </a:lnTo>
                <a:lnTo>
                  <a:pt x="186563" y="17907"/>
                </a:lnTo>
                <a:lnTo>
                  <a:pt x="185421" y="18541"/>
                </a:lnTo>
                <a:lnTo>
                  <a:pt x="184278" y="19303"/>
                </a:lnTo>
                <a:lnTo>
                  <a:pt x="183261" y="20065"/>
                </a:lnTo>
                <a:lnTo>
                  <a:pt x="182246" y="20954"/>
                </a:lnTo>
                <a:lnTo>
                  <a:pt x="181230" y="21716"/>
                </a:lnTo>
                <a:lnTo>
                  <a:pt x="180213" y="22606"/>
                </a:lnTo>
                <a:lnTo>
                  <a:pt x="179324" y="23495"/>
                </a:lnTo>
                <a:lnTo>
                  <a:pt x="178309" y="24383"/>
                </a:lnTo>
                <a:lnTo>
                  <a:pt x="177292" y="25400"/>
                </a:lnTo>
                <a:lnTo>
                  <a:pt x="176404" y="26289"/>
                </a:lnTo>
                <a:lnTo>
                  <a:pt x="175515" y="27304"/>
                </a:lnTo>
                <a:lnTo>
                  <a:pt x="174625" y="28321"/>
                </a:lnTo>
                <a:lnTo>
                  <a:pt x="173863" y="29336"/>
                </a:lnTo>
                <a:lnTo>
                  <a:pt x="172974" y="30352"/>
                </a:lnTo>
                <a:lnTo>
                  <a:pt x="172212" y="31496"/>
                </a:lnTo>
                <a:lnTo>
                  <a:pt x="171324" y="32511"/>
                </a:lnTo>
                <a:lnTo>
                  <a:pt x="170688" y="33654"/>
                </a:lnTo>
                <a:lnTo>
                  <a:pt x="169799" y="34797"/>
                </a:lnTo>
                <a:lnTo>
                  <a:pt x="169165" y="35940"/>
                </a:lnTo>
                <a:lnTo>
                  <a:pt x="168403" y="37083"/>
                </a:lnTo>
                <a:lnTo>
                  <a:pt x="167767" y="38353"/>
                </a:lnTo>
                <a:lnTo>
                  <a:pt x="167132" y="39496"/>
                </a:lnTo>
                <a:lnTo>
                  <a:pt x="166498" y="40766"/>
                </a:lnTo>
                <a:lnTo>
                  <a:pt x="165990" y="42036"/>
                </a:lnTo>
                <a:lnTo>
                  <a:pt x="165355" y="43307"/>
                </a:lnTo>
                <a:lnTo>
                  <a:pt x="164847" y="44703"/>
                </a:lnTo>
                <a:lnTo>
                  <a:pt x="164338" y="45973"/>
                </a:lnTo>
                <a:lnTo>
                  <a:pt x="163830" y="47244"/>
                </a:lnTo>
                <a:lnTo>
                  <a:pt x="163323" y="48640"/>
                </a:lnTo>
                <a:lnTo>
                  <a:pt x="162942" y="50038"/>
                </a:lnTo>
                <a:lnTo>
                  <a:pt x="162561" y="51434"/>
                </a:lnTo>
                <a:lnTo>
                  <a:pt x="162180" y="52704"/>
                </a:lnTo>
                <a:lnTo>
                  <a:pt x="161925" y="54102"/>
                </a:lnTo>
                <a:lnTo>
                  <a:pt x="161544" y="55498"/>
                </a:lnTo>
                <a:lnTo>
                  <a:pt x="161291" y="57022"/>
                </a:lnTo>
                <a:lnTo>
                  <a:pt x="161036" y="58420"/>
                </a:lnTo>
                <a:lnTo>
                  <a:pt x="160782" y="59816"/>
                </a:lnTo>
                <a:lnTo>
                  <a:pt x="160655" y="61340"/>
                </a:lnTo>
                <a:lnTo>
                  <a:pt x="160529" y="62738"/>
                </a:lnTo>
                <a:lnTo>
                  <a:pt x="160401" y="64261"/>
                </a:lnTo>
                <a:lnTo>
                  <a:pt x="160274" y="65785"/>
                </a:lnTo>
                <a:lnTo>
                  <a:pt x="160148" y="67309"/>
                </a:lnTo>
                <a:lnTo>
                  <a:pt x="160148" y="68707"/>
                </a:lnTo>
                <a:lnTo>
                  <a:pt x="160148" y="70358"/>
                </a:lnTo>
                <a:lnTo>
                  <a:pt x="160274" y="71754"/>
                </a:lnTo>
                <a:lnTo>
                  <a:pt x="160401" y="73278"/>
                </a:lnTo>
                <a:lnTo>
                  <a:pt x="160529" y="74802"/>
                </a:lnTo>
                <a:lnTo>
                  <a:pt x="160655" y="76327"/>
                </a:lnTo>
                <a:lnTo>
                  <a:pt x="160782" y="77723"/>
                </a:lnTo>
                <a:lnTo>
                  <a:pt x="161036" y="79121"/>
                </a:lnTo>
                <a:lnTo>
                  <a:pt x="161291" y="80645"/>
                </a:lnTo>
                <a:lnTo>
                  <a:pt x="161544" y="82041"/>
                </a:lnTo>
                <a:lnTo>
                  <a:pt x="161925" y="83439"/>
                </a:lnTo>
                <a:lnTo>
                  <a:pt x="162180" y="84835"/>
                </a:lnTo>
                <a:lnTo>
                  <a:pt x="162561" y="86233"/>
                </a:lnTo>
                <a:lnTo>
                  <a:pt x="162942" y="87629"/>
                </a:lnTo>
                <a:lnTo>
                  <a:pt x="163323" y="89027"/>
                </a:lnTo>
                <a:lnTo>
                  <a:pt x="163830" y="90296"/>
                </a:lnTo>
                <a:lnTo>
                  <a:pt x="164338" y="91566"/>
                </a:lnTo>
                <a:lnTo>
                  <a:pt x="164847" y="92964"/>
                </a:lnTo>
                <a:lnTo>
                  <a:pt x="165355" y="94233"/>
                </a:lnTo>
                <a:lnTo>
                  <a:pt x="165990" y="95503"/>
                </a:lnTo>
                <a:lnTo>
                  <a:pt x="166498" y="96773"/>
                </a:lnTo>
                <a:lnTo>
                  <a:pt x="167132" y="98044"/>
                </a:lnTo>
                <a:lnTo>
                  <a:pt x="167767" y="99186"/>
                </a:lnTo>
                <a:lnTo>
                  <a:pt x="168403" y="100457"/>
                </a:lnTo>
                <a:lnTo>
                  <a:pt x="169165" y="101600"/>
                </a:lnTo>
                <a:lnTo>
                  <a:pt x="169799" y="102742"/>
                </a:lnTo>
                <a:lnTo>
                  <a:pt x="170688" y="103885"/>
                </a:lnTo>
                <a:lnTo>
                  <a:pt x="171324" y="105028"/>
                </a:lnTo>
                <a:lnTo>
                  <a:pt x="172212" y="106171"/>
                </a:lnTo>
                <a:lnTo>
                  <a:pt x="172974" y="107188"/>
                </a:lnTo>
                <a:lnTo>
                  <a:pt x="173863" y="108331"/>
                </a:lnTo>
                <a:lnTo>
                  <a:pt x="174625" y="109220"/>
                </a:lnTo>
                <a:lnTo>
                  <a:pt x="175515" y="110363"/>
                </a:lnTo>
                <a:lnTo>
                  <a:pt x="176404" y="111252"/>
                </a:lnTo>
                <a:lnTo>
                  <a:pt x="177292" y="112267"/>
                </a:lnTo>
                <a:lnTo>
                  <a:pt x="178309" y="113157"/>
                </a:lnTo>
                <a:lnTo>
                  <a:pt x="179324" y="114046"/>
                </a:lnTo>
                <a:lnTo>
                  <a:pt x="180213" y="114934"/>
                </a:lnTo>
                <a:lnTo>
                  <a:pt x="181230" y="115823"/>
                </a:lnTo>
                <a:lnTo>
                  <a:pt x="182246" y="116713"/>
                </a:lnTo>
                <a:lnTo>
                  <a:pt x="183261" y="117475"/>
                </a:lnTo>
                <a:lnTo>
                  <a:pt x="184278" y="118236"/>
                </a:lnTo>
                <a:lnTo>
                  <a:pt x="185421" y="118998"/>
                </a:lnTo>
                <a:lnTo>
                  <a:pt x="186563" y="119633"/>
                </a:lnTo>
                <a:lnTo>
                  <a:pt x="187580" y="120396"/>
                </a:lnTo>
                <a:lnTo>
                  <a:pt x="188723" y="121031"/>
                </a:lnTo>
                <a:lnTo>
                  <a:pt x="189866" y="121665"/>
                </a:lnTo>
                <a:lnTo>
                  <a:pt x="191009" y="122301"/>
                </a:lnTo>
                <a:lnTo>
                  <a:pt x="192151" y="122808"/>
                </a:lnTo>
                <a:lnTo>
                  <a:pt x="193422" y="123444"/>
                </a:lnTo>
                <a:lnTo>
                  <a:pt x="194565" y="123952"/>
                </a:lnTo>
                <a:lnTo>
                  <a:pt x="195835" y="124333"/>
                </a:lnTo>
                <a:lnTo>
                  <a:pt x="196978" y="124840"/>
                </a:lnTo>
                <a:lnTo>
                  <a:pt x="198248" y="125221"/>
                </a:lnTo>
                <a:lnTo>
                  <a:pt x="199517" y="125602"/>
                </a:lnTo>
                <a:lnTo>
                  <a:pt x="200787" y="125983"/>
                </a:lnTo>
                <a:lnTo>
                  <a:pt x="202057" y="126365"/>
                </a:lnTo>
                <a:lnTo>
                  <a:pt x="203328" y="126619"/>
                </a:lnTo>
                <a:lnTo>
                  <a:pt x="204598" y="126746"/>
                </a:lnTo>
                <a:lnTo>
                  <a:pt x="205867" y="127000"/>
                </a:lnTo>
                <a:lnTo>
                  <a:pt x="207265" y="127127"/>
                </a:lnTo>
                <a:lnTo>
                  <a:pt x="208535" y="127253"/>
                </a:lnTo>
                <a:lnTo>
                  <a:pt x="209931" y="127381"/>
                </a:lnTo>
                <a:lnTo>
                  <a:pt x="211201" y="127381"/>
                </a:lnTo>
                <a:lnTo>
                  <a:pt x="212599" y="127508"/>
                </a:lnTo>
                <a:lnTo>
                  <a:pt x="213996" y="127381"/>
                </a:lnTo>
                <a:lnTo>
                  <a:pt x="215266" y="127381"/>
                </a:lnTo>
                <a:lnTo>
                  <a:pt x="216662" y="127253"/>
                </a:lnTo>
                <a:lnTo>
                  <a:pt x="217932" y="127127"/>
                </a:lnTo>
                <a:lnTo>
                  <a:pt x="219330" y="127000"/>
                </a:lnTo>
                <a:lnTo>
                  <a:pt x="220599" y="126746"/>
                </a:lnTo>
                <a:lnTo>
                  <a:pt x="221869" y="126619"/>
                </a:lnTo>
                <a:lnTo>
                  <a:pt x="223140" y="126365"/>
                </a:lnTo>
                <a:lnTo>
                  <a:pt x="224410" y="125983"/>
                </a:lnTo>
                <a:lnTo>
                  <a:pt x="225680" y="125602"/>
                </a:lnTo>
                <a:lnTo>
                  <a:pt x="226949" y="125221"/>
                </a:lnTo>
                <a:lnTo>
                  <a:pt x="228219" y="124840"/>
                </a:lnTo>
                <a:lnTo>
                  <a:pt x="229362" y="124333"/>
                </a:lnTo>
                <a:lnTo>
                  <a:pt x="230632" y="123952"/>
                </a:lnTo>
                <a:lnTo>
                  <a:pt x="231775" y="123444"/>
                </a:lnTo>
                <a:lnTo>
                  <a:pt x="233046" y="122808"/>
                </a:lnTo>
                <a:lnTo>
                  <a:pt x="234188" y="122301"/>
                </a:lnTo>
                <a:lnTo>
                  <a:pt x="235331" y="121665"/>
                </a:lnTo>
                <a:lnTo>
                  <a:pt x="236474" y="121031"/>
                </a:lnTo>
                <a:lnTo>
                  <a:pt x="237617" y="120396"/>
                </a:lnTo>
                <a:lnTo>
                  <a:pt x="238634" y="119633"/>
                </a:lnTo>
                <a:lnTo>
                  <a:pt x="239776" y="118998"/>
                </a:lnTo>
                <a:lnTo>
                  <a:pt x="240919" y="118236"/>
                </a:lnTo>
                <a:lnTo>
                  <a:pt x="241936" y="117475"/>
                </a:lnTo>
                <a:lnTo>
                  <a:pt x="242951" y="116713"/>
                </a:lnTo>
                <a:lnTo>
                  <a:pt x="243967" y="115823"/>
                </a:lnTo>
                <a:lnTo>
                  <a:pt x="244984" y="114934"/>
                </a:lnTo>
                <a:lnTo>
                  <a:pt x="245873" y="114046"/>
                </a:lnTo>
                <a:lnTo>
                  <a:pt x="246888" y="113157"/>
                </a:lnTo>
                <a:lnTo>
                  <a:pt x="247778" y="112267"/>
                </a:lnTo>
                <a:lnTo>
                  <a:pt x="248793" y="111252"/>
                </a:lnTo>
                <a:lnTo>
                  <a:pt x="249682" y="110363"/>
                </a:lnTo>
                <a:lnTo>
                  <a:pt x="250572" y="109220"/>
                </a:lnTo>
                <a:lnTo>
                  <a:pt x="251334" y="108331"/>
                </a:lnTo>
                <a:lnTo>
                  <a:pt x="252223" y="107188"/>
                </a:lnTo>
                <a:lnTo>
                  <a:pt x="252985" y="106171"/>
                </a:lnTo>
                <a:lnTo>
                  <a:pt x="253874" y="105028"/>
                </a:lnTo>
                <a:lnTo>
                  <a:pt x="254636" y="103885"/>
                </a:lnTo>
                <a:lnTo>
                  <a:pt x="255398" y="102742"/>
                </a:lnTo>
                <a:lnTo>
                  <a:pt x="256032" y="101600"/>
                </a:lnTo>
                <a:lnTo>
                  <a:pt x="256794" y="100457"/>
                </a:lnTo>
                <a:lnTo>
                  <a:pt x="257430" y="99186"/>
                </a:lnTo>
                <a:lnTo>
                  <a:pt x="258065" y="98044"/>
                </a:lnTo>
                <a:lnTo>
                  <a:pt x="258699" y="96773"/>
                </a:lnTo>
                <a:lnTo>
                  <a:pt x="259207" y="95503"/>
                </a:lnTo>
                <a:lnTo>
                  <a:pt x="259842" y="94233"/>
                </a:lnTo>
                <a:lnTo>
                  <a:pt x="260350" y="92964"/>
                </a:lnTo>
                <a:lnTo>
                  <a:pt x="260859" y="91566"/>
                </a:lnTo>
                <a:lnTo>
                  <a:pt x="261367" y="90296"/>
                </a:lnTo>
                <a:lnTo>
                  <a:pt x="261874" y="89027"/>
                </a:lnTo>
                <a:lnTo>
                  <a:pt x="262255" y="87629"/>
                </a:lnTo>
                <a:lnTo>
                  <a:pt x="262636" y="86233"/>
                </a:lnTo>
                <a:lnTo>
                  <a:pt x="263017" y="84835"/>
                </a:lnTo>
                <a:lnTo>
                  <a:pt x="263272" y="83439"/>
                </a:lnTo>
                <a:lnTo>
                  <a:pt x="263653" y="82041"/>
                </a:lnTo>
                <a:lnTo>
                  <a:pt x="263906" y="80645"/>
                </a:lnTo>
                <a:lnTo>
                  <a:pt x="264161" y="79121"/>
                </a:lnTo>
                <a:lnTo>
                  <a:pt x="264415" y="77723"/>
                </a:lnTo>
                <a:lnTo>
                  <a:pt x="264542" y="76327"/>
                </a:lnTo>
                <a:lnTo>
                  <a:pt x="264668" y="74802"/>
                </a:lnTo>
                <a:lnTo>
                  <a:pt x="264796" y="73278"/>
                </a:lnTo>
                <a:lnTo>
                  <a:pt x="264923" y="71754"/>
                </a:lnTo>
                <a:lnTo>
                  <a:pt x="265049" y="70358"/>
                </a:lnTo>
                <a:lnTo>
                  <a:pt x="265049" y="68707"/>
                </a:lnTo>
                <a:lnTo>
                  <a:pt x="265049" y="67309"/>
                </a:lnTo>
                <a:lnTo>
                  <a:pt x="264923" y="65785"/>
                </a:lnTo>
                <a:lnTo>
                  <a:pt x="264796" y="64261"/>
                </a:lnTo>
                <a:lnTo>
                  <a:pt x="264668" y="62738"/>
                </a:lnTo>
                <a:lnTo>
                  <a:pt x="264542" y="61340"/>
                </a:lnTo>
                <a:lnTo>
                  <a:pt x="264415" y="59816"/>
                </a:lnTo>
                <a:lnTo>
                  <a:pt x="264161" y="58420"/>
                </a:lnTo>
                <a:lnTo>
                  <a:pt x="263906" y="57022"/>
                </a:lnTo>
                <a:lnTo>
                  <a:pt x="263653" y="55498"/>
                </a:lnTo>
                <a:lnTo>
                  <a:pt x="263272" y="54102"/>
                </a:lnTo>
                <a:lnTo>
                  <a:pt x="263017" y="52704"/>
                </a:lnTo>
                <a:lnTo>
                  <a:pt x="262636" y="51434"/>
                </a:lnTo>
                <a:lnTo>
                  <a:pt x="262255" y="50038"/>
                </a:lnTo>
                <a:lnTo>
                  <a:pt x="261874" y="48640"/>
                </a:lnTo>
                <a:lnTo>
                  <a:pt x="261367" y="47244"/>
                </a:lnTo>
                <a:lnTo>
                  <a:pt x="260859" y="45973"/>
                </a:lnTo>
                <a:lnTo>
                  <a:pt x="260350" y="44703"/>
                </a:lnTo>
                <a:lnTo>
                  <a:pt x="259842" y="43307"/>
                </a:lnTo>
                <a:lnTo>
                  <a:pt x="259207" y="42036"/>
                </a:lnTo>
                <a:lnTo>
                  <a:pt x="258699" y="40766"/>
                </a:lnTo>
                <a:lnTo>
                  <a:pt x="258065" y="39496"/>
                </a:lnTo>
                <a:lnTo>
                  <a:pt x="257430" y="38353"/>
                </a:lnTo>
                <a:lnTo>
                  <a:pt x="256794" y="37083"/>
                </a:lnTo>
                <a:lnTo>
                  <a:pt x="256032" y="35940"/>
                </a:lnTo>
                <a:lnTo>
                  <a:pt x="255398" y="34797"/>
                </a:lnTo>
                <a:lnTo>
                  <a:pt x="254636" y="33654"/>
                </a:lnTo>
                <a:lnTo>
                  <a:pt x="253874" y="32511"/>
                </a:lnTo>
                <a:lnTo>
                  <a:pt x="252985" y="31496"/>
                </a:lnTo>
                <a:lnTo>
                  <a:pt x="252223" y="30352"/>
                </a:lnTo>
                <a:lnTo>
                  <a:pt x="251334" y="29336"/>
                </a:lnTo>
                <a:lnTo>
                  <a:pt x="250572" y="28321"/>
                </a:lnTo>
                <a:lnTo>
                  <a:pt x="249682" y="27304"/>
                </a:lnTo>
                <a:lnTo>
                  <a:pt x="248793" y="26289"/>
                </a:lnTo>
                <a:lnTo>
                  <a:pt x="247778" y="25400"/>
                </a:lnTo>
                <a:lnTo>
                  <a:pt x="246888" y="24383"/>
                </a:lnTo>
                <a:lnTo>
                  <a:pt x="245873" y="23495"/>
                </a:lnTo>
                <a:lnTo>
                  <a:pt x="244984" y="22606"/>
                </a:lnTo>
                <a:lnTo>
                  <a:pt x="243967" y="21716"/>
                </a:lnTo>
                <a:lnTo>
                  <a:pt x="242951" y="20954"/>
                </a:lnTo>
                <a:lnTo>
                  <a:pt x="241936" y="20065"/>
                </a:lnTo>
                <a:lnTo>
                  <a:pt x="240919" y="19303"/>
                </a:lnTo>
                <a:lnTo>
                  <a:pt x="239776" y="18541"/>
                </a:lnTo>
                <a:lnTo>
                  <a:pt x="238634" y="17907"/>
                </a:lnTo>
                <a:lnTo>
                  <a:pt x="237617" y="17145"/>
                </a:lnTo>
                <a:lnTo>
                  <a:pt x="236474" y="16509"/>
                </a:lnTo>
                <a:lnTo>
                  <a:pt x="235331" y="15875"/>
                </a:lnTo>
                <a:lnTo>
                  <a:pt x="234188" y="15366"/>
                </a:lnTo>
                <a:lnTo>
                  <a:pt x="233046" y="14732"/>
                </a:lnTo>
                <a:lnTo>
                  <a:pt x="231775" y="14096"/>
                </a:lnTo>
                <a:lnTo>
                  <a:pt x="230632" y="13715"/>
                </a:lnTo>
                <a:lnTo>
                  <a:pt x="229362" y="13208"/>
                </a:lnTo>
                <a:lnTo>
                  <a:pt x="228219" y="12700"/>
                </a:lnTo>
                <a:lnTo>
                  <a:pt x="226949" y="12319"/>
                </a:lnTo>
                <a:lnTo>
                  <a:pt x="225680" y="11938"/>
                </a:lnTo>
                <a:lnTo>
                  <a:pt x="224410" y="11557"/>
                </a:lnTo>
                <a:lnTo>
                  <a:pt x="223140" y="11302"/>
                </a:lnTo>
                <a:lnTo>
                  <a:pt x="221869" y="11048"/>
                </a:lnTo>
                <a:lnTo>
                  <a:pt x="220599" y="10795"/>
                </a:lnTo>
                <a:lnTo>
                  <a:pt x="219330" y="10540"/>
                </a:lnTo>
                <a:lnTo>
                  <a:pt x="217932" y="10414"/>
                </a:lnTo>
                <a:lnTo>
                  <a:pt x="216662" y="10286"/>
                </a:lnTo>
                <a:lnTo>
                  <a:pt x="215266" y="10159"/>
                </a:lnTo>
                <a:lnTo>
                  <a:pt x="213996" y="10159"/>
                </a:lnTo>
                <a:lnTo>
                  <a:pt x="212599" y="10159"/>
                </a:lnTo>
                <a:close/>
                <a:moveTo>
                  <a:pt x="148844" y="0"/>
                </a:moveTo>
                <a:lnTo>
                  <a:pt x="149734" y="0"/>
                </a:lnTo>
                <a:lnTo>
                  <a:pt x="275463" y="0"/>
                </a:lnTo>
                <a:lnTo>
                  <a:pt x="276353" y="0"/>
                </a:lnTo>
                <a:lnTo>
                  <a:pt x="277242" y="0"/>
                </a:lnTo>
                <a:lnTo>
                  <a:pt x="278130" y="253"/>
                </a:lnTo>
                <a:lnTo>
                  <a:pt x="279019" y="381"/>
                </a:lnTo>
                <a:lnTo>
                  <a:pt x="279909" y="634"/>
                </a:lnTo>
                <a:lnTo>
                  <a:pt x="280671" y="889"/>
                </a:lnTo>
                <a:lnTo>
                  <a:pt x="281560" y="1142"/>
                </a:lnTo>
                <a:lnTo>
                  <a:pt x="282322" y="1523"/>
                </a:lnTo>
                <a:lnTo>
                  <a:pt x="283084" y="1904"/>
                </a:lnTo>
                <a:lnTo>
                  <a:pt x="283846" y="2413"/>
                </a:lnTo>
                <a:lnTo>
                  <a:pt x="284607" y="2794"/>
                </a:lnTo>
                <a:lnTo>
                  <a:pt x="285242" y="3302"/>
                </a:lnTo>
                <a:lnTo>
                  <a:pt x="286005" y="3809"/>
                </a:lnTo>
                <a:lnTo>
                  <a:pt x="286640" y="4445"/>
                </a:lnTo>
                <a:lnTo>
                  <a:pt x="287274" y="5079"/>
                </a:lnTo>
                <a:lnTo>
                  <a:pt x="287910" y="5715"/>
                </a:lnTo>
                <a:lnTo>
                  <a:pt x="288544" y="6477"/>
                </a:lnTo>
                <a:lnTo>
                  <a:pt x="289053" y="7111"/>
                </a:lnTo>
                <a:lnTo>
                  <a:pt x="289561" y="7873"/>
                </a:lnTo>
                <a:lnTo>
                  <a:pt x="290068" y="8635"/>
                </a:lnTo>
                <a:lnTo>
                  <a:pt x="290449" y="9397"/>
                </a:lnTo>
                <a:lnTo>
                  <a:pt x="290957" y="10286"/>
                </a:lnTo>
                <a:lnTo>
                  <a:pt x="291338" y="11176"/>
                </a:lnTo>
                <a:lnTo>
                  <a:pt x="291719" y="12065"/>
                </a:lnTo>
                <a:lnTo>
                  <a:pt x="291974" y="12827"/>
                </a:lnTo>
                <a:lnTo>
                  <a:pt x="292228" y="13842"/>
                </a:lnTo>
                <a:lnTo>
                  <a:pt x="292481" y="14732"/>
                </a:lnTo>
                <a:lnTo>
                  <a:pt x="292736" y="15621"/>
                </a:lnTo>
                <a:lnTo>
                  <a:pt x="292862" y="16636"/>
                </a:lnTo>
                <a:lnTo>
                  <a:pt x="292990" y="17652"/>
                </a:lnTo>
                <a:lnTo>
                  <a:pt x="293117" y="18669"/>
                </a:lnTo>
                <a:lnTo>
                  <a:pt x="293117" y="19684"/>
                </a:lnTo>
                <a:lnTo>
                  <a:pt x="293117" y="285750"/>
                </a:lnTo>
                <a:lnTo>
                  <a:pt x="302768" y="285750"/>
                </a:lnTo>
                <a:lnTo>
                  <a:pt x="302768" y="73786"/>
                </a:lnTo>
                <a:lnTo>
                  <a:pt x="384811" y="73786"/>
                </a:lnTo>
                <a:lnTo>
                  <a:pt x="385699" y="73786"/>
                </a:lnTo>
                <a:lnTo>
                  <a:pt x="386588" y="73786"/>
                </a:lnTo>
                <a:lnTo>
                  <a:pt x="387478" y="74040"/>
                </a:lnTo>
                <a:lnTo>
                  <a:pt x="388240" y="74167"/>
                </a:lnTo>
                <a:lnTo>
                  <a:pt x="389255" y="74421"/>
                </a:lnTo>
                <a:lnTo>
                  <a:pt x="390017" y="74676"/>
                </a:lnTo>
                <a:lnTo>
                  <a:pt x="390780" y="74929"/>
                </a:lnTo>
                <a:lnTo>
                  <a:pt x="391668" y="75310"/>
                </a:lnTo>
                <a:lnTo>
                  <a:pt x="392430" y="75691"/>
                </a:lnTo>
                <a:lnTo>
                  <a:pt x="393192" y="76072"/>
                </a:lnTo>
                <a:lnTo>
                  <a:pt x="393955" y="76581"/>
                </a:lnTo>
                <a:lnTo>
                  <a:pt x="394590" y="77089"/>
                </a:lnTo>
                <a:lnTo>
                  <a:pt x="395224" y="77596"/>
                </a:lnTo>
                <a:lnTo>
                  <a:pt x="395986" y="78232"/>
                </a:lnTo>
                <a:lnTo>
                  <a:pt x="396622" y="78866"/>
                </a:lnTo>
                <a:lnTo>
                  <a:pt x="397256" y="79502"/>
                </a:lnTo>
                <a:lnTo>
                  <a:pt x="397765" y="80136"/>
                </a:lnTo>
                <a:lnTo>
                  <a:pt x="398399" y="80898"/>
                </a:lnTo>
                <a:lnTo>
                  <a:pt x="398907" y="81660"/>
                </a:lnTo>
                <a:lnTo>
                  <a:pt x="399416" y="82422"/>
                </a:lnTo>
                <a:lnTo>
                  <a:pt x="399797" y="83184"/>
                </a:lnTo>
                <a:lnTo>
                  <a:pt x="400305" y="84073"/>
                </a:lnTo>
                <a:lnTo>
                  <a:pt x="400686" y="84963"/>
                </a:lnTo>
                <a:lnTo>
                  <a:pt x="401067" y="85852"/>
                </a:lnTo>
                <a:lnTo>
                  <a:pt x="401321" y="86614"/>
                </a:lnTo>
                <a:lnTo>
                  <a:pt x="401574" y="87629"/>
                </a:lnTo>
                <a:lnTo>
                  <a:pt x="401829" y="88519"/>
                </a:lnTo>
                <a:lnTo>
                  <a:pt x="401955" y="89408"/>
                </a:lnTo>
                <a:lnTo>
                  <a:pt x="402210" y="90423"/>
                </a:lnTo>
                <a:lnTo>
                  <a:pt x="402210" y="91440"/>
                </a:lnTo>
                <a:lnTo>
                  <a:pt x="402336" y="92456"/>
                </a:lnTo>
                <a:lnTo>
                  <a:pt x="402336" y="93471"/>
                </a:lnTo>
                <a:lnTo>
                  <a:pt x="402336" y="285750"/>
                </a:lnTo>
                <a:lnTo>
                  <a:pt x="409830" y="285750"/>
                </a:lnTo>
                <a:lnTo>
                  <a:pt x="410718" y="285750"/>
                </a:lnTo>
                <a:lnTo>
                  <a:pt x="411480" y="285877"/>
                </a:lnTo>
                <a:lnTo>
                  <a:pt x="412242" y="286003"/>
                </a:lnTo>
                <a:lnTo>
                  <a:pt x="413005" y="286131"/>
                </a:lnTo>
                <a:lnTo>
                  <a:pt x="413640" y="286258"/>
                </a:lnTo>
                <a:lnTo>
                  <a:pt x="414401" y="286511"/>
                </a:lnTo>
                <a:lnTo>
                  <a:pt x="415163" y="286892"/>
                </a:lnTo>
                <a:lnTo>
                  <a:pt x="415799" y="287146"/>
                </a:lnTo>
                <a:lnTo>
                  <a:pt x="416561" y="287401"/>
                </a:lnTo>
                <a:lnTo>
                  <a:pt x="417196" y="287782"/>
                </a:lnTo>
                <a:lnTo>
                  <a:pt x="417830" y="288290"/>
                </a:lnTo>
                <a:lnTo>
                  <a:pt x="418466" y="288671"/>
                </a:lnTo>
                <a:lnTo>
                  <a:pt x="419100" y="289178"/>
                </a:lnTo>
                <a:lnTo>
                  <a:pt x="419609" y="289686"/>
                </a:lnTo>
                <a:lnTo>
                  <a:pt x="420117" y="290195"/>
                </a:lnTo>
                <a:lnTo>
                  <a:pt x="420751" y="290702"/>
                </a:lnTo>
                <a:lnTo>
                  <a:pt x="421260" y="291338"/>
                </a:lnTo>
                <a:lnTo>
                  <a:pt x="421641" y="291972"/>
                </a:lnTo>
                <a:lnTo>
                  <a:pt x="422149" y="292608"/>
                </a:lnTo>
                <a:lnTo>
                  <a:pt x="422530" y="293370"/>
                </a:lnTo>
                <a:lnTo>
                  <a:pt x="422911" y="294004"/>
                </a:lnTo>
                <a:lnTo>
                  <a:pt x="423292" y="294766"/>
                </a:lnTo>
                <a:lnTo>
                  <a:pt x="423673" y="295528"/>
                </a:lnTo>
                <a:lnTo>
                  <a:pt x="423926" y="296290"/>
                </a:lnTo>
                <a:lnTo>
                  <a:pt x="424307" y="296926"/>
                </a:lnTo>
                <a:lnTo>
                  <a:pt x="424561" y="297815"/>
                </a:lnTo>
                <a:lnTo>
                  <a:pt x="424688" y="298577"/>
                </a:lnTo>
                <a:lnTo>
                  <a:pt x="424816" y="299465"/>
                </a:lnTo>
                <a:lnTo>
                  <a:pt x="424942" y="300354"/>
                </a:lnTo>
                <a:lnTo>
                  <a:pt x="425069" y="301116"/>
                </a:lnTo>
                <a:lnTo>
                  <a:pt x="425197" y="302006"/>
                </a:lnTo>
                <a:lnTo>
                  <a:pt x="425197" y="302895"/>
                </a:lnTo>
                <a:lnTo>
                  <a:pt x="425197" y="303783"/>
                </a:lnTo>
                <a:lnTo>
                  <a:pt x="425069" y="304672"/>
                </a:lnTo>
                <a:lnTo>
                  <a:pt x="424942" y="305561"/>
                </a:lnTo>
                <a:lnTo>
                  <a:pt x="424816" y="306323"/>
                </a:lnTo>
                <a:lnTo>
                  <a:pt x="424688" y="307213"/>
                </a:lnTo>
                <a:lnTo>
                  <a:pt x="424561" y="307975"/>
                </a:lnTo>
                <a:lnTo>
                  <a:pt x="424307" y="308736"/>
                </a:lnTo>
                <a:lnTo>
                  <a:pt x="423926" y="309626"/>
                </a:lnTo>
                <a:lnTo>
                  <a:pt x="423673" y="310260"/>
                </a:lnTo>
                <a:lnTo>
                  <a:pt x="423292" y="311022"/>
                </a:lnTo>
                <a:lnTo>
                  <a:pt x="422911" y="311784"/>
                </a:lnTo>
                <a:lnTo>
                  <a:pt x="422530" y="312546"/>
                </a:lnTo>
                <a:lnTo>
                  <a:pt x="422149" y="313182"/>
                </a:lnTo>
                <a:lnTo>
                  <a:pt x="421641" y="313816"/>
                </a:lnTo>
                <a:lnTo>
                  <a:pt x="421260" y="314452"/>
                </a:lnTo>
                <a:lnTo>
                  <a:pt x="420751" y="314959"/>
                </a:lnTo>
                <a:lnTo>
                  <a:pt x="420117" y="315595"/>
                </a:lnTo>
                <a:lnTo>
                  <a:pt x="419609" y="316102"/>
                </a:lnTo>
                <a:lnTo>
                  <a:pt x="419100" y="316610"/>
                </a:lnTo>
                <a:lnTo>
                  <a:pt x="418466" y="317119"/>
                </a:lnTo>
                <a:lnTo>
                  <a:pt x="417830" y="317627"/>
                </a:lnTo>
                <a:lnTo>
                  <a:pt x="417196" y="318008"/>
                </a:lnTo>
                <a:lnTo>
                  <a:pt x="416561" y="318389"/>
                </a:lnTo>
                <a:lnTo>
                  <a:pt x="415799" y="318642"/>
                </a:lnTo>
                <a:lnTo>
                  <a:pt x="415163" y="319023"/>
                </a:lnTo>
                <a:lnTo>
                  <a:pt x="414401" y="319277"/>
                </a:lnTo>
                <a:lnTo>
                  <a:pt x="413640" y="319532"/>
                </a:lnTo>
                <a:lnTo>
                  <a:pt x="413005" y="319658"/>
                </a:lnTo>
                <a:lnTo>
                  <a:pt x="412242" y="319913"/>
                </a:lnTo>
                <a:lnTo>
                  <a:pt x="411480" y="320040"/>
                </a:lnTo>
                <a:lnTo>
                  <a:pt x="410718" y="320040"/>
                </a:lnTo>
                <a:lnTo>
                  <a:pt x="409830" y="320040"/>
                </a:lnTo>
                <a:lnTo>
                  <a:pt x="15367" y="320040"/>
                </a:lnTo>
                <a:lnTo>
                  <a:pt x="14479" y="320040"/>
                </a:lnTo>
                <a:lnTo>
                  <a:pt x="13717" y="320040"/>
                </a:lnTo>
                <a:lnTo>
                  <a:pt x="12955" y="319913"/>
                </a:lnTo>
                <a:lnTo>
                  <a:pt x="12192" y="319658"/>
                </a:lnTo>
                <a:lnTo>
                  <a:pt x="11557" y="319532"/>
                </a:lnTo>
                <a:lnTo>
                  <a:pt x="10796" y="319277"/>
                </a:lnTo>
                <a:lnTo>
                  <a:pt x="10034" y="319023"/>
                </a:lnTo>
                <a:lnTo>
                  <a:pt x="9399" y="318642"/>
                </a:lnTo>
                <a:lnTo>
                  <a:pt x="8636" y="318389"/>
                </a:lnTo>
                <a:lnTo>
                  <a:pt x="8001" y="318008"/>
                </a:lnTo>
                <a:lnTo>
                  <a:pt x="7367" y="317627"/>
                </a:lnTo>
                <a:lnTo>
                  <a:pt x="6731" y="317119"/>
                </a:lnTo>
                <a:lnTo>
                  <a:pt x="6097" y="316610"/>
                </a:lnTo>
                <a:lnTo>
                  <a:pt x="5588" y="316102"/>
                </a:lnTo>
                <a:lnTo>
                  <a:pt x="5080" y="315595"/>
                </a:lnTo>
                <a:lnTo>
                  <a:pt x="4446" y="314959"/>
                </a:lnTo>
                <a:lnTo>
                  <a:pt x="3937" y="314452"/>
                </a:lnTo>
                <a:lnTo>
                  <a:pt x="3556" y="313816"/>
                </a:lnTo>
                <a:lnTo>
                  <a:pt x="3049" y="313182"/>
                </a:lnTo>
                <a:lnTo>
                  <a:pt x="2667" y="312546"/>
                </a:lnTo>
                <a:lnTo>
                  <a:pt x="2286" y="311784"/>
                </a:lnTo>
                <a:lnTo>
                  <a:pt x="1905" y="311022"/>
                </a:lnTo>
                <a:lnTo>
                  <a:pt x="1524" y="310260"/>
                </a:lnTo>
                <a:lnTo>
                  <a:pt x="1271" y="309626"/>
                </a:lnTo>
                <a:lnTo>
                  <a:pt x="890" y="308736"/>
                </a:lnTo>
                <a:lnTo>
                  <a:pt x="636" y="307975"/>
                </a:lnTo>
                <a:lnTo>
                  <a:pt x="509" y="307213"/>
                </a:lnTo>
                <a:lnTo>
                  <a:pt x="381" y="306323"/>
                </a:lnTo>
                <a:lnTo>
                  <a:pt x="255" y="305561"/>
                </a:lnTo>
                <a:lnTo>
                  <a:pt x="128" y="304672"/>
                </a:lnTo>
                <a:lnTo>
                  <a:pt x="0" y="303783"/>
                </a:lnTo>
                <a:lnTo>
                  <a:pt x="0" y="302895"/>
                </a:lnTo>
                <a:lnTo>
                  <a:pt x="0" y="302006"/>
                </a:lnTo>
                <a:lnTo>
                  <a:pt x="128" y="301116"/>
                </a:lnTo>
                <a:lnTo>
                  <a:pt x="255" y="300354"/>
                </a:lnTo>
                <a:lnTo>
                  <a:pt x="381" y="299465"/>
                </a:lnTo>
                <a:lnTo>
                  <a:pt x="509" y="298577"/>
                </a:lnTo>
                <a:lnTo>
                  <a:pt x="636" y="297815"/>
                </a:lnTo>
                <a:lnTo>
                  <a:pt x="890" y="296926"/>
                </a:lnTo>
                <a:lnTo>
                  <a:pt x="1271" y="296290"/>
                </a:lnTo>
                <a:lnTo>
                  <a:pt x="1524" y="295528"/>
                </a:lnTo>
                <a:lnTo>
                  <a:pt x="1905" y="294766"/>
                </a:lnTo>
                <a:lnTo>
                  <a:pt x="2286" y="294004"/>
                </a:lnTo>
                <a:lnTo>
                  <a:pt x="2667" y="293370"/>
                </a:lnTo>
                <a:lnTo>
                  <a:pt x="3049" y="292608"/>
                </a:lnTo>
                <a:lnTo>
                  <a:pt x="3556" y="291972"/>
                </a:lnTo>
                <a:lnTo>
                  <a:pt x="3937" y="291338"/>
                </a:lnTo>
                <a:lnTo>
                  <a:pt x="4446" y="290702"/>
                </a:lnTo>
                <a:lnTo>
                  <a:pt x="5080" y="290195"/>
                </a:lnTo>
                <a:lnTo>
                  <a:pt x="5588" y="289686"/>
                </a:lnTo>
                <a:lnTo>
                  <a:pt x="6097" y="289178"/>
                </a:lnTo>
                <a:lnTo>
                  <a:pt x="6731" y="288671"/>
                </a:lnTo>
                <a:lnTo>
                  <a:pt x="7367" y="288290"/>
                </a:lnTo>
                <a:lnTo>
                  <a:pt x="8001" y="287782"/>
                </a:lnTo>
                <a:lnTo>
                  <a:pt x="8636" y="287401"/>
                </a:lnTo>
                <a:lnTo>
                  <a:pt x="9399" y="287146"/>
                </a:lnTo>
                <a:lnTo>
                  <a:pt x="10034" y="286892"/>
                </a:lnTo>
                <a:lnTo>
                  <a:pt x="10796" y="286511"/>
                </a:lnTo>
                <a:lnTo>
                  <a:pt x="11557" y="286258"/>
                </a:lnTo>
                <a:lnTo>
                  <a:pt x="12192" y="286131"/>
                </a:lnTo>
                <a:lnTo>
                  <a:pt x="12955" y="286003"/>
                </a:lnTo>
                <a:lnTo>
                  <a:pt x="13717" y="285877"/>
                </a:lnTo>
                <a:lnTo>
                  <a:pt x="14479" y="285750"/>
                </a:lnTo>
                <a:lnTo>
                  <a:pt x="15367" y="285750"/>
                </a:lnTo>
                <a:lnTo>
                  <a:pt x="22861" y="285750"/>
                </a:lnTo>
                <a:lnTo>
                  <a:pt x="22861" y="93471"/>
                </a:lnTo>
                <a:lnTo>
                  <a:pt x="22861" y="92456"/>
                </a:lnTo>
                <a:lnTo>
                  <a:pt x="22987" y="91440"/>
                </a:lnTo>
                <a:lnTo>
                  <a:pt x="22987" y="90423"/>
                </a:lnTo>
                <a:lnTo>
                  <a:pt x="23242" y="89408"/>
                </a:lnTo>
                <a:lnTo>
                  <a:pt x="23368" y="88519"/>
                </a:lnTo>
                <a:lnTo>
                  <a:pt x="23623" y="87629"/>
                </a:lnTo>
                <a:lnTo>
                  <a:pt x="23876" y="86614"/>
                </a:lnTo>
                <a:lnTo>
                  <a:pt x="24130" y="85852"/>
                </a:lnTo>
                <a:lnTo>
                  <a:pt x="24511" y="84963"/>
                </a:lnTo>
                <a:lnTo>
                  <a:pt x="24892" y="84073"/>
                </a:lnTo>
                <a:lnTo>
                  <a:pt x="25400" y="83184"/>
                </a:lnTo>
                <a:lnTo>
                  <a:pt x="25781" y="82422"/>
                </a:lnTo>
                <a:lnTo>
                  <a:pt x="26290" y="81660"/>
                </a:lnTo>
                <a:lnTo>
                  <a:pt x="26798" y="80898"/>
                </a:lnTo>
                <a:lnTo>
                  <a:pt x="27432" y="80136"/>
                </a:lnTo>
                <a:lnTo>
                  <a:pt x="27941" y="79502"/>
                </a:lnTo>
                <a:lnTo>
                  <a:pt x="28575" y="78866"/>
                </a:lnTo>
                <a:lnTo>
                  <a:pt x="29211" y="78232"/>
                </a:lnTo>
                <a:lnTo>
                  <a:pt x="29973" y="77596"/>
                </a:lnTo>
                <a:lnTo>
                  <a:pt x="30607" y="77089"/>
                </a:lnTo>
                <a:lnTo>
                  <a:pt x="31242" y="76581"/>
                </a:lnTo>
                <a:lnTo>
                  <a:pt x="32131" y="76072"/>
                </a:lnTo>
                <a:lnTo>
                  <a:pt x="32767" y="75691"/>
                </a:lnTo>
                <a:lnTo>
                  <a:pt x="33529" y="75310"/>
                </a:lnTo>
                <a:lnTo>
                  <a:pt x="34417" y="74929"/>
                </a:lnTo>
                <a:lnTo>
                  <a:pt x="35180" y="74676"/>
                </a:lnTo>
                <a:lnTo>
                  <a:pt x="35942" y="74421"/>
                </a:lnTo>
                <a:lnTo>
                  <a:pt x="36957" y="74167"/>
                </a:lnTo>
                <a:lnTo>
                  <a:pt x="37719" y="74040"/>
                </a:lnTo>
                <a:lnTo>
                  <a:pt x="38609" y="73786"/>
                </a:lnTo>
                <a:lnTo>
                  <a:pt x="39498" y="73786"/>
                </a:lnTo>
                <a:lnTo>
                  <a:pt x="40386" y="73786"/>
                </a:lnTo>
                <a:lnTo>
                  <a:pt x="122429" y="73786"/>
                </a:lnTo>
                <a:lnTo>
                  <a:pt x="122429" y="285750"/>
                </a:lnTo>
                <a:lnTo>
                  <a:pt x="132080" y="285750"/>
                </a:lnTo>
                <a:lnTo>
                  <a:pt x="132080" y="19684"/>
                </a:lnTo>
                <a:lnTo>
                  <a:pt x="132080" y="18669"/>
                </a:lnTo>
                <a:lnTo>
                  <a:pt x="132207" y="17652"/>
                </a:lnTo>
                <a:lnTo>
                  <a:pt x="132335" y="16636"/>
                </a:lnTo>
                <a:lnTo>
                  <a:pt x="132461" y="15621"/>
                </a:lnTo>
                <a:lnTo>
                  <a:pt x="132716" y="14732"/>
                </a:lnTo>
                <a:lnTo>
                  <a:pt x="132969" y="13842"/>
                </a:lnTo>
                <a:lnTo>
                  <a:pt x="133224" y="12827"/>
                </a:lnTo>
                <a:lnTo>
                  <a:pt x="133478" y="12065"/>
                </a:lnTo>
                <a:lnTo>
                  <a:pt x="133859" y="11176"/>
                </a:lnTo>
                <a:lnTo>
                  <a:pt x="134240" y="10286"/>
                </a:lnTo>
                <a:lnTo>
                  <a:pt x="134748" y="9397"/>
                </a:lnTo>
                <a:lnTo>
                  <a:pt x="135129" y="8635"/>
                </a:lnTo>
                <a:lnTo>
                  <a:pt x="135636" y="7873"/>
                </a:lnTo>
                <a:lnTo>
                  <a:pt x="136144" y="7111"/>
                </a:lnTo>
                <a:lnTo>
                  <a:pt x="136653" y="6477"/>
                </a:lnTo>
                <a:lnTo>
                  <a:pt x="137287" y="5715"/>
                </a:lnTo>
                <a:lnTo>
                  <a:pt x="137923" y="5079"/>
                </a:lnTo>
                <a:lnTo>
                  <a:pt x="138557" y="4445"/>
                </a:lnTo>
                <a:lnTo>
                  <a:pt x="139192" y="3809"/>
                </a:lnTo>
                <a:lnTo>
                  <a:pt x="139955" y="3302"/>
                </a:lnTo>
                <a:lnTo>
                  <a:pt x="140590" y="2794"/>
                </a:lnTo>
                <a:lnTo>
                  <a:pt x="141351" y="2413"/>
                </a:lnTo>
                <a:lnTo>
                  <a:pt x="142113" y="1904"/>
                </a:lnTo>
                <a:lnTo>
                  <a:pt x="142875" y="1523"/>
                </a:lnTo>
                <a:lnTo>
                  <a:pt x="143637" y="1142"/>
                </a:lnTo>
                <a:lnTo>
                  <a:pt x="144526" y="889"/>
                </a:lnTo>
                <a:lnTo>
                  <a:pt x="145288" y="634"/>
                </a:lnTo>
                <a:lnTo>
                  <a:pt x="146178" y="381"/>
                </a:lnTo>
                <a:lnTo>
                  <a:pt x="147067" y="253"/>
                </a:lnTo>
                <a:lnTo>
                  <a:pt x="147955" y="0"/>
                </a:lnTo>
                <a:close/>
              </a:path>
            </a:pathLst>
          </a:custGeom>
          <a:solidFill>
            <a:srgbClr val="548235">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81" name="Freeform 781"/>
          <p:cNvSpPr/>
          <p:nvPr/>
        </p:nvSpPr>
        <p:spPr>
          <a:xfrm>
            <a:off x="1237841" y="7112670"/>
            <a:ext cx="555988" cy="407455"/>
          </a:xfrm>
          <a:custGeom>
            <a:avLst/>
            <a:gdLst/>
            <a:ahLst/>
            <a:cxnLst/>
            <a:rect l="0" t="0" r="0" b="0"/>
            <a:pathLst>
              <a:path w="422148" h="309371">
                <a:moveTo>
                  <a:pt x="0" y="309371"/>
                </a:moveTo>
                <a:cubicBezTo>
                  <a:pt x="0" y="283209"/>
                  <a:pt x="0" y="283209"/>
                  <a:pt x="0" y="283209"/>
                </a:cubicBezTo>
                <a:cubicBezTo>
                  <a:pt x="422148" y="283209"/>
                  <a:pt x="422148" y="283209"/>
                  <a:pt x="422148" y="283209"/>
                </a:cubicBezTo>
                <a:cubicBezTo>
                  <a:pt x="422148" y="309371"/>
                  <a:pt x="422148" y="309371"/>
                  <a:pt x="422148" y="309371"/>
                </a:cubicBezTo>
                <a:lnTo>
                  <a:pt x="0" y="309371"/>
                </a:lnTo>
                <a:close/>
                <a:moveTo>
                  <a:pt x="101320" y="184912"/>
                </a:moveTo>
                <a:cubicBezTo>
                  <a:pt x="101320" y="181737"/>
                  <a:pt x="103428" y="178434"/>
                  <a:pt x="107645" y="178434"/>
                </a:cubicBezTo>
                <a:cubicBezTo>
                  <a:pt x="124536" y="178434"/>
                  <a:pt x="124536" y="178434"/>
                  <a:pt x="124536" y="178434"/>
                </a:cubicBezTo>
                <a:cubicBezTo>
                  <a:pt x="126644" y="178434"/>
                  <a:pt x="126644" y="178434"/>
                  <a:pt x="128752" y="178434"/>
                </a:cubicBezTo>
                <a:cubicBezTo>
                  <a:pt x="149860" y="150621"/>
                  <a:pt x="149860" y="150621"/>
                  <a:pt x="149860" y="150621"/>
                </a:cubicBezTo>
                <a:cubicBezTo>
                  <a:pt x="270179" y="150621"/>
                  <a:pt x="270179" y="150621"/>
                  <a:pt x="270179" y="150621"/>
                </a:cubicBezTo>
                <a:cubicBezTo>
                  <a:pt x="291287" y="178434"/>
                  <a:pt x="291287" y="178434"/>
                  <a:pt x="291287" y="178434"/>
                </a:cubicBezTo>
                <a:cubicBezTo>
                  <a:pt x="293395" y="178434"/>
                  <a:pt x="293395" y="178434"/>
                  <a:pt x="295503" y="178434"/>
                </a:cubicBezTo>
                <a:cubicBezTo>
                  <a:pt x="312394" y="178434"/>
                  <a:pt x="312394" y="178434"/>
                  <a:pt x="312394" y="178434"/>
                </a:cubicBezTo>
                <a:cubicBezTo>
                  <a:pt x="316610" y="178434"/>
                  <a:pt x="320827" y="181737"/>
                  <a:pt x="320827" y="184912"/>
                </a:cubicBezTo>
                <a:cubicBezTo>
                  <a:pt x="320827" y="188213"/>
                  <a:pt x="316610" y="191515"/>
                  <a:pt x="312394" y="191515"/>
                </a:cubicBezTo>
                <a:cubicBezTo>
                  <a:pt x="303949" y="191515"/>
                  <a:pt x="303949" y="191515"/>
                  <a:pt x="303949" y="191515"/>
                </a:cubicBezTo>
                <a:cubicBezTo>
                  <a:pt x="320827" y="207899"/>
                  <a:pt x="320827" y="207899"/>
                  <a:pt x="320827" y="207899"/>
                </a:cubicBezTo>
                <a:cubicBezTo>
                  <a:pt x="320827" y="229107"/>
                  <a:pt x="320827" y="229107"/>
                  <a:pt x="320827" y="229107"/>
                </a:cubicBezTo>
                <a:cubicBezTo>
                  <a:pt x="320827" y="250444"/>
                  <a:pt x="320827" y="250444"/>
                  <a:pt x="320827" y="250444"/>
                </a:cubicBezTo>
                <a:cubicBezTo>
                  <a:pt x="320827" y="276606"/>
                  <a:pt x="320827" y="276606"/>
                  <a:pt x="320827" y="276606"/>
                </a:cubicBezTo>
                <a:cubicBezTo>
                  <a:pt x="270179" y="276606"/>
                  <a:pt x="270179" y="276606"/>
                  <a:pt x="270179" y="276606"/>
                </a:cubicBezTo>
                <a:cubicBezTo>
                  <a:pt x="270179" y="248793"/>
                  <a:pt x="270179" y="248793"/>
                  <a:pt x="270179" y="248793"/>
                </a:cubicBezTo>
                <a:cubicBezTo>
                  <a:pt x="151968" y="248793"/>
                  <a:pt x="151968" y="248793"/>
                  <a:pt x="151968" y="248793"/>
                </a:cubicBezTo>
                <a:cubicBezTo>
                  <a:pt x="151968" y="276606"/>
                  <a:pt x="151968" y="276606"/>
                  <a:pt x="151968" y="276606"/>
                </a:cubicBezTo>
                <a:cubicBezTo>
                  <a:pt x="101320" y="276606"/>
                  <a:pt x="101320" y="276606"/>
                  <a:pt x="101320" y="276606"/>
                </a:cubicBezTo>
                <a:cubicBezTo>
                  <a:pt x="101320" y="250444"/>
                  <a:pt x="101320" y="250444"/>
                  <a:pt x="101320" y="250444"/>
                </a:cubicBezTo>
                <a:cubicBezTo>
                  <a:pt x="101320" y="229107"/>
                  <a:pt x="101320" y="229107"/>
                  <a:pt x="101320" y="229107"/>
                </a:cubicBezTo>
                <a:cubicBezTo>
                  <a:pt x="101320" y="207899"/>
                  <a:pt x="101320" y="207899"/>
                  <a:pt x="101320" y="207899"/>
                </a:cubicBezTo>
                <a:cubicBezTo>
                  <a:pt x="116090" y="191515"/>
                  <a:pt x="116090" y="191515"/>
                  <a:pt x="116090" y="191515"/>
                </a:cubicBezTo>
                <a:cubicBezTo>
                  <a:pt x="107645" y="191515"/>
                  <a:pt x="107645" y="191515"/>
                  <a:pt x="107645" y="191515"/>
                </a:cubicBezTo>
                <a:cubicBezTo>
                  <a:pt x="103428" y="191515"/>
                  <a:pt x="101320" y="188213"/>
                  <a:pt x="101320" y="184912"/>
                </a:cubicBezTo>
                <a:close/>
                <a:moveTo>
                  <a:pt x="263842" y="165353"/>
                </a:moveTo>
                <a:cubicBezTo>
                  <a:pt x="156197" y="165353"/>
                  <a:pt x="156197" y="165353"/>
                  <a:pt x="156197" y="165353"/>
                </a:cubicBezTo>
                <a:cubicBezTo>
                  <a:pt x="132981" y="191515"/>
                  <a:pt x="132981" y="191515"/>
                  <a:pt x="132981" y="191515"/>
                </a:cubicBezTo>
                <a:cubicBezTo>
                  <a:pt x="287058" y="191515"/>
                  <a:pt x="287058" y="191515"/>
                  <a:pt x="287058" y="191515"/>
                </a:cubicBezTo>
                <a:lnTo>
                  <a:pt x="263842" y="165353"/>
                </a:lnTo>
                <a:close/>
                <a:moveTo>
                  <a:pt x="270179" y="216026"/>
                </a:moveTo>
                <a:cubicBezTo>
                  <a:pt x="287058" y="216026"/>
                  <a:pt x="287058" y="216026"/>
                  <a:pt x="287058" y="216026"/>
                </a:cubicBezTo>
                <a:cubicBezTo>
                  <a:pt x="293395" y="216026"/>
                  <a:pt x="297611" y="212851"/>
                  <a:pt x="297611" y="207899"/>
                </a:cubicBezTo>
                <a:cubicBezTo>
                  <a:pt x="297611" y="202945"/>
                  <a:pt x="293395" y="199644"/>
                  <a:pt x="287058" y="199644"/>
                </a:cubicBezTo>
                <a:cubicBezTo>
                  <a:pt x="270179" y="199644"/>
                  <a:pt x="270179" y="199644"/>
                  <a:pt x="270179" y="199644"/>
                </a:cubicBezTo>
                <a:cubicBezTo>
                  <a:pt x="263842" y="199644"/>
                  <a:pt x="259626" y="202945"/>
                  <a:pt x="259626" y="207899"/>
                </a:cubicBezTo>
                <a:cubicBezTo>
                  <a:pt x="259626" y="212851"/>
                  <a:pt x="263842" y="216026"/>
                  <a:pt x="270179" y="216026"/>
                </a:cubicBezTo>
                <a:close/>
                <a:moveTo>
                  <a:pt x="132981" y="216026"/>
                </a:moveTo>
                <a:cubicBezTo>
                  <a:pt x="149860" y="216026"/>
                  <a:pt x="149860" y="216026"/>
                  <a:pt x="149860" y="216026"/>
                </a:cubicBezTo>
                <a:cubicBezTo>
                  <a:pt x="156197" y="216026"/>
                  <a:pt x="160413" y="212851"/>
                  <a:pt x="160413" y="207899"/>
                </a:cubicBezTo>
                <a:cubicBezTo>
                  <a:pt x="160413" y="202945"/>
                  <a:pt x="156197" y="199644"/>
                  <a:pt x="149860" y="199644"/>
                </a:cubicBezTo>
                <a:cubicBezTo>
                  <a:pt x="132981" y="199644"/>
                  <a:pt x="132981" y="199644"/>
                  <a:pt x="132981" y="199644"/>
                </a:cubicBezTo>
                <a:cubicBezTo>
                  <a:pt x="126644" y="199644"/>
                  <a:pt x="122428" y="202945"/>
                  <a:pt x="122428" y="207899"/>
                </a:cubicBezTo>
                <a:cubicBezTo>
                  <a:pt x="122428" y="212851"/>
                  <a:pt x="126644" y="216026"/>
                  <a:pt x="132981" y="216026"/>
                </a:cubicBezTo>
                <a:close/>
                <a:moveTo>
                  <a:pt x="388378" y="276606"/>
                </a:moveTo>
                <a:cubicBezTo>
                  <a:pt x="346163" y="276606"/>
                  <a:pt x="346163" y="276606"/>
                  <a:pt x="346163" y="276606"/>
                </a:cubicBezTo>
                <a:cubicBezTo>
                  <a:pt x="346163" y="112902"/>
                  <a:pt x="346163" y="112902"/>
                  <a:pt x="346163" y="112902"/>
                </a:cubicBezTo>
                <a:cubicBezTo>
                  <a:pt x="75984" y="112902"/>
                  <a:pt x="75984" y="112902"/>
                  <a:pt x="75984" y="112902"/>
                </a:cubicBezTo>
                <a:cubicBezTo>
                  <a:pt x="75984" y="276606"/>
                  <a:pt x="75984" y="276606"/>
                  <a:pt x="75984" y="276606"/>
                </a:cubicBezTo>
                <a:cubicBezTo>
                  <a:pt x="33769" y="276606"/>
                  <a:pt x="33769" y="276606"/>
                  <a:pt x="33769" y="276606"/>
                </a:cubicBezTo>
                <a:cubicBezTo>
                  <a:pt x="33769" y="112902"/>
                  <a:pt x="33769" y="112902"/>
                  <a:pt x="33769" y="112902"/>
                </a:cubicBezTo>
                <a:cubicBezTo>
                  <a:pt x="0" y="112902"/>
                  <a:pt x="0" y="112902"/>
                  <a:pt x="0" y="112902"/>
                </a:cubicBezTo>
                <a:cubicBezTo>
                  <a:pt x="33769" y="34416"/>
                  <a:pt x="33769" y="34416"/>
                  <a:pt x="33769" y="34416"/>
                </a:cubicBezTo>
                <a:cubicBezTo>
                  <a:pt x="90766" y="34416"/>
                  <a:pt x="90766" y="34416"/>
                  <a:pt x="90766" y="34416"/>
                </a:cubicBezTo>
                <a:cubicBezTo>
                  <a:pt x="327164" y="34416"/>
                  <a:pt x="327164" y="34416"/>
                  <a:pt x="327164" y="34416"/>
                </a:cubicBezTo>
                <a:cubicBezTo>
                  <a:pt x="388378" y="34416"/>
                  <a:pt x="388378" y="34416"/>
                  <a:pt x="388378" y="34416"/>
                </a:cubicBezTo>
                <a:cubicBezTo>
                  <a:pt x="420039" y="112902"/>
                  <a:pt x="420039" y="112902"/>
                  <a:pt x="420039" y="112902"/>
                </a:cubicBezTo>
                <a:cubicBezTo>
                  <a:pt x="388378" y="112902"/>
                  <a:pt x="388378" y="112902"/>
                  <a:pt x="388378" y="112902"/>
                </a:cubicBezTo>
                <a:lnTo>
                  <a:pt x="388378" y="276606"/>
                </a:lnTo>
                <a:close/>
                <a:moveTo>
                  <a:pt x="94983" y="27813"/>
                </a:moveTo>
                <a:cubicBezTo>
                  <a:pt x="107645" y="0"/>
                  <a:pt x="107645" y="0"/>
                  <a:pt x="107645" y="0"/>
                </a:cubicBezTo>
                <a:cubicBezTo>
                  <a:pt x="312394" y="0"/>
                  <a:pt x="312394" y="0"/>
                  <a:pt x="312394" y="0"/>
                </a:cubicBezTo>
                <a:cubicBezTo>
                  <a:pt x="325056" y="27813"/>
                  <a:pt x="325056" y="27813"/>
                  <a:pt x="325056" y="27813"/>
                </a:cubicBezTo>
                <a:lnTo>
                  <a:pt x="94983" y="27813"/>
                </a:lnTo>
                <a:close/>
              </a:path>
            </a:pathLst>
          </a:custGeom>
          <a:solidFill>
            <a:srgbClr val="C55A11">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82" name="Freeform 782"/>
          <p:cNvSpPr/>
          <p:nvPr/>
        </p:nvSpPr>
        <p:spPr>
          <a:xfrm>
            <a:off x="1257911" y="4781424"/>
            <a:ext cx="483731" cy="423514"/>
          </a:xfrm>
          <a:custGeom>
            <a:avLst/>
            <a:gdLst/>
            <a:ahLst/>
            <a:cxnLst/>
            <a:rect l="0" t="0" r="0" b="0"/>
            <a:pathLst>
              <a:path w="367285" h="321564">
                <a:moveTo>
                  <a:pt x="343053" y="251333"/>
                </a:moveTo>
                <a:cubicBezTo>
                  <a:pt x="329019" y="241174"/>
                  <a:pt x="304801" y="233553"/>
                  <a:pt x="285662" y="204217"/>
                </a:cubicBezTo>
                <a:cubicBezTo>
                  <a:pt x="281839" y="196469"/>
                  <a:pt x="275464" y="188850"/>
                  <a:pt x="269088" y="181230"/>
                </a:cubicBezTo>
                <a:cubicBezTo>
                  <a:pt x="261430" y="174880"/>
                  <a:pt x="253785" y="168402"/>
                  <a:pt x="246126" y="164593"/>
                </a:cubicBezTo>
                <a:cubicBezTo>
                  <a:pt x="284392" y="126365"/>
                  <a:pt x="284392" y="126365"/>
                  <a:pt x="284392" y="126365"/>
                </a:cubicBezTo>
                <a:cubicBezTo>
                  <a:pt x="295872" y="131445"/>
                  <a:pt x="308623" y="131445"/>
                  <a:pt x="318821" y="128906"/>
                </a:cubicBezTo>
                <a:cubicBezTo>
                  <a:pt x="327749" y="127636"/>
                  <a:pt x="336677" y="122556"/>
                  <a:pt x="344336" y="114809"/>
                </a:cubicBezTo>
                <a:cubicBezTo>
                  <a:pt x="360909" y="97028"/>
                  <a:pt x="367285" y="72772"/>
                  <a:pt x="359626" y="51055"/>
                </a:cubicBezTo>
                <a:cubicBezTo>
                  <a:pt x="325197" y="85472"/>
                  <a:pt x="325197" y="85472"/>
                  <a:pt x="325197" y="85472"/>
                </a:cubicBezTo>
                <a:cubicBezTo>
                  <a:pt x="292037" y="76582"/>
                  <a:pt x="292037" y="76582"/>
                  <a:pt x="292037" y="76582"/>
                </a:cubicBezTo>
                <a:cubicBezTo>
                  <a:pt x="283109" y="42164"/>
                  <a:pt x="283109" y="42164"/>
                  <a:pt x="283109" y="42164"/>
                </a:cubicBezTo>
                <a:cubicBezTo>
                  <a:pt x="317551" y="7621"/>
                  <a:pt x="317551" y="7621"/>
                  <a:pt x="317551" y="7621"/>
                </a:cubicBezTo>
                <a:cubicBezTo>
                  <a:pt x="295872" y="1271"/>
                  <a:pt x="271641" y="6350"/>
                  <a:pt x="253785" y="24258"/>
                </a:cubicBezTo>
                <a:cubicBezTo>
                  <a:pt x="246126" y="31877"/>
                  <a:pt x="241034" y="40895"/>
                  <a:pt x="238481" y="49785"/>
                </a:cubicBezTo>
                <a:cubicBezTo>
                  <a:pt x="235928" y="59945"/>
                  <a:pt x="237198" y="71501"/>
                  <a:pt x="242304" y="82932"/>
                </a:cubicBezTo>
                <a:cubicBezTo>
                  <a:pt x="193841" y="132715"/>
                  <a:pt x="193841" y="132715"/>
                  <a:pt x="193841" y="132715"/>
                </a:cubicBezTo>
                <a:cubicBezTo>
                  <a:pt x="131357" y="68961"/>
                  <a:pt x="131357" y="68961"/>
                  <a:pt x="131357" y="68961"/>
                </a:cubicBezTo>
                <a:cubicBezTo>
                  <a:pt x="132627" y="67692"/>
                  <a:pt x="132627" y="65024"/>
                  <a:pt x="131357" y="63755"/>
                </a:cubicBezTo>
                <a:cubicBezTo>
                  <a:pt x="121158" y="52324"/>
                  <a:pt x="116053" y="39497"/>
                  <a:pt x="128804" y="26797"/>
                </a:cubicBezTo>
                <a:cubicBezTo>
                  <a:pt x="140285" y="15368"/>
                  <a:pt x="161964" y="12700"/>
                  <a:pt x="175984" y="15368"/>
                </a:cubicBezTo>
                <a:cubicBezTo>
                  <a:pt x="177267" y="16637"/>
                  <a:pt x="179820" y="15368"/>
                  <a:pt x="179820" y="14097"/>
                </a:cubicBezTo>
                <a:cubicBezTo>
                  <a:pt x="179820" y="12700"/>
                  <a:pt x="179820" y="11431"/>
                  <a:pt x="177267" y="10160"/>
                </a:cubicBezTo>
                <a:cubicBezTo>
                  <a:pt x="177267" y="10160"/>
                  <a:pt x="177267" y="10160"/>
                  <a:pt x="177267" y="10160"/>
                </a:cubicBezTo>
                <a:cubicBezTo>
                  <a:pt x="150483" y="0"/>
                  <a:pt x="118606" y="1271"/>
                  <a:pt x="93092" y="15368"/>
                </a:cubicBezTo>
                <a:cubicBezTo>
                  <a:pt x="90551" y="16637"/>
                  <a:pt x="90551" y="16637"/>
                  <a:pt x="90551" y="16637"/>
                </a:cubicBezTo>
                <a:cubicBezTo>
                  <a:pt x="90551" y="15368"/>
                  <a:pt x="87999" y="15368"/>
                  <a:pt x="86716" y="16637"/>
                </a:cubicBezTo>
                <a:cubicBezTo>
                  <a:pt x="48464" y="54864"/>
                  <a:pt x="48464" y="54864"/>
                  <a:pt x="48464" y="54864"/>
                </a:cubicBezTo>
                <a:cubicBezTo>
                  <a:pt x="47181" y="56135"/>
                  <a:pt x="47181" y="57405"/>
                  <a:pt x="48464" y="58674"/>
                </a:cubicBezTo>
                <a:cubicBezTo>
                  <a:pt x="47181" y="59945"/>
                  <a:pt x="47181" y="59945"/>
                  <a:pt x="47181" y="59945"/>
                </a:cubicBezTo>
                <a:cubicBezTo>
                  <a:pt x="45911" y="62485"/>
                  <a:pt x="44641" y="65024"/>
                  <a:pt x="43358" y="68961"/>
                </a:cubicBezTo>
                <a:cubicBezTo>
                  <a:pt x="42088" y="74042"/>
                  <a:pt x="38253" y="79122"/>
                  <a:pt x="34430" y="82932"/>
                </a:cubicBezTo>
                <a:cubicBezTo>
                  <a:pt x="31878" y="85472"/>
                  <a:pt x="29338" y="88011"/>
                  <a:pt x="25502" y="89282"/>
                </a:cubicBezTo>
                <a:cubicBezTo>
                  <a:pt x="22949" y="88011"/>
                  <a:pt x="20409" y="88011"/>
                  <a:pt x="17857" y="89282"/>
                </a:cubicBezTo>
                <a:cubicBezTo>
                  <a:pt x="1271" y="105919"/>
                  <a:pt x="1271" y="105919"/>
                  <a:pt x="1271" y="105919"/>
                </a:cubicBezTo>
                <a:cubicBezTo>
                  <a:pt x="0" y="108459"/>
                  <a:pt x="0" y="110998"/>
                  <a:pt x="1271" y="113538"/>
                </a:cubicBezTo>
                <a:cubicBezTo>
                  <a:pt x="24232" y="136525"/>
                  <a:pt x="24232" y="136525"/>
                  <a:pt x="24232" y="136525"/>
                </a:cubicBezTo>
                <a:cubicBezTo>
                  <a:pt x="26785" y="139065"/>
                  <a:pt x="30607" y="139065"/>
                  <a:pt x="33160" y="136525"/>
                </a:cubicBezTo>
                <a:cubicBezTo>
                  <a:pt x="48464" y="119888"/>
                  <a:pt x="48464" y="119888"/>
                  <a:pt x="48464" y="119888"/>
                </a:cubicBezTo>
                <a:cubicBezTo>
                  <a:pt x="51016" y="118619"/>
                  <a:pt x="51016" y="114809"/>
                  <a:pt x="48464" y="112269"/>
                </a:cubicBezTo>
                <a:cubicBezTo>
                  <a:pt x="48464" y="112269"/>
                  <a:pt x="48464" y="112269"/>
                  <a:pt x="48464" y="112269"/>
                </a:cubicBezTo>
                <a:cubicBezTo>
                  <a:pt x="49734" y="108459"/>
                  <a:pt x="52286" y="105919"/>
                  <a:pt x="54839" y="103378"/>
                </a:cubicBezTo>
                <a:cubicBezTo>
                  <a:pt x="58662" y="99569"/>
                  <a:pt x="76518" y="81661"/>
                  <a:pt x="96927" y="98298"/>
                </a:cubicBezTo>
                <a:cubicBezTo>
                  <a:pt x="98197" y="99569"/>
                  <a:pt x="100750" y="99569"/>
                  <a:pt x="102020" y="98298"/>
                </a:cubicBezTo>
                <a:cubicBezTo>
                  <a:pt x="102020" y="98298"/>
                  <a:pt x="102020" y="98298"/>
                  <a:pt x="102020" y="98298"/>
                </a:cubicBezTo>
                <a:cubicBezTo>
                  <a:pt x="165786" y="160782"/>
                  <a:pt x="165786" y="160782"/>
                  <a:pt x="165786" y="160782"/>
                </a:cubicBezTo>
                <a:cubicBezTo>
                  <a:pt x="71413" y="253874"/>
                  <a:pt x="71413" y="253874"/>
                  <a:pt x="71413" y="253874"/>
                </a:cubicBezTo>
                <a:cubicBezTo>
                  <a:pt x="59944" y="266700"/>
                  <a:pt x="59944" y="285877"/>
                  <a:pt x="71413" y="297307"/>
                </a:cubicBezTo>
                <a:cubicBezTo>
                  <a:pt x="82893" y="308864"/>
                  <a:pt x="102020" y="308864"/>
                  <a:pt x="113500" y="297307"/>
                </a:cubicBezTo>
                <a:cubicBezTo>
                  <a:pt x="197676" y="213107"/>
                  <a:pt x="197676" y="213107"/>
                  <a:pt x="197676" y="213107"/>
                </a:cubicBezTo>
                <a:cubicBezTo>
                  <a:pt x="201499" y="220726"/>
                  <a:pt x="207874" y="228474"/>
                  <a:pt x="214250" y="236094"/>
                </a:cubicBezTo>
                <a:cubicBezTo>
                  <a:pt x="221895" y="242444"/>
                  <a:pt x="229553" y="248794"/>
                  <a:pt x="237198" y="252603"/>
                </a:cubicBezTo>
                <a:cubicBezTo>
                  <a:pt x="266535" y="271781"/>
                  <a:pt x="274193" y="296038"/>
                  <a:pt x="284392" y="310134"/>
                </a:cubicBezTo>
                <a:cubicBezTo>
                  <a:pt x="286944" y="312675"/>
                  <a:pt x="286944" y="312675"/>
                  <a:pt x="286944" y="312675"/>
                </a:cubicBezTo>
                <a:cubicBezTo>
                  <a:pt x="295872" y="321564"/>
                  <a:pt x="308623" y="321564"/>
                  <a:pt x="316269" y="313944"/>
                </a:cubicBezTo>
                <a:cubicBezTo>
                  <a:pt x="346876" y="283338"/>
                  <a:pt x="346876" y="283338"/>
                  <a:pt x="346876" y="283338"/>
                </a:cubicBezTo>
                <a:cubicBezTo>
                  <a:pt x="354534" y="275590"/>
                  <a:pt x="354534" y="262890"/>
                  <a:pt x="345606" y="253874"/>
                </a:cubicBezTo>
                <a:lnTo>
                  <a:pt x="343053" y="251333"/>
                </a:lnTo>
                <a:close/>
                <a:moveTo>
                  <a:pt x="24232" y="103378"/>
                </a:moveTo>
                <a:cubicBezTo>
                  <a:pt x="14034" y="113538"/>
                  <a:pt x="14034" y="113538"/>
                  <a:pt x="14034" y="113538"/>
                </a:cubicBezTo>
                <a:cubicBezTo>
                  <a:pt x="14034" y="113538"/>
                  <a:pt x="14034" y="113538"/>
                  <a:pt x="14034" y="113538"/>
                </a:cubicBezTo>
                <a:cubicBezTo>
                  <a:pt x="12751" y="114809"/>
                  <a:pt x="10199" y="114809"/>
                  <a:pt x="7646" y="113538"/>
                </a:cubicBezTo>
                <a:cubicBezTo>
                  <a:pt x="6376" y="112269"/>
                  <a:pt x="6376" y="108459"/>
                  <a:pt x="7646" y="107188"/>
                </a:cubicBezTo>
                <a:cubicBezTo>
                  <a:pt x="17857" y="97028"/>
                  <a:pt x="17857" y="97028"/>
                  <a:pt x="17857" y="97028"/>
                </a:cubicBezTo>
                <a:cubicBezTo>
                  <a:pt x="19127" y="94488"/>
                  <a:pt x="22949" y="94488"/>
                  <a:pt x="24232" y="97028"/>
                </a:cubicBezTo>
                <a:cubicBezTo>
                  <a:pt x="26785" y="98298"/>
                  <a:pt x="26785" y="102109"/>
                  <a:pt x="24232" y="103378"/>
                </a:cubicBezTo>
                <a:close/>
                <a:moveTo>
                  <a:pt x="56109" y="67692"/>
                </a:moveTo>
                <a:cubicBezTo>
                  <a:pt x="54839" y="71501"/>
                  <a:pt x="53556" y="74042"/>
                  <a:pt x="52286" y="76582"/>
                </a:cubicBezTo>
                <a:cubicBezTo>
                  <a:pt x="49734" y="81661"/>
                  <a:pt x="47181" y="86742"/>
                  <a:pt x="42088" y="91822"/>
                </a:cubicBezTo>
                <a:cubicBezTo>
                  <a:pt x="39536" y="94488"/>
                  <a:pt x="36983" y="97028"/>
                  <a:pt x="34430" y="98298"/>
                </a:cubicBezTo>
                <a:cubicBezTo>
                  <a:pt x="30607" y="94488"/>
                  <a:pt x="30607" y="94488"/>
                  <a:pt x="30607" y="94488"/>
                </a:cubicBezTo>
                <a:cubicBezTo>
                  <a:pt x="33160" y="91822"/>
                  <a:pt x="35713" y="90551"/>
                  <a:pt x="38253" y="88011"/>
                </a:cubicBezTo>
                <a:cubicBezTo>
                  <a:pt x="43358" y="82932"/>
                  <a:pt x="45911" y="77851"/>
                  <a:pt x="48464" y="72772"/>
                </a:cubicBezTo>
                <a:cubicBezTo>
                  <a:pt x="49734" y="70232"/>
                  <a:pt x="51016" y="67692"/>
                  <a:pt x="52286" y="63755"/>
                </a:cubicBezTo>
                <a:cubicBezTo>
                  <a:pt x="53556" y="62485"/>
                  <a:pt x="53556" y="62485"/>
                  <a:pt x="53556" y="62485"/>
                </a:cubicBezTo>
                <a:cubicBezTo>
                  <a:pt x="57392" y="67692"/>
                  <a:pt x="57392" y="67692"/>
                  <a:pt x="57392" y="67692"/>
                </a:cubicBezTo>
                <a:lnTo>
                  <a:pt x="56109" y="67692"/>
                </a:lnTo>
                <a:close/>
                <a:moveTo>
                  <a:pt x="102020" y="25527"/>
                </a:moveTo>
                <a:cubicBezTo>
                  <a:pt x="100750" y="25527"/>
                  <a:pt x="100750" y="25527"/>
                  <a:pt x="100750" y="25527"/>
                </a:cubicBezTo>
                <a:cubicBezTo>
                  <a:pt x="96927" y="21718"/>
                  <a:pt x="96927" y="21718"/>
                  <a:pt x="96927" y="21718"/>
                </a:cubicBezTo>
                <a:cubicBezTo>
                  <a:pt x="96927" y="21718"/>
                  <a:pt x="96927" y="20447"/>
                  <a:pt x="96927" y="20447"/>
                </a:cubicBezTo>
                <a:cubicBezTo>
                  <a:pt x="96927" y="20447"/>
                  <a:pt x="96927" y="19177"/>
                  <a:pt x="98197" y="19177"/>
                </a:cubicBezTo>
                <a:cubicBezTo>
                  <a:pt x="109678" y="14097"/>
                  <a:pt x="121158" y="10160"/>
                  <a:pt x="133909" y="8890"/>
                </a:cubicBezTo>
                <a:cubicBezTo>
                  <a:pt x="133909" y="7621"/>
                  <a:pt x="135179" y="8890"/>
                  <a:pt x="135179" y="10160"/>
                </a:cubicBezTo>
                <a:cubicBezTo>
                  <a:pt x="135179" y="10160"/>
                  <a:pt x="135179" y="11431"/>
                  <a:pt x="133909" y="11431"/>
                </a:cubicBezTo>
                <a:cubicBezTo>
                  <a:pt x="133909" y="11431"/>
                  <a:pt x="133909" y="11431"/>
                  <a:pt x="133909" y="11431"/>
                </a:cubicBezTo>
                <a:cubicBezTo>
                  <a:pt x="122429" y="14097"/>
                  <a:pt x="112230" y="19177"/>
                  <a:pt x="102020" y="25527"/>
                </a:cubicBezTo>
                <a:close/>
                <a:moveTo>
                  <a:pt x="253785" y="85472"/>
                </a:moveTo>
                <a:cubicBezTo>
                  <a:pt x="246126" y="71501"/>
                  <a:pt x="244857" y="54864"/>
                  <a:pt x="253785" y="40895"/>
                </a:cubicBezTo>
                <a:cubicBezTo>
                  <a:pt x="248679" y="61214"/>
                  <a:pt x="251232" y="76582"/>
                  <a:pt x="263983" y="91822"/>
                </a:cubicBezTo>
                <a:cubicBezTo>
                  <a:pt x="278016" y="109728"/>
                  <a:pt x="292037" y="116078"/>
                  <a:pt x="300965" y="121285"/>
                </a:cubicBezTo>
                <a:cubicBezTo>
                  <a:pt x="294590" y="119888"/>
                  <a:pt x="289497" y="118619"/>
                  <a:pt x="284392" y="116078"/>
                </a:cubicBezTo>
                <a:cubicBezTo>
                  <a:pt x="284392" y="116078"/>
                  <a:pt x="284392" y="116078"/>
                  <a:pt x="284392" y="116078"/>
                </a:cubicBezTo>
                <a:cubicBezTo>
                  <a:pt x="284392" y="116078"/>
                  <a:pt x="284392" y="116078"/>
                  <a:pt x="284392" y="116078"/>
                </a:cubicBezTo>
                <a:cubicBezTo>
                  <a:pt x="279286" y="113538"/>
                  <a:pt x="274193" y="109728"/>
                  <a:pt x="270358" y="107188"/>
                </a:cubicBezTo>
                <a:cubicBezTo>
                  <a:pt x="270358" y="105919"/>
                  <a:pt x="270358" y="105919"/>
                  <a:pt x="270358" y="105919"/>
                </a:cubicBezTo>
                <a:cubicBezTo>
                  <a:pt x="269088" y="105919"/>
                  <a:pt x="269088" y="104648"/>
                  <a:pt x="267805" y="104648"/>
                </a:cubicBezTo>
                <a:cubicBezTo>
                  <a:pt x="223178" y="149352"/>
                  <a:pt x="223178" y="149352"/>
                  <a:pt x="223178" y="149352"/>
                </a:cubicBezTo>
                <a:cubicBezTo>
                  <a:pt x="221895" y="148082"/>
                  <a:pt x="220625" y="146686"/>
                  <a:pt x="219355" y="146686"/>
                </a:cubicBezTo>
                <a:cubicBezTo>
                  <a:pt x="212979" y="145415"/>
                  <a:pt x="212979" y="145415"/>
                  <a:pt x="212979" y="145415"/>
                </a:cubicBezTo>
                <a:cubicBezTo>
                  <a:pt x="211697" y="145415"/>
                  <a:pt x="210427" y="146686"/>
                  <a:pt x="209144" y="146686"/>
                </a:cubicBezTo>
                <a:cubicBezTo>
                  <a:pt x="200216" y="139065"/>
                  <a:pt x="200216" y="139065"/>
                  <a:pt x="200216" y="139065"/>
                </a:cubicBezTo>
                <a:lnTo>
                  <a:pt x="253785" y="85472"/>
                </a:lnTo>
                <a:close/>
                <a:moveTo>
                  <a:pt x="79071" y="265431"/>
                </a:moveTo>
                <a:cubicBezTo>
                  <a:pt x="79071" y="265431"/>
                  <a:pt x="79071" y="266700"/>
                  <a:pt x="79071" y="266700"/>
                </a:cubicBezTo>
                <a:cubicBezTo>
                  <a:pt x="79071" y="266700"/>
                  <a:pt x="79071" y="266700"/>
                  <a:pt x="79071" y="266700"/>
                </a:cubicBezTo>
                <a:cubicBezTo>
                  <a:pt x="73965" y="271781"/>
                  <a:pt x="72695" y="278131"/>
                  <a:pt x="75248" y="284607"/>
                </a:cubicBezTo>
                <a:cubicBezTo>
                  <a:pt x="73965" y="284607"/>
                  <a:pt x="73965" y="284607"/>
                  <a:pt x="73965" y="284607"/>
                </a:cubicBezTo>
                <a:cubicBezTo>
                  <a:pt x="70143" y="276861"/>
                  <a:pt x="71413" y="267970"/>
                  <a:pt x="77788" y="261620"/>
                </a:cubicBezTo>
                <a:cubicBezTo>
                  <a:pt x="172162" y="167132"/>
                  <a:pt x="172162" y="167132"/>
                  <a:pt x="172162" y="167132"/>
                </a:cubicBezTo>
                <a:cubicBezTo>
                  <a:pt x="179820" y="176150"/>
                  <a:pt x="179820" y="176150"/>
                  <a:pt x="179820" y="176150"/>
                </a:cubicBezTo>
                <a:cubicBezTo>
                  <a:pt x="179820" y="177419"/>
                  <a:pt x="178537" y="178689"/>
                  <a:pt x="178537" y="179959"/>
                </a:cubicBezTo>
                <a:cubicBezTo>
                  <a:pt x="96927" y="262890"/>
                  <a:pt x="96927" y="262890"/>
                  <a:pt x="96927" y="262890"/>
                </a:cubicBezTo>
                <a:cubicBezTo>
                  <a:pt x="93092" y="260350"/>
                  <a:pt x="87999" y="261620"/>
                  <a:pt x="84163" y="262890"/>
                </a:cubicBezTo>
                <a:cubicBezTo>
                  <a:pt x="82893" y="262890"/>
                  <a:pt x="80341" y="264161"/>
                  <a:pt x="79071" y="265431"/>
                </a:cubicBezTo>
                <a:close/>
                <a:moveTo>
                  <a:pt x="93092" y="283338"/>
                </a:moveTo>
                <a:cubicBezTo>
                  <a:pt x="90551" y="283338"/>
                  <a:pt x="87999" y="282068"/>
                  <a:pt x="86716" y="279400"/>
                </a:cubicBezTo>
                <a:cubicBezTo>
                  <a:pt x="85446" y="276861"/>
                  <a:pt x="86716" y="274320"/>
                  <a:pt x="89269" y="273050"/>
                </a:cubicBezTo>
                <a:cubicBezTo>
                  <a:pt x="91821" y="271781"/>
                  <a:pt x="95644" y="273050"/>
                  <a:pt x="96927" y="275590"/>
                </a:cubicBezTo>
                <a:cubicBezTo>
                  <a:pt x="96927" y="279400"/>
                  <a:pt x="95644" y="282068"/>
                  <a:pt x="93092" y="283338"/>
                </a:cubicBezTo>
                <a:close/>
                <a:moveTo>
                  <a:pt x="104572" y="279400"/>
                </a:moveTo>
                <a:cubicBezTo>
                  <a:pt x="104572" y="279400"/>
                  <a:pt x="104572" y="279400"/>
                  <a:pt x="104572" y="279400"/>
                </a:cubicBezTo>
                <a:cubicBezTo>
                  <a:pt x="104572" y="283338"/>
                  <a:pt x="103302" y="287148"/>
                  <a:pt x="99467" y="288418"/>
                </a:cubicBezTo>
                <a:cubicBezTo>
                  <a:pt x="95644" y="292227"/>
                  <a:pt x="91821" y="292227"/>
                  <a:pt x="86716" y="290957"/>
                </a:cubicBezTo>
                <a:cubicBezTo>
                  <a:pt x="86716" y="290957"/>
                  <a:pt x="86716" y="290957"/>
                  <a:pt x="86716" y="290957"/>
                </a:cubicBezTo>
                <a:cubicBezTo>
                  <a:pt x="85446" y="290957"/>
                  <a:pt x="85446" y="289688"/>
                  <a:pt x="85446" y="288418"/>
                </a:cubicBezTo>
                <a:cubicBezTo>
                  <a:pt x="85446" y="287148"/>
                  <a:pt x="86716" y="285877"/>
                  <a:pt x="87999" y="287148"/>
                </a:cubicBezTo>
                <a:cubicBezTo>
                  <a:pt x="90551" y="287148"/>
                  <a:pt x="94374" y="287148"/>
                  <a:pt x="96927" y="285877"/>
                </a:cubicBezTo>
                <a:cubicBezTo>
                  <a:pt x="99467" y="283338"/>
                  <a:pt x="99467" y="280670"/>
                  <a:pt x="100750" y="279400"/>
                </a:cubicBezTo>
                <a:cubicBezTo>
                  <a:pt x="100750" y="279400"/>
                  <a:pt x="100750" y="279400"/>
                  <a:pt x="100750" y="279400"/>
                </a:cubicBezTo>
                <a:cubicBezTo>
                  <a:pt x="100750" y="278131"/>
                  <a:pt x="100750" y="278131"/>
                  <a:pt x="100750" y="278131"/>
                </a:cubicBezTo>
                <a:cubicBezTo>
                  <a:pt x="100750" y="276861"/>
                  <a:pt x="102020" y="276861"/>
                  <a:pt x="103302" y="276861"/>
                </a:cubicBezTo>
                <a:cubicBezTo>
                  <a:pt x="104572" y="276861"/>
                  <a:pt x="105855" y="278131"/>
                  <a:pt x="104572" y="279400"/>
                </a:cubicBezTo>
                <a:close/>
                <a:moveTo>
                  <a:pt x="104572" y="267970"/>
                </a:moveTo>
                <a:cubicBezTo>
                  <a:pt x="104572" y="267970"/>
                  <a:pt x="103302" y="266700"/>
                  <a:pt x="103302" y="266700"/>
                </a:cubicBezTo>
                <a:cubicBezTo>
                  <a:pt x="102020" y="265431"/>
                  <a:pt x="102020" y="265431"/>
                  <a:pt x="100750" y="264161"/>
                </a:cubicBezTo>
                <a:cubicBezTo>
                  <a:pt x="179820" y="186309"/>
                  <a:pt x="179820" y="186309"/>
                  <a:pt x="179820" y="186309"/>
                </a:cubicBezTo>
                <a:cubicBezTo>
                  <a:pt x="179820" y="187580"/>
                  <a:pt x="181090" y="188850"/>
                  <a:pt x="182372" y="190119"/>
                </a:cubicBezTo>
                <a:lnTo>
                  <a:pt x="104572" y="267970"/>
                </a:lnTo>
                <a:close/>
                <a:moveTo>
                  <a:pt x="331572" y="278131"/>
                </a:moveTo>
                <a:cubicBezTo>
                  <a:pt x="322644" y="288418"/>
                  <a:pt x="322644" y="288418"/>
                  <a:pt x="322644" y="288418"/>
                </a:cubicBezTo>
                <a:cubicBezTo>
                  <a:pt x="321374" y="288418"/>
                  <a:pt x="321374" y="288418"/>
                  <a:pt x="321374" y="288418"/>
                </a:cubicBezTo>
                <a:cubicBezTo>
                  <a:pt x="321374" y="288418"/>
                  <a:pt x="321374" y="288418"/>
                  <a:pt x="321374" y="288418"/>
                </a:cubicBezTo>
                <a:cubicBezTo>
                  <a:pt x="321374" y="288418"/>
                  <a:pt x="321374" y="288418"/>
                  <a:pt x="321374" y="288418"/>
                </a:cubicBezTo>
                <a:cubicBezTo>
                  <a:pt x="322644" y="282068"/>
                  <a:pt x="320104" y="275590"/>
                  <a:pt x="314999" y="270511"/>
                </a:cubicBezTo>
                <a:cubicBezTo>
                  <a:pt x="312446" y="267970"/>
                  <a:pt x="312446" y="267970"/>
                  <a:pt x="312446" y="267970"/>
                </a:cubicBezTo>
                <a:cubicBezTo>
                  <a:pt x="299695" y="257811"/>
                  <a:pt x="280569" y="248794"/>
                  <a:pt x="262713" y="225807"/>
                </a:cubicBezTo>
                <a:cubicBezTo>
                  <a:pt x="258890" y="218187"/>
                  <a:pt x="253785" y="211837"/>
                  <a:pt x="247409" y="205487"/>
                </a:cubicBezTo>
                <a:cubicBezTo>
                  <a:pt x="237198" y="196469"/>
                  <a:pt x="227000" y="188850"/>
                  <a:pt x="218072" y="185039"/>
                </a:cubicBezTo>
                <a:cubicBezTo>
                  <a:pt x="218072" y="185039"/>
                  <a:pt x="218072" y="185039"/>
                  <a:pt x="218072" y="185039"/>
                </a:cubicBezTo>
                <a:cubicBezTo>
                  <a:pt x="218072" y="183769"/>
                  <a:pt x="216802" y="183769"/>
                  <a:pt x="216802" y="183769"/>
                </a:cubicBezTo>
                <a:cubicBezTo>
                  <a:pt x="215519" y="182500"/>
                  <a:pt x="215519" y="179959"/>
                  <a:pt x="216802" y="178689"/>
                </a:cubicBezTo>
                <a:cubicBezTo>
                  <a:pt x="216802" y="178689"/>
                  <a:pt x="216802" y="178689"/>
                  <a:pt x="216802" y="178689"/>
                </a:cubicBezTo>
                <a:cubicBezTo>
                  <a:pt x="224448" y="170943"/>
                  <a:pt x="224448" y="170943"/>
                  <a:pt x="224448" y="170943"/>
                </a:cubicBezTo>
                <a:cubicBezTo>
                  <a:pt x="224448" y="170943"/>
                  <a:pt x="224448" y="170943"/>
                  <a:pt x="224448" y="170943"/>
                </a:cubicBezTo>
                <a:cubicBezTo>
                  <a:pt x="225730" y="169673"/>
                  <a:pt x="228283" y="169673"/>
                  <a:pt x="229553" y="170943"/>
                </a:cubicBezTo>
                <a:cubicBezTo>
                  <a:pt x="239751" y="174880"/>
                  <a:pt x="251232" y="182500"/>
                  <a:pt x="261430" y="192659"/>
                </a:cubicBezTo>
                <a:cubicBezTo>
                  <a:pt x="266535" y="199009"/>
                  <a:pt x="272911" y="205487"/>
                  <a:pt x="276733" y="211837"/>
                </a:cubicBezTo>
                <a:cubicBezTo>
                  <a:pt x="293320" y="236094"/>
                  <a:pt x="313716" y="244983"/>
                  <a:pt x="325197" y="253874"/>
                </a:cubicBezTo>
                <a:cubicBezTo>
                  <a:pt x="327749" y="256540"/>
                  <a:pt x="327749" y="256540"/>
                  <a:pt x="327749" y="256540"/>
                </a:cubicBezTo>
                <a:cubicBezTo>
                  <a:pt x="339230" y="264161"/>
                  <a:pt x="339230" y="271781"/>
                  <a:pt x="331572" y="278131"/>
                </a:cubicBezTo>
                <a:close/>
              </a:path>
            </a:pathLst>
          </a:custGeom>
          <a:solidFill>
            <a:srgbClr val="CE2CAF">
              <a:alpha val="100000"/>
            </a:srgbClr>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783" name="Freeform 783"/>
          <p:cNvSpPr/>
          <p:nvPr/>
        </p:nvSpPr>
        <p:spPr>
          <a:xfrm>
            <a:off x="1066226" y="2297617"/>
            <a:ext cx="871114" cy="871114"/>
          </a:xfrm>
          <a:custGeom>
            <a:avLst/>
            <a:gdLst/>
            <a:ahLst/>
            <a:cxnLst/>
            <a:rect l="0" t="0" r="0" b="0"/>
            <a:pathLst>
              <a:path w="661416" h="661416">
                <a:moveTo>
                  <a:pt x="0" y="110236"/>
                </a:moveTo>
                <a:cubicBezTo>
                  <a:pt x="0" y="49403"/>
                  <a:pt x="49353" y="0"/>
                  <a:pt x="110236" y="0"/>
                </a:cubicBezTo>
                <a:lnTo>
                  <a:pt x="551180" y="0"/>
                </a:lnTo>
                <a:cubicBezTo>
                  <a:pt x="612064" y="0"/>
                  <a:pt x="661416" y="49403"/>
                  <a:pt x="661416" y="110236"/>
                </a:cubicBezTo>
                <a:lnTo>
                  <a:pt x="661416" y="551181"/>
                </a:lnTo>
                <a:cubicBezTo>
                  <a:pt x="661416" y="612013"/>
                  <a:pt x="612064" y="661416"/>
                  <a:pt x="551180" y="661416"/>
                </a:cubicBezTo>
                <a:lnTo>
                  <a:pt x="110236" y="661416"/>
                </a:lnTo>
                <a:cubicBezTo>
                  <a:pt x="49353" y="661416"/>
                  <a:pt x="0" y="612013"/>
                  <a:pt x="0" y="551181"/>
                </a:cubicBezTo>
                <a:close/>
              </a:path>
            </a:pathLst>
          </a:custGeom>
          <a:noFill/>
          <a:ln w="28955" cap="flat" cmpd="sng">
            <a:solidFill>
              <a:srgbClr val="1F4E79">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84" name="Freeform 784"/>
          <p:cNvSpPr/>
          <p:nvPr/>
        </p:nvSpPr>
        <p:spPr>
          <a:xfrm>
            <a:off x="1086299" y="4553610"/>
            <a:ext cx="873120" cy="873123"/>
          </a:xfrm>
          <a:custGeom>
            <a:avLst/>
            <a:gdLst/>
            <a:ahLst/>
            <a:cxnLst/>
            <a:rect l="0" t="0" r="0" b="0"/>
            <a:pathLst>
              <a:path w="662939" h="662941">
                <a:moveTo>
                  <a:pt x="0" y="110491"/>
                </a:moveTo>
                <a:cubicBezTo>
                  <a:pt x="0" y="49531"/>
                  <a:pt x="49466" y="0"/>
                  <a:pt x="110490" y="0"/>
                </a:cubicBezTo>
                <a:lnTo>
                  <a:pt x="552450" y="0"/>
                </a:lnTo>
                <a:cubicBezTo>
                  <a:pt x="613473" y="0"/>
                  <a:pt x="662939" y="49531"/>
                  <a:pt x="662939" y="110491"/>
                </a:cubicBezTo>
                <a:lnTo>
                  <a:pt x="662939" y="552450"/>
                </a:lnTo>
                <a:cubicBezTo>
                  <a:pt x="662939" y="613411"/>
                  <a:pt x="613473" y="662941"/>
                  <a:pt x="552450" y="662941"/>
                </a:cubicBezTo>
                <a:lnTo>
                  <a:pt x="110490" y="662941"/>
                </a:lnTo>
                <a:cubicBezTo>
                  <a:pt x="49466" y="662941"/>
                  <a:pt x="0" y="613411"/>
                  <a:pt x="0" y="552450"/>
                </a:cubicBezTo>
                <a:close/>
              </a:path>
            </a:pathLst>
          </a:custGeom>
          <a:noFill/>
          <a:ln w="28955" cap="flat" cmpd="sng">
            <a:solidFill>
              <a:srgbClr val="CE2CAF">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85" name="Freeform 785"/>
          <p:cNvSpPr/>
          <p:nvPr/>
        </p:nvSpPr>
        <p:spPr>
          <a:xfrm>
            <a:off x="1086299" y="6834676"/>
            <a:ext cx="873120" cy="871113"/>
          </a:xfrm>
          <a:custGeom>
            <a:avLst/>
            <a:gdLst/>
            <a:ahLst/>
            <a:cxnLst/>
            <a:rect l="0" t="0" r="0" b="0"/>
            <a:pathLst>
              <a:path w="662939" h="661415">
                <a:moveTo>
                  <a:pt x="0" y="110236"/>
                </a:moveTo>
                <a:cubicBezTo>
                  <a:pt x="0" y="49402"/>
                  <a:pt x="49352" y="0"/>
                  <a:pt x="110236" y="0"/>
                </a:cubicBezTo>
                <a:lnTo>
                  <a:pt x="552703" y="0"/>
                </a:lnTo>
                <a:cubicBezTo>
                  <a:pt x="613587" y="0"/>
                  <a:pt x="662939" y="49402"/>
                  <a:pt x="662939" y="110236"/>
                </a:cubicBezTo>
                <a:lnTo>
                  <a:pt x="662939" y="551180"/>
                </a:lnTo>
                <a:cubicBezTo>
                  <a:pt x="662939" y="612012"/>
                  <a:pt x="613587" y="661415"/>
                  <a:pt x="552703" y="661415"/>
                </a:cubicBezTo>
                <a:lnTo>
                  <a:pt x="110236" y="661415"/>
                </a:lnTo>
                <a:cubicBezTo>
                  <a:pt x="49352" y="661415"/>
                  <a:pt x="0" y="612012"/>
                  <a:pt x="0" y="551180"/>
                </a:cubicBezTo>
                <a:close/>
              </a:path>
            </a:pathLst>
          </a:custGeom>
          <a:noFill/>
          <a:ln w="28955" cap="flat" cmpd="sng">
            <a:solidFill>
              <a:srgbClr val="C55A11">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86" name="Freeform 786"/>
          <p:cNvSpPr/>
          <p:nvPr/>
        </p:nvSpPr>
        <p:spPr>
          <a:xfrm>
            <a:off x="5439644" y="2269516"/>
            <a:ext cx="873123" cy="873123"/>
          </a:xfrm>
          <a:custGeom>
            <a:avLst/>
            <a:gdLst/>
            <a:ahLst/>
            <a:cxnLst/>
            <a:rect l="0" t="0" r="0" b="0"/>
            <a:pathLst>
              <a:path w="662941" h="662941">
                <a:moveTo>
                  <a:pt x="0" y="110491"/>
                </a:moveTo>
                <a:cubicBezTo>
                  <a:pt x="0" y="49531"/>
                  <a:pt x="49530" y="0"/>
                  <a:pt x="110491" y="0"/>
                </a:cubicBezTo>
                <a:lnTo>
                  <a:pt x="552450" y="0"/>
                </a:lnTo>
                <a:cubicBezTo>
                  <a:pt x="613410" y="0"/>
                  <a:pt x="662941" y="49531"/>
                  <a:pt x="662941" y="110491"/>
                </a:cubicBezTo>
                <a:lnTo>
                  <a:pt x="662941" y="552450"/>
                </a:lnTo>
                <a:cubicBezTo>
                  <a:pt x="662941" y="613410"/>
                  <a:pt x="613410" y="662941"/>
                  <a:pt x="552450" y="662941"/>
                </a:cubicBezTo>
                <a:lnTo>
                  <a:pt x="110491" y="662941"/>
                </a:lnTo>
                <a:cubicBezTo>
                  <a:pt x="49530" y="662941"/>
                  <a:pt x="0" y="613410"/>
                  <a:pt x="0" y="552450"/>
                </a:cubicBezTo>
                <a:close/>
              </a:path>
            </a:pathLst>
          </a:custGeom>
          <a:noFill/>
          <a:ln w="28955" cap="flat" cmpd="sng">
            <a:solidFill>
              <a:srgbClr val="278789">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87" name="Freeform 787"/>
          <p:cNvSpPr/>
          <p:nvPr/>
        </p:nvSpPr>
        <p:spPr>
          <a:xfrm>
            <a:off x="5439644" y="4549596"/>
            <a:ext cx="873123" cy="873123"/>
          </a:xfrm>
          <a:custGeom>
            <a:avLst/>
            <a:gdLst/>
            <a:ahLst/>
            <a:cxnLst/>
            <a:rect l="0" t="0" r="0" b="0"/>
            <a:pathLst>
              <a:path w="662941" h="662941">
                <a:moveTo>
                  <a:pt x="0" y="110491"/>
                </a:moveTo>
                <a:cubicBezTo>
                  <a:pt x="0" y="49531"/>
                  <a:pt x="49530" y="0"/>
                  <a:pt x="110491" y="0"/>
                </a:cubicBezTo>
                <a:lnTo>
                  <a:pt x="552450" y="0"/>
                </a:lnTo>
                <a:cubicBezTo>
                  <a:pt x="613410" y="0"/>
                  <a:pt x="662941" y="49531"/>
                  <a:pt x="662941" y="110491"/>
                </a:cubicBezTo>
                <a:lnTo>
                  <a:pt x="662941" y="552450"/>
                </a:lnTo>
                <a:cubicBezTo>
                  <a:pt x="662941" y="613410"/>
                  <a:pt x="613410" y="662941"/>
                  <a:pt x="552450" y="662941"/>
                </a:cubicBezTo>
                <a:lnTo>
                  <a:pt x="110491" y="662941"/>
                </a:lnTo>
                <a:cubicBezTo>
                  <a:pt x="49530" y="662941"/>
                  <a:pt x="0" y="613410"/>
                  <a:pt x="0" y="552450"/>
                </a:cubicBezTo>
                <a:close/>
              </a:path>
            </a:pathLst>
          </a:custGeom>
          <a:noFill/>
          <a:ln w="28955" cap="flat" cmpd="sng">
            <a:solidFill>
              <a:srgbClr val="A80823">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88" name="Freeform 788"/>
          <p:cNvSpPr/>
          <p:nvPr/>
        </p:nvSpPr>
        <p:spPr>
          <a:xfrm>
            <a:off x="5439644" y="6834676"/>
            <a:ext cx="873123" cy="871113"/>
          </a:xfrm>
          <a:custGeom>
            <a:avLst/>
            <a:gdLst/>
            <a:ahLst/>
            <a:cxnLst/>
            <a:rect l="0" t="0" r="0" b="0"/>
            <a:pathLst>
              <a:path w="662941" h="661415">
                <a:moveTo>
                  <a:pt x="0" y="110236"/>
                </a:moveTo>
                <a:cubicBezTo>
                  <a:pt x="0" y="49402"/>
                  <a:pt x="49404" y="0"/>
                  <a:pt x="110236" y="0"/>
                </a:cubicBezTo>
                <a:lnTo>
                  <a:pt x="552704" y="0"/>
                </a:lnTo>
                <a:cubicBezTo>
                  <a:pt x="613537" y="0"/>
                  <a:pt x="662941" y="49402"/>
                  <a:pt x="662941" y="110236"/>
                </a:cubicBezTo>
                <a:lnTo>
                  <a:pt x="662941" y="551180"/>
                </a:lnTo>
                <a:cubicBezTo>
                  <a:pt x="662941" y="612012"/>
                  <a:pt x="613537" y="661415"/>
                  <a:pt x="552704" y="661415"/>
                </a:cubicBezTo>
                <a:lnTo>
                  <a:pt x="110236" y="661415"/>
                </a:lnTo>
                <a:cubicBezTo>
                  <a:pt x="49404" y="661415"/>
                  <a:pt x="0" y="612012"/>
                  <a:pt x="0" y="551180"/>
                </a:cubicBezTo>
                <a:close/>
              </a:path>
            </a:pathLst>
          </a:custGeom>
          <a:noFill/>
          <a:ln w="28955" cap="flat" cmpd="sng">
            <a:solidFill>
              <a:srgbClr val="548235">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89" name="Freeform 789"/>
          <p:cNvSpPr/>
          <p:nvPr/>
        </p:nvSpPr>
        <p:spPr>
          <a:xfrm>
            <a:off x="2064797" y="2292599"/>
            <a:ext cx="2900368" cy="1563590"/>
          </a:xfrm>
          <a:custGeom>
            <a:avLst/>
            <a:gdLst/>
            <a:ahLst/>
            <a:cxnLst/>
            <a:rect l="0" t="0" r="0" b="0"/>
            <a:pathLst>
              <a:path w="2202179" h="1187196">
                <a:moveTo>
                  <a:pt x="0" y="197867"/>
                </a:moveTo>
                <a:cubicBezTo>
                  <a:pt x="0" y="88646"/>
                  <a:pt x="88582" y="0"/>
                  <a:pt x="197866" y="0"/>
                </a:cubicBezTo>
                <a:lnTo>
                  <a:pt x="2004314" y="0"/>
                </a:lnTo>
                <a:cubicBezTo>
                  <a:pt x="2113534" y="0"/>
                  <a:pt x="2202179" y="88646"/>
                  <a:pt x="2202179" y="197867"/>
                </a:cubicBezTo>
                <a:lnTo>
                  <a:pt x="2202179" y="989331"/>
                </a:lnTo>
                <a:cubicBezTo>
                  <a:pt x="2202179" y="1098550"/>
                  <a:pt x="2113534" y="1187196"/>
                  <a:pt x="2004314" y="1187196"/>
                </a:cubicBezTo>
                <a:lnTo>
                  <a:pt x="197866" y="1187196"/>
                </a:lnTo>
                <a:cubicBezTo>
                  <a:pt x="88582" y="1187196"/>
                  <a:pt x="0" y="1098550"/>
                  <a:pt x="0" y="989331"/>
                </a:cubicBezTo>
                <a:close/>
              </a:path>
            </a:pathLst>
          </a:custGeom>
          <a:noFill/>
          <a:ln w="6095" cap="flat" cmpd="sng">
            <a:solidFill>
              <a:srgbClr val="1F4E79">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90" name="Freeform 790"/>
          <p:cNvSpPr/>
          <p:nvPr/>
        </p:nvSpPr>
        <p:spPr>
          <a:xfrm>
            <a:off x="2092898" y="4552606"/>
            <a:ext cx="2900369" cy="1565597"/>
          </a:xfrm>
          <a:custGeom>
            <a:avLst/>
            <a:gdLst/>
            <a:ahLst/>
            <a:cxnLst/>
            <a:rect l="0" t="0" r="0" b="0"/>
            <a:pathLst>
              <a:path w="2202180" h="1188720">
                <a:moveTo>
                  <a:pt x="0" y="198121"/>
                </a:moveTo>
                <a:cubicBezTo>
                  <a:pt x="0" y="88646"/>
                  <a:pt x="88696" y="0"/>
                  <a:pt x="198119" y="0"/>
                </a:cubicBezTo>
                <a:lnTo>
                  <a:pt x="2004060" y="0"/>
                </a:lnTo>
                <a:cubicBezTo>
                  <a:pt x="2113533" y="0"/>
                  <a:pt x="2202180" y="88646"/>
                  <a:pt x="2202180" y="198121"/>
                </a:cubicBezTo>
                <a:lnTo>
                  <a:pt x="2202180" y="990600"/>
                </a:lnTo>
                <a:cubicBezTo>
                  <a:pt x="2202180" y="1100074"/>
                  <a:pt x="2113533" y="1188720"/>
                  <a:pt x="2004060" y="1188720"/>
                </a:cubicBezTo>
                <a:lnTo>
                  <a:pt x="198119" y="1188720"/>
                </a:lnTo>
                <a:cubicBezTo>
                  <a:pt x="88696" y="1188720"/>
                  <a:pt x="0" y="1100074"/>
                  <a:pt x="0" y="990600"/>
                </a:cubicBezTo>
                <a:close/>
              </a:path>
            </a:pathLst>
          </a:custGeom>
          <a:noFill/>
          <a:ln w="6095" cap="flat" cmpd="sng">
            <a:solidFill>
              <a:srgbClr val="CE2CAF">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91" name="Freeform 791"/>
          <p:cNvSpPr/>
          <p:nvPr/>
        </p:nvSpPr>
        <p:spPr>
          <a:xfrm>
            <a:off x="2092898" y="6833671"/>
            <a:ext cx="2900369" cy="1563590"/>
          </a:xfrm>
          <a:custGeom>
            <a:avLst/>
            <a:gdLst/>
            <a:ahLst/>
            <a:cxnLst/>
            <a:rect l="0" t="0" r="0" b="0"/>
            <a:pathLst>
              <a:path w="2202180" h="1187196">
                <a:moveTo>
                  <a:pt x="0" y="197867"/>
                </a:moveTo>
                <a:cubicBezTo>
                  <a:pt x="0" y="88646"/>
                  <a:pt x="88582" y="0"/>
                  <a:pt x="197866" y="0"/>
                </a:cubicBezTo>
                <a:lnTo>
                  <a:pt x="2004313" y="0"/>
                </a:lnTo>
                <a:cubicBezTo>
                  <a:pt x="2113533" y="0"/>
                  <a:pt x="2202180" y="88646"/>
                  <a:pt x="2202180" y="197867"/>
                </a:cubicBezTo>
                <a:lnTo>
                  <a:pt x="2202180" y="989331"/>
                </a:lnTo>
                <a:cubicBezTo>
                  <a:pt x="2202180" y="1098550"/>
                  <a:pt x="2113533" y="1187196"/>
                  <a:pt x="2004313" y="1187196"/>
                </a:cubicBezTo>
                <a:lnTo>
                  <a:pt x="197866" y="1187196"/>
                </a:lnTo>
                <a:cubicBezTo>
                  <a:pt x="88582" y="1187196"/>
                  <a:pt x="0" y="1098550"/>
                  <a:pt x="0" y="989331"/>
                </a:cubicBezTo>
                <a:close/>
              </a:path>
            </a:pathLst>
          </a:custGeom>
          <a:noFill/>
          <a:ln w="6095" cap="flat" cmpd="sng">
            <a:solidFill>
              <a:srgbClr val="C55A11">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92" name="Freeform 792"/>
          <p:cNvSpPr/>
          <p:nvPr/>
        </p:nvSpPr>
        <p:spPr>
          <a:xfrm>
            <a:off x="6440223" y="2268513"/>
            <a:ext cx="2900369" cy="1587676"/>
          </a:xfrm>
          <a:custGeom>
            <a:avLst/>
            <a:gdLst/>
            <a:ahLst/>
            <a:cxnLst/>
            <a:rect l="0" t="0" r="0" b="0"/>
            <a:pathLst>
              <a:path w="2202180" h="1205484">
                <a:moveTo>
                  <a:pt x="0" y="200914"/>
                </a:moveTo>
                <a:cubicBezTo>
                  <a:pt x="0" y="89917"/>
                  <a:pt x="89915" y="0"/>
                  <a:pt x="200914" y="0"/>
                </a:cubicBezTo>
                <a:lnTo>
                  <a:pt x="2001265" y="0"/>
                </a:lnTo>
                <a:cubicBezTo>
                  <a:pt x="2112264" y="0"/>
                  <a:pt x="2202180" y="89917"/>
                  <a:pt x="2202180" y="200914"/>
                </a:cubicBezTo>
                <a:lnTo>
                  <a:pt x="2202180" y="1004571"/>
                </a:lnTo>
                <a:cubicBezTo>
                  <a:pt x="2202180" y="1115569"/>
                  <a:pt x="2112264" y="1205484"/>
                  <a:pt x="2001265" y="1205484"/>
                </a:cubicBezTo>
                <a:lnTo>
                  <a:pt x="200914" y="1205484"/>
                </a:lnTo>
                <a:cubicBezTo>
                  <a:pt x="89915" y="1205484"/>
                  <a:pt x="0" y="1115569"/>
                  <a:pt x="0" y="1004571"/>
                </a:cubicBezTo>
                <a:close/>
              </a:path>
            </a:pathLst>
          </a:custGeom>
          <a:noFill/>
          <a:ln w="6095" cap="flat" cmpd="sng">
            <a:solidFill>
              <a:srgbClr val="278789">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93" name="Freeform 793"/>
          <p:cNvSpPr/>
          <p:nvPr/>
        </p:nvSpPr>
        <p:spPr>
          <a:xfrm>
            <a:off x="6446243" y="4518486"/>
            <a:ext cx="2900369" cy="1565596"/>
          </a:xfrm>
          <a:custGeom>
            <a:avLst/>
            <a:gdLst/>
            <a:ahLst/>
            <a:cxnLst/>
            <a:rect l="0" t="0" r="0" b="0"/>
            <a:pathLst>
              <a:path w="2202180" h="1188719">
                <a:moveTo>
                  <a:pt x="0" y="198119"/>
                </a:moveTo>
                <a:cubicBezTo>
                  <a:pt x="0" y="88645"/>
                  <a:pt x="88647" y="0"/>
                  <a:pt x="198120" y="0"/>
                </a:cubicBezTo>
                <a:lnTo>
                  <a:pt x="2004061" y="0"/>
                </a:lnTo>
                <a:cubicBezTo>
                  <a:pt x="2113535" y="0"/>
                  <a:pt x="2202180" y="88645"/>
                  <a:pt x="2202180" y="198119"/>
                </a:cubicBezTo>
                <a:lnTo>
                  <a:pt x="2202180" y="990600"/>
                </a:lnTo>
                <a:cubicBezTo>
                  <a:pt x="2202180" y="1100074"/>
                  <a:pt x="2113535" y="1188719"/>
                  <a:pt x="2004061" y="1188719"/>
                </a:cubicBezTo>
                <a:lnTo>
                  <a:pt x="198120" y="1188719"/>
                </a:lnTo>
                <a:cubicBezTo>
                  <a:pt x="88647" y="1188719"/>
                  <a:pt x="0" y="1100074"/>
                  <a:pt x="0" y="990600"/>
                </a:cubicBezTo>
                <a:close/>
              </a:path>
            </a:pathLst>
          </a:custGeom>
          <a:noFill/>
          <a:ln w="6095" cap="flat" cmpd="sng">
            <a:solidFill>
              <a:srgbClr val="A80823">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794" name="Freeform 794"/>
          <p:cNvSpPr/>
          <p:nvPr/>
        </p:nvSpPr>
        <p:spPr>
          <a:xfrm>
            <a:off x="6440223" y="6833671"/>
            <a:ext cx="2900369" cy="1565597"/>
          </a:xfrm>
          <a:custGeom>
            <a:avLst/>
            <a:gdLst/>
            <a:ahLst/>
            <a:cxnLst/>
            <a:rect l="0" t="0" r="0" b="0"/>
            <a:pathLst>
              <a:path w="2202180" h="1188720">
                <a:moveTo>
                  <a:pt x="0" y="198120"/>
                </a:moveTo>
                <a:cubicBezTo>
                  <a:pt x="0" y="88646"/>
                  <a:pt x="88645" y="0"/>
                  <a:pt x="198120" y="0"/>
                </a:cubicBezTo>
                <a:lnTo>
                  <a:pt x="2004059" y="0"/>
                </a:lnTo>
                <a:cubicBezTo>
                  <a:pt x="2113533" y="0"/>
                  <a:pt x="2202180" y="88646"/>
                  <a:pt x="2202180" y="198120"/>
                </a:cubicBezTo>
                <a:lnTo>
                  <a:pt x="2202180" y="990600"/>
                </a:lnTo>
                <a:cubicBezTo>
                  <a:pt x="2202180" y="1100075"/>
                  <a:pt x="2113533" y="1188720"/>
                  <a:pt x="2004059" y="1188720"/>
                </a:cubicBezTo>
                <a:lnTo>
                  <a:pt x="198120" y="1188720"/>
                </a:lnTo>
                <a:cubicBezTo>
                  <a:pt x="88645" y="1188720"/>
                  <a:pt x="0" y="1100075"/>
                  <a:pt x="0" y="990600"/>
                </a:cubicBezTo>
                <a:close/>
              </a:path>
            </a:pathLst>
          </a:custGeom>
          <a:noFill/>
          <a:ln w="6095" cap="flat" cmpd="sng">
            <a:solidFill>
              <a:srgbClr val="548235">
                <a:alpha val="100000"/>
              </a:srgbClr>
            </a:solidFill>
            <a:miter lim="127000"/>
          </a:ln>
        </p:spPr>
        <p:style>
          <a:lnRef idx="2">
            <a:schemeClr val="accent1">
              <a:shade val="50000"/>
            </a:schemeClr>
          </a:lnRef>
          <a:fillRef idx="1">
            <a:schemeClr val="accent1"/>
          </a:fillRef>
          <a:effectRef idx="0">
            <a:schemeClr val="accent1"/>
          </a:effectRef>
          <a:fontRef idx="minor">
            <a:schemeClr val="lt1"/>
          </a:fontRef>
        </p:style>
      </p:sp>
      <p:sp>
        <p:nvSpPr>
          <p:cNvPr id="802" name="Rectangle 802"/>
          <p:cNvSpPr/>
          <p:nvPr/>
        </p:nvSpPr>
        <p:spPr>
          <a:xfrm>
            <a:off x="2256650" y="2336996"/>
            <a:ext cx="2608580" cy="1043305"/>
          </a:xfrm>
          <a:prstGeom prst="rect">
            <a:avLst/>
          </a:prstGeom>
        </p:spPr>
        <p:txBody>
          <a:bodyPr wrap="none" lIns="0" tIns="0" rIns="0" bIns="0">
            <a:spAutoFit/>
          </a:bodyPr>
          <a:lstStyle/>
          <a:p>
            <a:pPr marL="0"/>
            <a:r>
              <a:rPr lang="en-US" sz="1850" b="1" i="0" spc="0" baseline="0" dirty="0">
                <a:solidFill>
                  <a:srgbClr val="1F4E79"/>
                </a:solidFill>
                <a:latin typeface="寰蒋闆呴粦,Bold" panose="020B0703020204020201"/>
              </a:rPr>
              <a:t>控制地质灾害威胁</a:t>
            </a:r>
          </a:p>
          <a:p>
            <a:pPr marL="0">
              <a:lnSpc>
                <a:spcPts val="2180"/>
              </a:lnSpc>
            </a:pPr>
            <a:r>
              <a:rPr lang="en-US" sz="1580" b="0" i="0" spc="0" baseline="0" dirty="0">
                <a:solidFill>
                  <a:srgbClr val="595959"/>
                </a:solidFill>
                <a:latin typeface="寰蒋闆呴粦" panose="020B0503020204020204"/>
              </a:rPr>
              <a:t>有效控制中小型地质灾害威</a:t>
            </a:r>
          </a:p>
          <a:p>
            <a:pPr marL="0">
              <a:lnSpc>
                <a:spcPts val="1870"/>
              </a:lnSpc>
            </a:pPr>
            <a:r>
              <a:rPr lang="en-US" sz="1580" b="0" i="0" spc="0" baseline="0" dirty="0">
                <a:solidFill>
                  <a:srgbClr val="595959"/>
                </a:solidFill>
                <a:latin typeface="寰蒋闆呴粦" panose="020B0503020204020204"/>
              </a:rPr>
              <a:t>胁，基本消除已查明的大型、</a:t>
            </a:r>
          </a:p>
          <a:p>
            <a:pPr marL="0">
              <a:lnSpc>
                <a:spcPts val="1870"/>
              </a:lnSpc>
            </a:pPr>
            <a:r>
              <a:rPr lang="en-US" sz="1580" b="0" i="0" spc="0" baseline="0" dirty="0">
                <a:solidFill>
                  <a:srgbClr val="595959"/>
                </a:solidFill>
                <a:latin typeface="寰蒋闆呴粦" panose="020B0503020204020204"/>
              </a:rPr>
              <a:t>特大型地质灾害威胁</a:t>
            </a:r>
            <a:r>
              <a:rPr lang="en-US" sz="1580" b="1" i="0" spc="0" baseline="0" dirty="0">
                <a:solidFill>
                  <a:srgbClr val="595959"/>
                </a:solidFill>
                <a:latin typeface="寰蒋闆呴粦,Bold" panose="020B0703020204020201"/>
              </a:rPr>
              <a:t>。</a:t>
            </a:r>
          </a:p>
        </p:txBody>
      </p:sp>
      <p:sp>
        <p:nvSpPr>
          <p:cNvPr id="803" name="Rectangle 803"/>
          <p:cNvSpPr/>
          <p:nvPr/>
        </p:nvSpPr>
        <p:spPr>
          <a:xfrm>
            <a:off x="2256650" y="4582955"/>
            <a:ext cx="2407920" cy="1043305"/>
          </a:xfrm>
          <a:prstGeom prst="rect">
            <a:avLst/>
          </a:prstGeom>
        </p:spPr>
        <p:txBody>
          <a:bodyPr wrap="none" lIns="0" tIns="0" rIns="0" bIns="0">
            <a:spAutoFit/>
          </a:bodyPr>
          <a:lstStyle/>
          <a:p>
            <a:pPr marL="0"/>
            <a:r>
              <a:rPr lang="en-US" sz="1850" b="1" i="0" spc="0" baseline="0" dirty="0">
                <a:solidFill>
                  <a:srgbClr val="CE2CAF"/>
                </a:solidFill>
                <a:latin typeface="寰蒋闆呴粦,Bold" panose="020B0703020204020201"/>
              </a:rPr>
              <a:t>提高防洪抗旱能力</a:t>
            </a:r>
          </a:p>
          <a:p>
            <a:pPr marL="0">
              <a:lnSpc>
                <a:spcPts val="2180"/>
              </a:lnSpc>
            </a:pPr>
            <a:r>
              <a:rPr lang="en-US" sz="1580" b="0" i="0" spc="0" baseline="0" dirty="0">
                <a:solidFill>
                  <a:srgbClr val="595959"/>
                </a:solidFill>
                <a:latin typeface="寰蒋闆呴粦" panose="020B0503020204020204"/>
              </a:rPr>
              <a:t>优化水资源的保护和利用，</a:t>
            </a:r>
          </a:p>
          <a:p>
            <a:pPr marL="0">
              <a:lnSpc>
                <a:spcPts val="1870"/>
              </a:lnSpc>
            </a:pPr>
            <a:r>
              <a:rPr lang="en-US" sz="1580" b="0" i="0" spc="0" baseline="0" dirty="0">
                <a:solidFill>
                  <a:srgbClr val="595959"/>
                </a:solidFill>
                <a:latin typeface="寰蒋闆呴粦" panose="020B0503020204020204"/>
              </a:rPr>
              <a:t>构建安全可靠，调度高效的</a:t>
            </a:r>
          </a:p>
          <a:p>
            <a:pPr marL="0">
              <a:lnSpc>
                <a:spcPts val="1870"/>
              </a:lnSpc>
            </a:pPr>
            <a:r>
              <a:rPr lang="en-US" sz="1580" b="0" i="0" spc="0" baseline="0" dirty="0">
                <a:solidFill>
                  <a:srgbClr val="595959"/>
                </a:solidFill>
                <a:latin typeface="寰蒋闆呴粦" panose="020B0503020204020204"/>
              </a:rPr>
              <a:t>防洪抗旱减灾管控体系。</a:t>
            </a:r>
          </a:p>
        </p:txBody>
      </p:sp>
      <p:sp>
        <p:nvSpPr>
          <p:cNvPr id="804" name="Rectangle 804"/>
          <p:cNvSpPr/>
          <p:nvPr/>
        </p:nvSpPr>
        <p:spPr>
          <a:xfrm>
            <a:off x="2256650" y="6899311"/>
            <a:ext cx="2407920" cy="1043305"/>
          </a:xfrm>
          <a:prstGeom prst="rect">
            <a:avLst/>
          </a:prstGeom>
        </p:spPr>
        <p:txBody>
          <a:bodyPr wrap="none" lIns="0" tIns="0" rIns="0" bIns="0">
            <a:spAutoFit/>
          </a:bodyPr>
          <a:lstStyle/>
          <a:p>
            <a:pPr marL="0"/>
            <a:r>
              <a:rPr lang="en-US" sz="1850" b="1" i="0" spc="0" baseline="0" dirty="0">
                <a:solidFill>
                  <a:srgbClr val="C55A11"/>
                </a:solidFill>
                <a:latin typeface="寰蒋闆呴粦,Bold" panose="020B0703020204020201"/>
              </a:rPr>
              <a:t>强化抗震体系建设</a:t>
            </a:r>
          </a:p>
          <a:p>
            <a:pPr marL="0">
              <a:lnSpc>
                <a:spcPts val="2180"/>
              </a:lnSpc>
            </a:pPr>
            <a:r>
              <a:rPr lang="en-US" sz="1580" b="0" i="0" spc="0" baseline="0" dirty="0">
                <a:solidFill>
                  <a:srgbClr val="595959"/>
                </a:solidFill>
                <a:latin typeface="寰蒋闆呴粦" panose="020B0503020204020204"/>
              </a:rPr>
              <a:t>强化地震预警，灾害预防和</a:t>
            </a:r>
          </a:p>
          <a:p>
            <a:pPr marL="0">
              <a:lnSpc>
                <a:spcPts val="1870"/>
              </a:lnSpc>
            </a:pPr>
            <a:r>
              <a:rPr lang="en-US" sz="1580" b="0" i="0" spc="0" baseline="0" dirty="0">
                <a:solidFill>
                  <a:srgbClr val="595959"/>
                </a:solidFill>
                <a:latin typeface="寰蒋闆呴粦" panose="020B0503020204020204"/>
              </a:rPr>
              <a:t>救援三大体系建设，抗震能</a:t>
            </a:r>
          </a:p>
          <a:p>
            <a:pPr marL="0">
              <a:lnSpc>
                <a:spcPts val="1870"/>
              </a:lnSpc>
            </a:pPr>
            <a:r>
              <a:rPr lang="en-US" sz="1580" b="0" i="0" spc="0" baseline="0" dirty="0">
                <a:solidFill>
                  <a:srgbClr val="595959"/>
                </a:solidFill>
                <a:latin typeface="寰蒋闆呴粦" panose="020B0503020204020204"/>
              </a:rPr>
              <a:t>力达到地区领先水平。</a:t>
            </a:r>
          </a:p>
        </p:txBody>
      </p:sp>
      <p:sp>
        <p:nvSpPr>
          <p:cNvPr id="805" name="Rectangle 805"/>
          <p:cNvSpPr/>
          <p:nvPr/>
        </p:nvSpPr>
        <p:spPr>
          <a:xfrm>
            <a:off x="6667869" y="2344189"/>
            <a:ext cx="2407920" cy="803910"/>
          </a:xfrm>
          <a:prstGeom prst="rect">
            <a:avLst/>
          </a:prstGeom>
        </p:spPr>
        <p:txBody>
          <a:bodyPr wrap="none" lIns="0" tIns="0" rIns="0" bIns="0">
            <a:spAutoFit/>
          </a:bodyPr>
          <a:lstStyle/>
          <a:p>
            <a:pPr marL="0"/>
            <a:r>
              <a:rPr lang="en-US" sz="1850" b="1" i="0" spc="0" baseline="0" dirty="0">
                <a:solidFill>
                  <a:srgbClr val="278789"/>
                </a:solidFill>
                <a:latin typeface="寰蒋闆呴粦,Bold" panose="020B0703020204020201"/>
              </a:rPr>
              <a:t>提升气象灾害预警</a:t>
            </a:r>
          </a:p>
          <a:p>
            <a:pPr marL="0">
              <a:lnSpc>
                <a:spcPts val="2180"/>
              </a:lnSpc>
            </a:pPr>
            <a:r>
              <a:rPr lang="en-US" sz="1580" b="0" i="0" spc="0" baseline="0" dirty="0">
                <a:solidFill>
                  <a:srgbClr val="595959"/>
                </a:solidFill>
                <a:latin typeface="寰蒋闆呴粦" panose="020B0503020204020204"/>
              </a:rPr>
              <a:t>建立立体气象监测网络，全</a:t>
            </a:r>
          </a:p>
          <a:p>
            <a:pPr marL="0">
              <a:lnSpc>
                <a:spcPts val="1870"/>
              </a:lnSpc>
            </a:pPr>
            <a:r>
              <a:rPr lang="en-US" sz="1580" b="0" i="0" spc="0" baseline="0" dirty="0">
                <a:solidFill>
                  <a:srgbClr val="595959"/>
                </a:solidFill>
                <a:latin typeface="寰蒋闆呴粦" panose="020B0503020204020204"/>
              </a:rPr>
              <a:t>面提升气象灾害综合防御能</a:t>
            </a:r>
          </a:p>
        </p:txBody>
      </p:sp>
      <p:sp>
        <p:nvSpPr>
          <p:cNvPr id="806" name="Rectangle 806"/>
          <p:cNvSpPr/>
          <p:nvPr/>
        </p:nvSpPr>
        <p:spPr>
          <a:xfrm>
            <a:off x="6667869" y="3388811"/>
            <a:ext cx="200660" cy="242570"/>
          </a:xfrm>
          <a:prstGeom prst="rect">
            <a:avLst/>
          </a:prstGeom>
        </p:spPr>
        <p:txBody>
          <a:bodyPr wrap="none" lIns="0" tIns="0" rIns="0" bIns="0">
            <a:spAutoFit/>
          </a:bodyPr>
          <a:lstStyle/>
          <a:p>
            <a:pPr marL="0"/>
            <a:r>
              <a:rPr lang="en-US" sz="1580" b="0" i="0" spc="0" baseline="0" dirty="0">
                <a:solidFill>
                  <a:srgbClr val="595959"/>
                </a:solidFill>
                <a:latin typeface="寰蒋闆呴粦" panose="020B0503020204020204"/>
              </a:rPr>
              <a:t>力</a:t>
            </a:r>
          </a:p>
        </p:txBody>
      </p:sp>
      <p:sp>
        <p:nvSpPr>
          <p:cNvPr id="807" name="Rectangle 807"/>
          <p:cNvSpPr/>
          <p:nvPr/>
        </p:nvSpPr>
        <p:spPr>
          <a:xfrm>
            <a:off x="6698311" y="4582955"/>
            <a:ext cx="2407920" cy="1043305"/>
          </a:xfrm>
          <a:prstGeom prst="rect">
            <a:avLst/>
          </a:prstGeom>
        </p:spPr>
        <p:txBody>
          <a:bodyPr wrap="none" lIns="0" tIns="0" rIns="0" bIns="0">
            <a:spAutoFit/>
          </a:bodyPr>
          <a:lstStyle/>
          <a:p>
            <a:pPr marL="0"/>
            <a:r>
              <a:rPr lang="en-US" sz="1850" b="1" i="0" spc="0" baseline="0" dirty="0">
                <a:solidFill>
                  <a:srgbClr val="A80823"/>
                </a:solidFill>
                <a:latin typeface="寰蒋闆呴粦,Bold" panose="020B0703020204020201"/>
              </a:rPr>
              <a:t>健全消防体系规划</a:t>
            </a:r>
          </a:p>
          <a:p>
            <a:pPr marL="0">
              <a:lnSpc>
                <a:spcPts val="2180"/>
              </a:lnSpc>
            </a:pPr>
            <a:r>
              <a:rPr lang="en-US" sz="1580" b="0" i="0" spc="0" baseline="0" dirty="0">
                <a:solidFill>
                  <a:srgbClr val="595959"/>
                </a:solidFill>
                <a:latin typeface="寰蒋闆呴粦" panose="020B0503020204020204"/>
              </a:rPr>
              <a:t>建设“城镇-乡村”二级消</a:t>
            </a:r>
          </a:p>
          <a:p>
            <a:pPr marL="0">
              <a:lnSpc>
                <a:spcPts val="1870"/>
              </a:lnSpc>
            </a:pPr>
            <a:r>
              <a:rPr lang="en-US" sz="1580" b="0" i="0" spc="0" baseline="0" dirty="0">
                <a:solidFill>
                  <a:srgbClr val="595959"/>
                </a:solidFill>
                <a:latin typeface="寰蒋闆呴粦" panose="020B0503020204020204"/>
              </a:rPr>
              <a:t>防网络体系，配置相应消防</a:t>
            </a:r>
          </a:p>
          <a:p>
            <a:pPr marL="0">
              <a:lnSpc>
                <a:spcPts val="1870"/>
              </a:lnSpc>
            </a:pPr>
            <a:r>
              <a:rPr lang="en-US" sz="1580" b="0" i="0" spc="0" baseline="0" dirty="0">
                <a:solidFill>
                  <a:srgbClr val="595959"/>
                </a:solidFill>
                <a:latin typeface="寰蒋闆呴粦" panose="020B0503020204020204"/>
              </a:rPr>
              <a:t>设施。</a:t>
            </a:r>
          </a:p>
        </p:txBody>
      </p:sp>
      <p:sp>
        <p:nvSpPr>
          <p:cNvPr id="808" name="Rectangle 808"/>
          <p:cNvSpPr/>
          <p:nvPr/>
        </p:nvSpPr>
        <p:spPr>
          <a:xfrm>
            <a:off x="6667869" y="6899311"/>
            <a:ext cx="2407920" cy="1043305"/>
          </a:xfrm>
          <a:prstGeom prst="rect">
            <a:avLst/>
          </a:prstGeom>
        </p:spPr>
        <p:txBody>
          <a:bodyPr wrap="none" lIns="0" tIns="0" rIns="0" bIns="0">
            <a:spAutoFit/>
          </a:bodyPr>
          <a:lstStyle/>
          <a:p>
            <a:pPr marL="0"/>
            <a:r>
              <a:rPr lang="en-US" sz="1850" b="1" i="0" spc="0" baseline="0" dirty="0">
                <a:solidFill>
                  <a:srgbClr val="548235"/>
                </a:solidFill>
                <a:latin typeface="寰蒋闆呴粦,Bold" panose="020B0703020204020201"/>
              </a:rPr>
              <a:t>完善应急体系保障</a:t>
            </a:r>
          </a:p>
          <a:p>
            <a:pPr marL="0">
              <a:lnSpc>
                <a:spcPts val="2180"/>
              </a:lnSpc>
            </a:pPr>
            <a:r>
              <a:rPr lang="en-US" sz="1580" b="0" i="0" spc="0" baseline="0" dirty="0">
                <a:solidFill>
                  <a:srgbClr val="595959"/>
                </a:solidFill>
                <a:latin typeface="寰蒋闆呴粦" panose="020B0503020204020204"/>
              </a:rPr>
              <a:t>建设以综合应急救援，专业</a:t>
            </a:r>
          </a:p>
          <a:p>
            <a:pPr marL="0">
              <a:lnSpc>
                <a:spcPts val="1870"/>
              </a:lnSpc>
            </a:pPr>
            <a:r>
              <a:rPr lang="en-US" sz="1580" b="0" i="0" spc="0" baseline="0" dirty="0">
                <a:solidFill>
                  <a:srgbClr val="595959"/>
                </a:solidFill>
                <a:latin typeface="寰蒋闆呴粦" panose="020B0503020204020204"/>
              </a:rPr>
              <a:t>应急救援的队伍体系，建成</a:t>
            </a:r>
          </a:p>
          <a:p>
            <a:pPr marL="0">
              <a:lnSpc>
                <a:spcPts val="1870"/>
              </a:lnSpc>
            </a:pPr>
            <a:r>
              <a:rPr lang="en-US" sz="1580" b="0" i="0" spc="0" baseline="0" dirty="0">
                <a:solidFill>
                  <a:srgbClr val="595959"/>
                </a:solidFill>
                <a:latin typeface="寰蒋闆呴粦" panose="020B0503020204020204"/>
              </a:rPr>
              <a:t>市区两级保障体系。</a:t>
            </a:r>
          </a:p>
        </p:txBody>
      </p:sp>
      <p:pic>
        <p:nvPicPr>
          <p:cNvPr id="799" name="Picture 79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a:xfrm>
            <a:off x="-8255" y="9298940"/>
            <a:ext cx="10704195" cy="582676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35" y="3175"/>
            <a:ext cx="10692383" cy="15083026"/>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681329" y="1739011"/>
            <a:ext cx="3256915" cy="2855595"/>
          </a:xfrm>
          <a:prstGeom prst="rect">
            <a:avLst/>
          </a:prstGeom>
        </p:spPr>
        <p:txBody>
          <a:bodyPr vert="horz" wrap="square" lIns="0" tIns="16510" rIns="0" bIns="0" rtlCol="0">
            <a:spAutoFit/>
          </a:bodyPr>
          <a:lstStyle/>
          <a:p>
            <a:pPr marL="12700">
              <a:lnSpc>
                <a:spcPct val="100000"/>
              </a:lnSpc>
              <a:spcBef>
                <a:spcPts val="130"/>
              </a:spcBef>
            </a:pPr>
            <a:r>
              <a:rPr sz="18450" b="1" spc="1340" dirty="0">
                <a:solidFill>
                  <a:srgbClr val="FFFFFF"/>
                </a:solidFill>
                <a:latin typeface="微软雅黑" panose="020B0503020204020204" charset="-122"/>
                <a:cs typeface="微软雅黑" panose="020B0503020204020204" charset="-122"/>
              </a:rPr>
              <a:t>0</a:t>
            </a:r>
            <a:r>
              <a:rPr lang="en-US" sz="18450" b="1" spc="1340" dirty="0">
                <a:solidFill>
                  <a:srgbClr val="FFFFFF"/>
                </a:solidFill>
                <a:latin typeface="微软雅黑" panose="020B0503020204020204" charset="-122"/>
                <a:cs typeface="微软雅黑" panose="020B0503020204020204" charset="-122"/>
              </a:rPr>
              <a:t>8</a:t>
            </a:r>
            <a:endParaRPr lang="en-US" sz="18450">
              <a:latin typeface="微软雅黑" panose="020B0503020204020204" charset="-122"/>
              <a:cs typeface="微软雅黑" panose="020B0503020204020204" charset="-122"/>
            </a:endParaRPr>
          </a:p>
        </p:txBody>
      </p:sp>
      <p:sp>
        <p:nvSpPr>
          <p:cNvPr id="5" name="object 5"/>
          <p:cNvSpPr txBox="1"/>
          <p:nvPr/>
        </p:nvSpPr>
        <p:spPr>
          <a:xfrm>
            <a:off x="5811519" y="2601131"/>
            <a:ext cx="4511040" cy="1501052"/>
          </a:xfrm>
          <a:prstGeom prst="rect">
            <a:avLst/>
          </a:prstGeom>
        </p:spPr>
        <p:txBody>
          <a:bodyPr vert="horz" wrap="square" lIns="0" tIns="97155" rIns="0" bIns="0" rtlCol="0">
            <a:spAutoFit/>
          </a:bodyPr>
          <a:lstStyle/>
          <a:p>
            <a:pPr marL="530860" lvl="1" indent="-518160">
              <a:lnSpc>
                <a:spcPct val="100000"/>
              </a:lnSpc>
              <a:spcBef>
                <a:spcPts val="765"/>
              </a:spcBef>
              <a:buSzPct val="96000"/>
              <a:buAutoNum type="arabicPeriod"/>
              <a:tabLst>
                <a:tab pos="530860" algn="l"/>
              </a:tabLst>
            </a:pPr>
            <a:r>
              <a:rPr lang="zh-CN" altLang="en-US" sz="2650" b="1" spc="25" dirty="0">
                <a:solidFill>
                  <a:srgbClr val="FFFFFF"/>
                </a:solidFill>
                <a:latin typeface="微软雅黑" panose="020B0503020204020204" charset="-122"/>
                <a:cs typeface="微软雅黑" panose="020B0503020204020204" charset="-122"/>
              </a:rPr>
              <a:t>山水林田湖草沙系统修复</a:t>
            </a:r>
            <a:endParaRPr lang="zh-CN" altLang="en-US" sz="2650" dirty="0">
              <a:latin typeface="微软雅黑" panose="020B0503020204020204" charset="-122"/>
              <a:cs typeface="微软雅黑" panose="020B0503020204020204" charset="-122"/>
            </a:endParaRPr>
          </a:p>
          <a:p>
            <a:pPr marL="530860" lvl="1" indent="-518160">
              <a:lnSpc>
                <a:spcPct val="100000"/>
              </a:lnSpc>
              <a:spcBef>
                <a:spcPts val="670"/>
              </a:spcBef>
              <a:buSzPct val="96000"/>
              <a:buAutoNum type="arabicPeriod"/>
              <a:tabLst>
                <a:tab pos="530860" algn="l"/>
              </a:tabLst>
            </a:pPr>
            <a:r>
              <a:rPr lang="zh-CN" altLang="en-US" sz="2650" b="1" spc="25" dirty="0">
                <a:solidFill>
                  <a:srgbClr val="FFFFFF"/>
                </a:solidFill>
                <a:latin typeface="微软雅黑" panose="020B0503020204020204" charset="-122"/>
                <a:cs typeface="微软雅黑" panose="020B0503020204020204" charset="-122"/>
              </a:rPr>
              <a:t>国土综合整治</a:t>
            </a:r>
            <a:endParaRPr lang="en-US" altLang="zh-CN" sz="2650" b="1" spc="25" dirty="0">
              <a:solidFill>
                <a:srgbClr val="FFFFFF"/>
              </a:solidFill>
              <a:latin typeface="微软雅黑" panose="020B0503020204020204" charset="-122"/>
              <a:cs typeface="微软雅黑" panose="020B0503020204020204" charset="-122"/>
            </a:endParaRPr>
          </a:p>
          <a:p>
            <a:pPr marL="530860" lvl="1" indent="-518160">
              <a:lnSpc>
                <a:spcPct val="100000"/>
              </a:lnSpc>
              <a:spcBef>
                <a:spcPts val="670"/>
              </a:spcBef>
              <a:buSzPct val="96000"/>
              <a:buAutoNum type="arabicPeriod"/>
              <a:tabLst>
                <a:tab pos="530860" algn="l"/>
              </a:tabLst>
            </a:pPr>
            <a:r>
              <a:rPr lang="zh-CN" altLang="en-US" sz="2650" b="1" spc="25" dirty="0">
                <a:solidFill>
                  <a:srgbClr val="FFFFFF"/>
                </a:solidFill>
                <a:latin typeface="微软雅黑" panose="020B0503020204020204" charset="-122"/>
                <a:cs typeface="微软雅黑" panose="020B0503020204020204" charset="-122"/>
              </a:rPr>
              <a:t>矿山生态修复</a:t>
            </a:r>
          </a:p>
        </p:txBody>
      </p:sp>
      <p:sp>
        <p:nvSpPr>
          <p:cNvPr id="6" name="object 6"/>
          <p:cNvSpPr/>
          <p:nvPr/>
        </p:nvSpPr>
        <p:spPr>
          <a:xfrm>
            <a:off x="5707379" y="2520696"/>
            <a:ext cx="4449445" cy="0"/>
          </a:xfrm>
          <a:custGeom>
            <a:avLst/>
            <a:gdLst/>
            <a:ahLst/>
            <a:cxnLst/>
            <a:rect l="l" t="t" r="r" b="b"/>
            <a:pathLst>
              <a:path w="4449445">
                <a:moveTo>
                  <a:pt x="0" y="0"/>
                </a:moveTo>
                <a:lnTo>
                  <a:pt x="4449318" y="0"/>
                </a:lnTo>
              </a:path>
            </a:pathLst>
          </a:custGeom>
          <a:ln w="6350">
            <a:solidFill>
              <a:srgbClr val="FFFFFF"/>
            </a:solidFill>
          </a:ln>
        </p:spPr>
        <p:txBody>
          <a:bodyPr wrap="square" lIns="0" tIns="0" rIns="0" bIns="0" rtlCol="0"/>
          <a:lstStyle/>
          <a:p>
            <a:endParaRPr/>
          </a:p>
        </p:txBody>
      </p:sp>
      <p:sp>
        <p:nvSpPr>
          <p:cNvPr id="7" name="object 7"/>
          <p:cNvSpPr/>
          <p:nvPr/>
        </p:nvSpPr>
        <p:spPr>
          <a:xfrm>
            <a:off x="5811519" y="4182618"/>
            <a:ext cx="4449445" cy="0"/>
          </a:xfrm>
          <a:custGeom>
            <a:avLst/>
            <a:gdLst/>
            <a:ahLst/>
            <a:cxnLst/>
            <a:rect l="l" t="t" r="r" b="b"/>
            <a:pathLst>
              <a:path w="4449445">
                <a:moveTo>
                  <a:pt x="0" y="0"/>
                </a:moveTo>
                <a:lnTo>
                  <a:pt x="4449318" y="0"/>
                </a:lnTo>
              </a:path>
            </a:pathLst>
          </a:custGeom>
          <a:ln w="6350">
            <a:solidFill>
              <a:srgbClr val="FFFFFF"/>
            </a:solidFill>
          </a:ln>
        </p:spPr>
        <p:txBody>
          <a:bodyPr wrap="square" lIns="0" tIns="0" rIns="0" bIns="0" rtlCol="0"/>
          <a:lstStyle/>
          <a:p>
            <a:endParaRPr/>
          </a:p>
        </p:txBody>
      </p:sp>
      <p:sp>
        <p:nvSpPr>
          <p:cNvPr id="8" name="object 8"/>
          <p:cNvSpPr txBox="1">
            <a:spLocks noGrp="1"/>
          </p:cNvSpPr>
          <p:nvPr/>
        </p:nvSpPr>
        <p:spPr>
          <a:xfrm>
            <a:off x="4218177" y="2165172"/>
            <a:ext cx="1489201" cy="2374900"/>
          </a:xfrm>
          <a:prstGeom prst="rect">
            <a:avLst/>
          </a:prstGeom>
        </p:spPr>
        <p:txBody>
          <a:bodyPr vert="horz" wrap="square" lIns="0" tIns="13462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marR="5080" algn="just">
              <a:lnSpc>
                <a:spcPct val="82000"/>
              </a:lnSpc>
              <a:spcBef>
                <a:spcPts val="1060"/>
              </a:spcBef>
            </a:pPr>
            <a:r>
              <a:rPr sz="4450" spc="940" dirty="0"/>
              <a:t>推</a:t>
            </a:r>
            <a:r>
              <a:rPr sz="4450" dirty="0"/>
              <a:t>综 </a:t>
            </a:r>
            <a:r>
              <a:rPr sz="4450" spc="940" dirty="0"/>
              <a:t>进</a:t>
            </a:r>
            <a:r>
              <a:rPr sz="4450" dirty="0"/>
              <a:t>合 </a:t>
            </a:r>
            <a:r>
              <a:rPr sz="4450" spc="940" dirty="0"/>
              <a:t>土</a:t>
            </a:r>
            <a:r>
              <a:rPr sz="4450" dirty="0"/>
              <a:t>整 </a:t>
            </a:r>
            <a:r>
              <a:rPr sz="4450" spc="940" dirty="0"/>
              <a:t>地</a:t>
            </a:r>
            <a:r>
              <a:rPr sz="4450" dirty="0"/>
              <a:t>治</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533400" y="4639310"/>
            <a:ext cx="9499600" cy="2315210"/>
          </a:xfrm>
          <a:custGeom>
            <a:avLst/>
            <a:gdLst/>
            <a:ahLst/>
            <a:cxnLst/>
            <a:rect l="l" t="t" r="r" b="b"/>
            <a:pathLst>
              <a:path w="9499600" h="2651759">
                <a:moveTo>
                  <a:pt x="0" y="2651760"/>
                </a:moveTo>
                <a:lnTo>
                  <a:pt x="9499092" y="2651760"/>
                </a:lnTo>
                <a:lnTo>
                  <a:pt x="9499092" y="0"/>
                </a:lnTo>
                <a:lnTo>
                  <a:pt x="0" y="0"/>
                </a:lnTo>
                <a:lnTo>
                  <a:pt x="0" y="2651760"/>
                </a:lnTo>
                <a:close/>
              </a:path>
            </a:pathLst>
          </a:custGeom>
          <a:solidFill>
            <a:srgbClr val="2F880D">
              <a:alpha val="19999"/>
            </a:srgbClr>
          </a:solidFill>
        </p:spPr>
        <p:txBody>
          <a:bodyPr wrap="square" lIns="0" tIns="0" rIns="0" bIns="0" rtlCol="0"/>
          <a:lstStyle/>
          <a:p>
            <a:endParaRPr/>
          </a:p>
        </p:txBody>
      </p:sp>
      <p:sp>
        <p:nvSpPr>
          <p:cNvPr id="10" name="object 10"/>
          <p:cNvSpPr/>
          <p:nvPr/>
        </p:nvSpPr>
        <p:spPr>
          <a:xfrm>
            <a:off x="533400" y="1896745"/>
            <a:ext cx="9499600" cy="2157095"/>
          </a:xfrm>
          <a:custGeom>
            <a:avLst/>
            <a:gdLst/>
            <a:ahLst/>
            <a:cxnLst/>
            <a:rect l="l" t="t" r="r" b="b"/>
            <a:pathLst>
              <a:path w="9499600" h="2650490">
                <a:moveTo>
                  <a:pt x="0" y="2650236"/>
                </a:moveTo>
                <a:lnTo>
                  <a:pt x="9499092" y="2650236"/>
                </a:lnTo>
                <a:lnTo>
                  <a:pt x="9499092" y="0"/>
                </a:lnTo>
                <a:lnTo>
                  <a:pt x="0" y="0"/>
                </a:lnTo>
                <a:lnTo>
                  <a:pt x="0" y="2650236"/>
                </a:lnTo>
                <a:close/>
              </a:path>
            </a:pathLst>
          </a:custGeom>
          <a:solidFill>
            <a:srgbClr val="2F880D">
              <a:alpha val="19999"/>
            </a:srgbClr>
          </a:solidFill>
        </p:spPr>
        <p:txBody>
          <a:bodyPr wrap="square" lIns="0" tIns="0" rIns="0" bIns="0" rtlCol="0"/>
          <a:lstStyle/>
          <a:p>
            <a:endParaRPr/>
          </a:p>
        </p:txBody>
      </p:sp>
      <p:sp>
        <p:nvSpPr>
          <p:cNvPr id="13" name="object 13"/>
          <p:cNvSpPr/>
          <p:nvPr/>
        </p:nvSpPr>
        <p:spPr>
          <a:xfrm>
            <a:off x="2529205" y="1772285"/>
            <a:ext cx="3999230" cy="463550"/>
          </a:xfrm>
          <a:custGeom>
            <a:avLst/>
            <a:gdLst/>
            <a:ahLst/>
            <a:cxnLst/>
            <a:rect l="l" t="t" r="r" b="b"/>
            <a:pathLst>
              <a:path w="2691765" h="463550">
                <a:moveTo>
                  <a:pt x="2614168" y="0"/>
                </a:moveTo>
                <a:lnTo>
                  <a:pt x="77216" y="0"/>
                </a:lnTo>
                <a:lnTo>
                  <a:pt x="47148" y="6064"/>
                </a:lnTo>
                <a:lnTo>
                  <a:pt x="22606" y="22605"/>
                </a:lnTo>
                <a:lnTo>
                  <a:pt x="6064" y="47148"/>
                </a:lnTo>
                <a:lnTo>
                  <a:pt x="0" y="77216"/>
                </a:lnTo>
                <a:lnTo>
                  <a:pt x="0" y="386080"/>
                </a:lnTo>
                <a:lnTo>
                  <a:pt x="6064" y="416147"/>
                </a:lnTo>
                <a:lnTo>
                  <a:pt x="22606" y="440690"/>
                </a:lnTo>
                <a:lnTo>
                  <a:pt x="47148" y="457231"/>
                </a:lnTo>
                <a:lnTo>
                  <a:pt x="77216" y="463296"/>
                </a:lnTo>
                <a:lnTo>
                  <a:pt x="2614168" y="463296"/>
                </a:lnTo>
                <a:lnTo>
                  <a:pt x="2644235" y="457231"/>
                </a:lnTo>
                <a:lnTo>
                  <a:pt x="2668778" y="440690"/>
                </a:lnTo>
                <a:lnTo>
                  <a:pt x="2685319" y="416147"/>
                </a:lnTo>
                <a:lnTo>
                  <a:pt x="2691384" y="386080"/>
                </a:lnTo>
                <a:lnTo>
                  <a:pt x="2691384" y="77216"/>
                </a:lnTo>
                <a:lnTo>
                  <a:pt x="2685319" y="47148"/>
                </a:lnTo>
                <a:lnTo>
                  <a:pt x="2668778" y="22605"/>
                </a:lnTo>
                <a:lnTo>
                  <a:pt x="2644235" y="6064"/>
                </a:lnTo>
                <a:lnTo>
                  <a:pt x="2614168" y="0"/>
                </a:lnTo>
                <a:close/>
              </a:path>
            </a:pathLst>
          </a:custGeom>
          <a:solidFill>
            <a:srgbClr val="538235"/>
          </a:solidFill>
        </p:spPr>
        <p:txBody>
          <a:bodyPr wrap="square" lIns="0" tIns="0" rIns="0" bIns="0" rtlCol="0"/>
          <a:lstStyle/>
          <a:p>
            <a:endParaRPr/>
          </a:p>
        </p:txBody>
      </p:sp>
      <p:sp>
        <p:nvSpPr>
          <p:cNvPr id="14" name="object 14"/>
          <p:cNvSpPr/>
          <p:nvPr/>
        </p:nvSpPr>
        <p:spPr>
          <a:xfrm>
            <a:off x="2503805" y="1765935"/>
            <a:ext cx="4023995" cy="463550"/>
          </a:xfrm>
          <a:custGeom>
            <a:avLst/>
            <a:gdLst/>
            <a:ahLst/>
            <a:cxnLst/>
            <a:rect l="l" t="t" r="r" b="b"/>
            <a:pathLst>
              <a:path w="2691765" h="463550">
                <a:moveTo>
                  <a:pt x="0" y="77216"/>
                </a:moveTo>
                <a:lnTo>
                  <a:pt x="6064" y="47148"/>
                </a:lnTo>
                <a:lnTo>
                  <a:pt x="22606" y="22605"/>
                </a:lnTo>
                <a:lnTo>
                  <a:pt x="47148" y="6064"/>
                </a:lnTo>
                <a:lnTo>
                  <a:pt x="77216" y="0"/>
                </a:lnTo>
                <a:lnTo>
                  <a:pt x="2614168" y="0"/>
                </a:lnTo>
                <a:lnTo>
                  <a:pt x="2644235" y="6064"/>
                </a:lnTo>
                <a:lnTo>
                  <a:pt x="2668778" y="22605"/>
                </a:lnTo>
                <a:lnTo>
                  <a:pt x="2685319" y="47148"/>
                </a:lnTo>
                <a:lnTo>
                  <a:pt x="2691384" y="77216"/>
                </a:lnTo>
                <a:lnTo>
                  <a:pt x="2691384" y="386080"/>
                </a:lnTo>
                <a:lnTo>
                  <a:pt x="2685319" y="416147"/>
                </a:lnTo>
                <a:lnTo>
                  <a:pt x="2668778" y="440690"/>
                </a:lnTo>
                <a:lnTo>
                  <a:pt x="2644235" y="457231"/>
                </a:lnTo>
                <a:lnTo>
                  <a:pt x="2614168" y="463296"/>
                </a:lnTo>
                <a:lnTo>
                  <a:pt x="77216" y="463296"/>
                </a:lnTo>
                <a:lnTo>
                  <a:pt x="47148" y="457231"/>
                </a:lnTo>
                <a:lnTo>
                  <a:pt x="22606" y="440690"/>
                </a:lnTo>
                <a:lnTo>
                  <a:pt x="6064" y="416147"/>
                </a:lnTo>
                <a:lnTo>
                  <a:pt x="0" y="386080"/>
                </a:lnTo>
                <a:lnTo>
                  <a:pt x="0" y="77216"/>
                </a:lnTo>
                <a:close/>
              </a:path>
            </a:pathLst>
          </a:custGeom>
          <a:ln w="28575">
            <a:solidFill>
              <a:srgbClr val="FFFFFF"/>
            </a:solidFill>
          </a:ln>
        </p:spPr>
        <p:txBody>
          <a:bodyPr wrap="square" lIns="0" tIns="0" rIns="0" bIns="0" rtlCol="0"/>
          <a:lstStyle/>
          <a:p>
            <a:endParaRPr/>
          </a:p>
        </p:txBody>
      </p:sp>
      <p:sp>
        <p:nvSpPr>
          <p:cNvPr id="16" name="object 16"/>
          <p:cNvSpPr/>
          <p:nvPr/>
        </p:nvSpPr>
        <p:spPr>
          <a:xfrm>
            <a:off x="2529205" y="4498340"/>
            <a:ext cx="4114165" cy="464820"/>
          </a:xfrm>
          <a:custGeom>
            <a:avLst/>
            <a:gdLst/>
            <a:ahLst/>
            <a:cxnLst/>
            <a:rect l="l" t="t" r="r" b="b"/>
            <a:pathLst>
              <a:path w="2691765" h="464820">
                <a:moveTo>
                  <a:pt x="2613914" y="0"/>
                </a:moveTo>
                <a:lnTo>
                  <a:pt x="77470" y="0"/>
                </a:lnTo>
                <a:lnTo>
                  <a:pt x="47309" y="6086"/>
                </a:lnTo>
                <a:lnTo>
                  <a:pt x="22685" y="22685"/>
                </a:lnTo>
                <a:lnTo>
                  <a:pt x="6086" y="47309"/>
                </a:lnTo>
                <a:lnTo>
                  <a:pt x="0" y="77470"/>
                </a:lnTo>
                <a:lnTo>
                  <a:pt x="0" y="387350"/>
                </a:lnTo>
                <a:lnTo>
                  <a:pt x="6086" y="417510"/>
                </a:lnTo>
                <a:lnTo>
                  <a:pt x="22685" y="442134"/>
                </a:lnTo>
                <a:lnTo>
                  <a:pt x="47309" y="458733"/>
                </a:lnTo>
                <a:lnTo>
                  <a:pt x="77470" y="464820"/>
                </a:lnTo>
                <a:lnTo>
                  <a:pt x="2613914" y="464820"/>
                </a:lnTo>
                <a:lnTo>
                  <a:pt x="2644074" y="458733"/>
                </a:lnTo>
                <a:lnTo>
                  <a:pt x="2668698" y="442134"/>
                </a:lnTo>
                <a:lnTo>
                  <a:pt x="2685297" y="417510"/>
                </a:lnTo>
                <a:lnTo>
                  <a:pt x="2691384" y="387350"/>
                </a:lnTo>
                <a:lnTo>
                  <a:pt x="2691384" y="77470"/>
                </a:lnTo>
                <a:lnTo>
                  <a:pt x="2685297" y="47309"/>
                </a:lnTo>
                <a:lnTo>
                  <a:pt x="2668698" y="22685"/>
                </a:lnTo>
                <a:lnTo>
                  <a:pt x="2644074" y="6086"/>
                </a:lnTo>
                <a:lnTo>
                  <a:pt x="2613914" y="0"/>
                </a:lnTo>
                <a:close/>
              </a:path>
            </a:pathLst>
          </a:custGeom>
          <a:solidFill>
            <a:srgbClr val="538235"/>
          </a:solidFill>
        </p:spPr>
        <p:txBody>
          <a:bodyPr wrap="square" lIns="0" tIns="0" rIns="0" bIns="0" rtlCol="0"/>
          <a:lstStyle/>
          <a:p>
            <a:endParaRPr/>
          </a:p>
        </p:txBody>
      </p:sp>
      <p:sp>
        <p:nvSpPr>
          <p:cNvPr id="17" name="object 17"/>
          <p:cNvSpPr/>
          <p:nvPr/>
        </p:nvSpPr>
        <p:spPr>
          <a:xfrm>
            <a:off x="2522855" y="4491990"/>
            <a:ext cx="4119880" cy="464820"/>
          </a:xfrm>
          <a:custGeom>
            <a:avLst/>
            <a:gdLst/>
            <a:ahLst/>
            <a:cxnLst/>
            <a:rect l="l" t="t" r="r" b="b"/>
            <a:pathLst>
              <a:path w="2691765" h="464820">
                <a:moveTo>
                  <a:pt x="0" y="77470"/>
                </a:moveTo>
                <a:lnTo>
                  <a:pt x="6086" y="47309"/>
                </a:lnTo>
                <a:lnTo>
                  <a:pt x="22685" y="22685"/>
                </a:lnTo>
                <a:lnTo>
                  <a:pt x="47309" y="6086"/>
                </a:lnTo>
                <a:lnTo>
                  <a:pt x="77470" y="0"/>
                </a:lnTo>
                <a:lnTo>
                  <a:pt x="2613914" y="0"/>
                </a:lnTo>
                <a:lnTo>
                  <a:pt x="2644074" y="6086"/>
                </a:lnTo>
                <a:lnTo>
                  <a:pt x="2668698" y="22685"/>
                </a:lnTo>
                <a:lnTo>
                  <a:pt x="2685297" y="47309"/>
                </a:lnTo>
                <a:lnTo>
                  <a:pt x="2691384" y="77470"/>
                </a:lnTo>
                <a:lnTo>
                  <a:pt x="2691384" y="387350"/>
                </a:lnTo>
                <a:lnTo>
                  <a:pt x="2685297" y="417510"/>
                </a:lnTo>
                <a:lnTo>
                  <a:pt x="2668698" y="442134"/>
                </a:lnTo>
                <a:lnTo>
                  <a:pt x="2644074" y="458733"/>
                </a:lnTo>
                <a:lnTo>
                  <a:pt x="2613914" y="464820"/>
                </a:lnTo>
                <a:lnTo>
                  <a:pt x="77470" y="464820"/>
                </a:lnTo>
                <a:lnTo>
                  <a:pt x="47309" y="458733"/>
                </a:lnTo>
                <a:lnTo>
                  <a:pt x="22685" y="442134"/>
                </a:lnTo>
                <a:lnTo>
                  <a:pt x="6086" y="417510"/>
                </a:lnTo>
                <a:lnTo>
                  <a:pt x="0" y="387350"/>
                </a:lnTo>
                <a:lnTo>
                  <a:pt x="0" y="77470"/>
                </a:lnTo>
                <a:close/>
              </a:path>
            </a:pathLst>
          </a:custGeom>
          <a:ln w="28574">
            <a:solidFill>
              <a:srgbClr val="FFFFFF"/>
            </a:solidFill>
          </a:ln>
        </p:spPr>
        <p:txBody>
          <a:bodyPr wrap="square" lIns="0" tIns="0" rIns="0" bIns="0" rtlCol="0"/>
          <a:lstStyle/>
          <a:p>
            <a:endParaRPr/>
          </a:p>
        </p:txBody>
      </p:sp>
      <p:sp>
        <p:nvSpPr>
          <p:cNvPr id="18" name="object 18"/>
          <p:cNvSpPr txBox="1"/>
          <p:nvPr/>
        </p:nvSpPr>
        <p:spPr>
          <a:xfrm>
            <a:off x="2841625" y="4500880"/>
            <a:ext cx="3686175" cy="423545"/>
          </a:xfrm>
          <a:prstGeom prst="rect">
            <a:avLst/>
          </a:prstGeom>
        </p:spPr>
        <p:txBody>
          <a:bodyPr vert="horz" wrap="square" lIns="0" tIns="15875" rIns="0" bIns="0" rtlCol="0">
            <a:spAutoFit/>
          </a:bodyPr>
          <a:lstStyle/>
          <a:p>
            <a:pPr marL="12700">
              <a:lnSpc>
                <a:spcPct val="100000"/>
              </a:lnSpc>
              <a:spcBef>
                <a:spcPts val="125"/>
              </a:spcBef>
            </a:pPr>
            <a:r>
              <a:rPr lang="zh-CN" altLang="en-US" sz="2650" b="1" spc="25" dirty="0">
                <a:solidFill>
                  <a:srgbClr val="FFFFFF"/>
                </a:solidFill>
                <a:latin typeface="微软雅黑" panose="020B0503020204020204" charset="-122"/>
                <a:cs typeface="微软雅黑" panose="020B0503020204020204" charset="-122"/>
              </a:rPr>
              <a:t>森林草原</a:t>
            </a:r>
            <a:r>
              <a:rPr lang="zh-CN" sz="2650" b="1" spc="25" dirty="0">
                <a:solidFill>
                  <a:srgbClr val="FFFFFF"/>
                </a:solidFill>
                <a:latin typeface="微软雅黑" panose="020B0503020204020204" charset="-122"/>
                <a:cs typeface="微软雅黑" panose="020B0503020204020204" charset="-122"/>
              </a:rPr>
              <a:t>修复</a:t>
            </a:r>
            <a:endParaRPr lang="zh-CN" sz="2650" dirty="0">
              <a:latin typeface="微软雅黑" panose="020B0503020204020204" charset="-122"/>
              <a:cs typeface="微软雅黑" panose="020B0503020204020204" charset="-122"/>
            </a:endParaRPr>
          </a:p>
        </p:txBody>
      </p:sp>
      <p:sp>
        <p:nvSpPr>
          <p:cNvPr id="21" name="object 21"/>
          <p:cNvSpPr/>
          <p:nvPr/>
        </p:nvSpPr>
        <p:spPr>
          <a:xfrm>
            <a:off x="2529205" y="7332980"/>
            <a:ext cx="3707765" cy="464820"/>
          </a:xfrm>
          <a:custGeom>
            <a:avLst/>
            <a:gdLst/>
            <a:ahLst/>
            <a:cxnLst/>
            <a:rect l="l" t="t" r="r" b="b"/>
            <a:pathLst>
              <a:path w="3484245" h="464820">
                <a:moveTo>
                  <a:pt x="0" y="77469"/>
                </a:moveTo>
                <a:lnTo>
                  <a:pt x="6086" y="47309"/>
                </a:lnTo>
                <a:lnTo>
                  <a:pt x="22685" y="22685"/>
                </a:lnTo>
                <a:lnTo>
                  <a:pt x="47309" y="6086"/>
                </a:lnTo>
                <a:lnTo>
                  <a:pt x="77469" y="0"/>
                </a:lnTo>
                <a:lnTo>
                  <a:pt x="3406394" y="0"/>
                </a:lnTo>
                <a:lnTo>
                  <a:pt x="3436554" y="6086"/>
                </a:lnTo>
                <a:lnTo>
                  <a:pt x="3461178" y="22685"/>
                </a:lnTo>
                <a:lnTo>
                  <a:pt x="3477777" y="47309"/>
                </a:lnTo>
                <a:lnTo>
                  <a:pt x="3483864" y="77469"/>
                </a:lnTo>
                <a:lnTo>
                  <a:pt x="3483864" y="387349"/>
                </a:lnTo>
                <a:lnTo>
                  <a:pt x="3477777" y="417510"/>
                </a:lnTo>
                <a:lnTo>
                  <a:pt x="3461178" y="442134"/>
                </a:lnTo>
                <a:lnTo>
                  <a:pt x="3436554" y="458733"/>
                </a:lnTo>
                <a:lnTo>
                  <a:pt x="3406394" y="464819"/>
                </a:lnTo>
                <a:lnTo>
                  <a:pt x="77469" y="464819"/>
                </a:lnTo>
                <a:lnTo>
                  <a:pt x="47309" y="458733"/>
                </a:lnTo>
                <a:lnTo>
                  <a:pt x="22685" y="442134"/>
                </a:lnTo>
                <a:lnTo>
                  <a:pt x="6086" y="417510"/>
                </a:lnTo>
                <a:lnTo>
                  <a:pt x="0" y="387349"/>
                </a:lnTo>
                <a:lnTo>
                  <a:pt x="0" y="77469"/>
                </a:lnTo>
                <a:close/>
              </a:path>
            </a:pathLst>
          </a:custGeom>
          <a:ln w="28575">
            <a:solidFill>
              <a:srgbClr val="FFFFFF"/>
            </a:solidFill>
          </a:ln>
        </p:spPr>
        <p:txBody>
          <a:bodyPr wrap="square" lIns="0" tIns="0" rIns="0" bIns="0" rtlCol="0"/>
          <a:lstStyle/>
          <a:p>
            <a:endParaRPr/>
          </a:p>
        </p:txBody>
      </p:sp>
      <p:sp>
        <p:nvSpPr>
          <p:cNvPr id="22" name="object 22"/>
          <p:cNvSpPr txBox="1"/>
          <p:nvPr/>
        </p:nvSpPr>
        <p:spPr>
          <a:xfrm>
            <a:off x="2670175" y="7332980"/>
            <a:ext cx="3388995" cy="423545"/>
          </a:xfrm>
          <a:prstGeom prst="rect">
            <a:avLst/>
          </a:prstGeom>
        </p:spPr>
        <p:txBody>
          <a:bodyPr vert="horz" wrap="square" lIns="0" tIns="15875" rIns="0" bIns="0" rtlCol="0">
            <a:spAutoFit/>
          </a:bodyPr>
          <a:lstStyle/>
          <a:p>
            <a:pPr marL="12700" algn="l">
              <a:lnSpc>
                <a:spcPct val="100000"/>
              </a:lnSpc>
              <a:spcBef>
                <a:spcPts val="125"/>
              </a:spcBef>
              <a:buClrTx/>
              <a:buSzTx/>
              <a:buFontTx/>
            </a:pPr>
            <a:r>
              <a:rPr lang="zh-CN" sz="2650" b="1" spc="25" dirty="0">
                <a:solidFill>
                  <a:srgbClr val="FFFFFF"/>
                </a:solidFill>
                <a:latin typeface="微软雅黑" panose="020B0503020204020204" charset="-122"/>
                <a:cs typeface="微软雅黑" panose="020B0503020204020204" charset="-122"/>
                <a:sym typeface="+mn-ea"/>
              </a:rPr>
              <a:t>加强黑土地保护利用</a:t>
            </a:r>
            <a:endParaRPr lang="zh-CN" sz="2650" b="1" spc="25" dirty="0">
              <a:solidFill>
                <a:srgbClr val="FFFFFF"/>
              </a:solidFill>
              <a:latin typeface="微软雅黑" panose="020B0503020204020204" charset="-122"/>
              <a:cs typeface="微软雅黑" panose="020B0503020204020204" charset="-122"/>
            </a:endParaRPr>
          </a:p>
        </p:txBody>
      </p:sp>
      <p:sp>
        <p:nvSpPr>
          <p:cNvPr id="25" name="object 24"/>
          <p:cNvSpPr txBox="1"/>
          <p:nvPr/>
        </p:nvSpPr>
        <p:spPr>
          <a:xfrm>
            <a:off x="533704" y="1039113"/>
            <a:ext cx="4931410" cy="499752"/>
          </a:xfrm>
          <a:prstGeom prst="rect">
            <a:avLst/>
          </a:prstGeom>
        </p:spPr>
        <p:txBody>
          <a:bodyPr vert="horz" wrap="square" lIns="0" tIns="0" rIns="0" bIns="0" rtlCol="0">
            <a:spAutoFit/>
          </a:bodyPr>
          <a:lstStyle/>
          <a:p>
            <a:pPr marL="12700">
              <a:lnSpc>
                <a:spcPts val="3775"/>
              </a:lnSpc>
            </a:pPr>
            <a:r>
              <a:rPr lang="en-US" sz="4400" b="1" dirty="0">
                <a:solidFill>
                  <a:srgbClr val="92AB39"/>
                </a:solidFill>
                <a:latin typeface="微软雅黑" panose="020B0503020204020204" charset="-122"/>
                <a:cs typeface="微软雅黑" panose="020B0503020204020204" charset="-122"/>
              </a:rPr>
              <a:t>8</a:t>
            </a:r>
            <a:r>
              <a:rPr sz="4400" b="1" dirty="0">
                <a:solidFill>
                  <a:srgbClr val="92AB39"/>
                </a:solidFill>
                <a:latin typeface="微软雅黑" panose="020B0503020204020204" charset="-122"/>
                <a:cs typeface="微软雅黑" panose="020B0503020204020204" charset="-122"/>
              </a:rPr>
              <a:t>.</a:t>
            </a:r>
            <a:r>
              <a:rPr lang="en-US" sz="4400" b="1" dirty="0">
                <a:solidFill>
                  <a:srgbClr val="92AB39"/>
                </a:solidFill>
                <a:latin typeface="微软雅黑" panose="020B0503020204020204" charset="-122"/>
                <a:cs typeface="微软雅黑" panose="020B0503020204020204" charset="-122"/>
              </a:rPr>
              <a:t>1</a:t>
            </a:r>
            <a:r>
              <a:rPr sz="4400" b="1" spc="-215" dirty="0">
                <a:solidFill>
                  <a:srgbClr val="92AB39"/>
                </a:solidFill>
                <a:latin typeface="微软雅黑" panose="020B0503020204020204" charset="-122"/>
                <a:cs typeface="微软雅黑" panose="020B0503020204020204" charset="-122"/>
              </a:rPr>
              <a:t> </a:t>
            </a:r>
            <a:r>
              <a:rPr lang="zh-CN" altLang="en-US" sz="2800" b="1" spc="-5" dirty="0">
                <a:solidFill>
                  <a:srgbClr val="92AB39"/>
                </a:solidFill>
                <a:latin typeface="微软雅黑" panose="020B0503020204020204" charset="-122"/>
                <a:cs typeface="微软雅黑" panose="020B0503020204020204" charset="-122"/>
              </a:rPr>
              <a:t>山水林田湖草沙系统</a:t>
            </a:r>
            <a:r>
              <a:rPr sz="2800" b="1" spc="-5" dirty="0" err="1">
                <a:solidFill>
                  <a:srgbClr val="92AB39"/>
                </a:solidFill>
                <a:latin typeface="微软雅黑" panose="020B0503020204020204" charset="-122"/>
                <a:cs typeface="微软雅黑" panose="020B0503020204020204" charset="-122"/>
              </a:rPr>
              <a:t>修复</a:t>
            </a:r>
            <a:endParaRPr sz="2650" dirty="0">
              <a:latin typeface="微软雅黑" panose="020B0503020204020204" charset="-122"/>
              <a:cs typeface="微软雅黑" panose="020B0503020204020204" charset="-122"/>
            </a:endParaRPr>
          </a:p>
        </p:txBody>
      </p:sp>
      <p:sp>
        <p:nvSpPr>
          <p:cNvPr id="26" name="object 25"/>
          <p:cNvSpPr/>
          <p:nvPr/>
        </p:nvSpPr>
        <p:spPr>
          <a:xfrm>
            <a:off x="826008" y="4683379"/>
            <a:ext cx="1248155" cy="973835"/>
          </a:xfrm>
          <a:prstGeom prst="rect">
            <a:avLst/>
          </a:prstGeom>
          <a:blipFill>
            <a:blip r:embed="rId2" cstate="print"/>
            <a:stretch>
              <a:fillRect/>
            </a:stretch>
          </a:blipFill>
        </p:spPr>
        <p:txBody>
          <a:bodyPr wrap="square" lIns="0" tIns="0" rIns="0" bIns="0" rtlCol="0"/>
          <a:lstStyle/>
          <a:p>
            <a:endParaRPr/>
          </a:p>
        </p:txBody>
      </p:sp>
      <p:sp>
        <p:nvSpPr>
          <p:cNvPr id="27" name="object 26"/>
          <p:cNvSpPr/>
          <p:nvPr/>
        </p:nvSpPr>
        <p:spPr>
          <a:xfrm>
            <a:off x="879347" y="4698619"/>
            <a:ext cx="1146048" cy="871727"/>
          </a:xfrm>
          <a:prstGeom prst="rect">
            <a:avLst/>
          </a:prstGeom>
          <a:blipFill>
            <a:blip r:embed="rId3" cstate="print"/>
            <a:stretch>
              <a:fillRect/>
            </a:stretch>
          </a:blipFill>
        </p:spPr>
        <p:txBody>
          <a:bodyPr wrap="square" lIns="0" tIns="0" rIns="0" bIns="0" rtlCol="0"/>
          <a:lstStyle/>
          <a:p>
            <a:endParaRPr/>
          </a:p>
        </p:txBody>
      </p:sp>
      <p:sp>
        <p:nvSpPr>
          <p:cNvPr id="30" name="object 29"/>
          <p:cNvSpPr/>
          <p:nvPr/>
        </p:nvSpPr>
        <p:spPr>
          <a:xfrm>
            <a:off x="810768" y="1898129"/>
            <a:ext cx="1168895" cy="1025664"/>
          </a:xfrm>
          <a:prstGeom prst="rect">
            <a:avLst/>
          </a:prstGeom>
          <a:blipFill>
            <a:blip r:embed="rId4" cstate="print"/>
            <a:stretch>
              <a:fillRect/>
            </a:stretch>
          </a:blipFill>
        </p:spPr>
        <p:txBody>
          <a:bodyPr wrap="square" lIns="0" tIns="0" rIns="0" bIns="0" rtlCol="0"/>
          <a:lstStyle/>
          <a:p>
            <a:endParaRPr/>
          </a:p>
        </p:txBody>
      </p:sp>
      <p:sp>
        <p:nvSpPr>
          <p:cNvPr id="31" name="object 30"/>
          <p:cNvSpPr/>
          <p:nvPr/>
        </p:nvSpPr>
        <p:spPr>
          <a:xfrm>
            <a:off x="864108" y="1913382"/>
            <a:ext cx="1066800" cy="923544"/>
          </a:xfrm>
          <a:prstGeom prst="rect">
            <a:avLst/>
          </a:prstGeom>
          <a:blipFill>
            <a:blip r:embed="rId5" cstate="print"/>
            <a:stretch>
              <a:fillRect/>
            </a:stretch>
          </a:blipFill>
        </p:spPr>
        <p:txBody>
          <a:bodyPr wrap="square" lIns="0" tIns="0" rIns="0" bIns="0" rtlCol="0"/>
          <a:lstStyle/>
          <a:p>
            <a:endParaRPr/>
          </a:p>
        </p:txBody>
      </p:sp>
      <p:sp>
        <p:nvSpPr>
          <p:cNvPr id="32" name="object 18"/>
          <p:cNvSpPr txBox="1"/>
          <p:nvPr/>
        </p:nvSpPr>
        <p:spPr>
          <a:xfrm>
            <a:off x="2818130" y="1801495"/>
            <a:ext cx="3541395" cy="423545"/>
          </a:xfrm>
          <a:prstGeom prst="rect">
            <a:avLst/>
          </a:prstGeom>
        </p:spPr>
        <p:txBody>
          <a:bodyPr vert="horz" wrap="square" lIns="0" tIns="15875" rIns="0" bIns="0" rtlCol="0">
            <a:spAutoFit/>
          </a:bodyPr>
          <a:lstStyle/>
          <a:p>
            <a:pPr marL="12700">
              <a:lnSpc>
                <a:spcPct val="100000"/>
              </a:lnSpc>
              <a:spcBef>
                <a:spcPts val="125"/>
              </a:spcBef>
            </a:pPr>
            <a:r>
              <a:rPr lang="zh-CN" altLang="en-US" sz="2650" b="1" spc="25" dirty="0">
                <a:solidFill>
                  <a:srgbClr val="FFFFFF"/>
                </a:solidFill>
                <a:latin typeface="微软雅黑" panose="020B0503020204020204" charset="-122"/>
                <a:cs typeface="微软雅黑" panose="020B0503020204020204" charset="-122"/>
              </a:rPr>
              <a:t>水域</a:t>
            </a:r>
            <a:r>
              <a:rPr lang="zh-CN" sz="2650" b="1" spc="25" dirty="0">
                <a:solidFill>
                  <a:srgbClr val="FFFFFF"/>
                </a:solidFill>
                <a:latin typeface="微软雅黑" panose="020B0503020204020204" charset="-122"/>
                <a:cs typeface="微软雅黑" panose="020B0503020204020204" charset="-122"/>
              </a:rPr>
              <a:t>湿地修复</a:t>
            </a:r>
            <a:endParaRPr lang="zh-CN" sz="2650" dirty="0">
              <a:latin typeface="微软雅黑" panose="020B0503020204020204" charset="-122"/>
              <a:cs typeface="微软雅黑" panose="020B0503020204020204" charset="-122"/>
            </a:endParaRPr>
          </a:p>
        </p:txBody>
      </p:sp>
      <p:sp>
        <p:nvSpPr>
          <p:cNvPr id="33" name="Rectangle 826"/>
          <p:cNvSpPr/>
          <p:nvPr/>
        </p:nvSpPr>
        <p:spPr>
          <a:xfrm>
            <a:off x="2503583" y="2637944"/>
            <a:ext cx="6476132" cy="1140249"/>
          </a:xfrm>
          <a:prstGeom prst="rect">
            <a:avLst/>
          </a:prstGeom>
        </p:spPr>
        <p:txBody>
          <a:bodyPr wrap="none" lIns="0" tIns="0" rIns="0" bIns="0">
            <a:spAutoFit/>
          </a:bodyPr>
          <a:lstStyle/>
          <a:p>
            <a:pPr marL="0" marR="0">
              <a:lnSpc>
                <a:spcPct val="150000"/>
              </a:lnSpc>
              <a:spcBef>
                <a:spcPts val="0"/>
              </a:spcBef>
              <a:spcAft>
                <a:spcPts val="0"/>
              </a:spcAft>
            </a:pPr>
            <a:r>
              <a:rPr sz="1750" b="0" i="0" spc="25" baseline="0" dirty="0">
                <a:latin typeface="微软雅黑" panose="020B0503020204020204" charset="-122"/>
                <a:cs typeface="微软雅黑" panose="020B0503020204020204" charset="-122"/>
              </a:rPr>
              <a:t>•</a:t>
            </a:r>
            <a:r>
              <a:rPr lang="zh-CN" altLang="en-US" sz="1750" spc="25" dirty="0">
                <a:latin typeface="微软雅黑" panose="020B0503020204020204" charset="-122"/>
              </a:rPr>
              <a:t>推进河流水系和湿地资源生态修复。开展罕达罕河、七棵树河、</a:t>
            </a:r>
            <a:endParaRPr lang="en-US" altLang="zh-CN" sz="1750" spc="25" dirty="0">
              <a:latin typeface="微软雅黑" panose="020B0503020204020204" charset="-122"/>
            </a:endParaRPr>
          </a:p>
          <a:p>
            <a:pPr marL="0" marR="0">
              <a:lnSpc>
                <a:spcPct val="150000"/>
              </a:lnSpc>
              <a:spcBef>
                <a:spcPts val="0"/>
              </a:spcBef>
              <a:spcAft>
                <a:spcPts val="0"/>
              </a:spcAft>
            </a:pPr>
            <a:r>
              <a:rPr lang="zh-CN" altLang="en-US" sz="1750" spc="25" dirty="0">
                <a:latin typeface="微软雅黑" panose="020B0503020204020204" charset="-122"/>
              </a:rPr>
              <a:t>泥沙气河的水系生态整治与修复，保障河流湿地生态空间。</a:t>
            </a:r>
          </a:p>
          <a:p>
            <a:pPr marL="0">
              <a:lnSpc>
                <a:spcPts val="2880"/>
              </a:lnSpc>
            </a:pPr>
            <a:endParaRPr sz="1750" b="0" i="0" spc="25" baseline="0" dirty="0">
              <a:latin typeface="微软雅黑" panose="020B0503020204020204" charset="-122"/>
              <a:cs typeface="微软雅黑" panose="020B0503020204020204" charset="-122"/>
            </a:endParaRPr>
          </a:p>
        </p:txBody>
      </p:sp>
      <p:sp>
        <p:nvSpPr>
          <p:cNvPr id="34" name="Rectangle 828"/>
          <p:cNvSpPr/>
          <p:nvPr/>
        </p:nvSpPr>
        <p:spPr>
          <a:xfrm>
            <a:off x="2528983" y="5455637"/>
            <a:ext cx="3693319" cy="276999"/>
          </a:xfrm>
          <a:prstGeom prst="rect">
            <a:avLst/>
          </a:prstGeom>
        </p:spPr>
        <p:txBody>
          <a:bodyPr wrap="none" lIns="0" tIns="0" rIns="0" bIns="0">
            <a:spAutoFit/>
          </a:bodyPr>
          <a:lstStyle/>
          <a:p>
            <a:pPr marL="0" marR="0">
              <a:spcBef>
                <a:spcPts val="0"/>
              </a:spcBef>
              <a:spcAft>
                <a:spcPts val="0"/>
              </a:spcAft>
            </a:pPr>
            <a:r>
              <a:rPr lang="zh-CN" altLang="en-US" sz="1750" spc="25" dirty="0">
                <a:latin typeface="微软雅黑" panose="020B0503020204020204" charset="-122"/>
              </a:rPr>
              <a:t>落实扎兰屯市林草部门造林绿化工程</a:t>
            </a:r>
          </a:p>
        </p:txBody>
      </p:sp>
      <p:sp>
        <p:nvSpPr>
          <p:cNvPr id="36" name="object 4"/>
          <p:cNvSpPr/>
          <p:nvPr/>
        </p:nvSpPr>
        <p:spPr>
          <a:xfrm>
            <a:off x="518795" y="7563644"/>
            <a:ext cx="9528175" cy="2142490"/>
          </a:xfrm>
          <a:custGeom>
            <a:avLst/>
            <a:gdLst/>
            <a:ahLst/>
            <a:cxnLst/>
            <a:rect l="l" t="t" r="r" b="b"/>
            <a:pathLst>
              <a:path w="9528175" h="2650490">
                <a:moveTo>
                  <a:pt x="0" y="2650236"/>
                </a:moveTo>
                <a:lnTo>
                  <a:pt x="9528048" y="2650236"/>
                </a:lnTo>
                <a:lnTo>
                  <a:pt x="9528048" y="0"/>
                </a:lnTo>
                <a:lnTo>
                  <a:pt x="0" y="0"/>
                </a:lnTo>
                <a:lnTo>
                  <a:pt x="0" y="2650236"/>
                </a:lnTo>
                <a:close/>
              </a:path>
            </a:pathLst>
          </a:custGeom>
          <a:solidFill>
            <a:srgbClr val="2F880D">
              <a:alpha val="19999"/>
            </a:srgbClr>
          </a:solidFill>
        </p:spPr>
        <p:txBody>
          <a:bodyPr wrap="square" lIns="0" tIns="0" rIns="0" bIns="0" rtlCol="0"/>
          <a:lstStyle/>
          <a:p>
            <a:endParaRPr/>
          </a:p>
        </p:txBody>
      </p:sp>
      <p:sp>
        <p:nvSpPr>
          <p:cNvPr id="37" name="object 20"/>
          <p:cNvSpPr/>
          <p:nvPr/>
        </p:nvSpPr>
        <p:spPr>
          <a:xfrm>
            <a:off x="2529205" y="7389654"/>
            <a:ext cx="3731260" cy="464820"/>
          </a:xfrm>
          <a:custGeom>
            <a:avLst/>
            <a:gdLst/>
            <a:ahLst/>
            <a:cxnLst/>
            <a:rect l="l" t="t" r="r" b="b"/>
            <a:pathLst>
              <a:path w="3484245" h="464820">
                <a:moveTo>
                  <a:pt x="3406394" y="0"/>
                </a:moveTo>
                <a:lnTo>
                  <a:pt x="77469" y="0"/>
                </a:lnTo>
                <a:lnTo>
                  <a:pt x="47309" y="6086"/>
                </a:lnTo>
                <a:lnTo>
                  <a:pt x="22685" y="22685"/>
                </a:lnTo>
                <a:lnTo>
                  <a:pt x="6086" y="47309"/>
                </a:lnTo>
                <a:lnTo>
                  <a:pt x="0" y="77469"/>
                </a:lnTo>
                <a:lnTo>
                  <a:pt x="0" y="387349"/>
                </a:lnTo>
                <a:lnTo>
                  <a:pt x="6086" y="417510"/>
                </a:lnTo>
                <a:lnTo>
                  <a:pt x="22685" y="442134"/>
                </a:lnTo>
                <a:lnTo>
                  <a:pt x="47309" y="458733"/>
                </a:lnTo>
                <a:lnTo>
                  <a:pt x="77469" y="464819"/>
                </a:lnTo>
                <a:lnTo>
                  <a:pt x="3406394" y="464819"/>
                </a:lnTo>
                <a:lnTo>
                  <a:pt x="3436554" y="458733"/>
                </a:lnTo>
                <a:lnTo>
                  <a:pt x="3461178" y="442134"/>
                </a:lnTo>
                <a:lnTo>
                  <a:pt x="3477777" y="417510"/>
                </a:lnTo>
                <a:lnTo>
                  <a:pt x="3483864" y="387349"/>
                </a:lnTo>
                <a:lnTo>
                  <a:pt x="3483864" y="77469"/>
                </a:lnTo>
                <a:lnTo>
                  <a:pt x="3477777" y="47309"/>
                </a:lnTo>
                <a:lnTo>
                  <a:pt x="3461178" y="22685"/>
                </a:lnTo>
                <a:lnTo>
                  <a:pt x="3436554" y="6086"/>
                </a:lnTo>
                <a:lnTo>
                  <a:pt x="3406394" y="0"/>
                </a:lnTo>
                <a:close/>
              </a:path>
            </a:pathLst>
          </a:custGeom>
          <a:solidFill>
            <a:srgbClr val="538235"/>
          </a:solidFill>
        </p:spPr>
        <p:txBody>
          <a:bodyPr wrap="square" lIns="0" tIns="0" rIns="0" bIns="0" rtlCol="0"/>
          <a:lstStyle/>
          <a:p>
            <a:endParaRPr/>
          </a:p>
        </p:txBody>
      </p:sp>
      <p:sp>
        <p:nvSpPr>
          <p:cNvPr id="38" name="object 21"/>
          <p:cNvSpPr/>
          <p:nvPr/>
        </p:nvSpPr>
        <p:spPr>
          <a:xfrm>
            <a:off x="2529205" y="7391559"/>
            <a:ext cx="3707765" cy="464820"/>
          </a:xfrm>
          <a:custGeom>
            <a:avLst/>
            <a:gdLst/>
            <a:ahLst/>
            <a:cxnLst/>
            <a:rect l="l" t="t" r="r" b="b"/>
            <a:pathLst>
              <a:path w="3484245" h="464820">
                <a:moveTo>
                  <a:pt x="0" y="77469"/>
                </a:moveTo>
                <a:lnTo>
                  <a:pt x="6086" y="47309"/>
                </a:lnTo>
                <a:lnTo>
                  <a:pt x="22685" y="22685"/>
                </a:lnTo>
                <a:lnTo>
                  <a:pt x="47309" y="6086"/>
                </a:lnTo>
                <a:lnTo>
                  <a:pt x="77469" y="0"/>
                </a:lnTo>
                <a:lnTo>
                  <a:pt x="3406394" y="0"/>
                </a:lnTo>
                <a:lnTo>
                  <a:pt x="3436554" y="6086"/>
                </a:lnTo>
                <a:lnTo>
                  <a:pt x="3461178" y="22685"/>
                </a:lnTo>
                <a:lnTo>
                  <a:pt x="3477777" y="47309"/>
                </a:lnTo>
                <a:lnTo>
                  <a:pt x="3483864" y="77469"/>
                </a:lnTo>
                <a:lnTo>
                  <a:pt x="3483864" y="387349"/>
                </a:lnTo>
                <a:lnTo>
                  <a:pt x="3477777" y="417510"/>
                </a:lnTo>
                <a:lnTo>
                  <a:pt x="3461178" y="442134"/>
                </a:lnTo>
                <a:lnTo>
                  <a:pt x="3436554" y="458733"/>
                </a:lnTo>
                <a:lnTo>
                  <a:pt x="3406394" y="464819"/>
                </a:lnTo>
                <a:lnTo>
                  <a:pt x="77469" y="464819"/>
                </a:lnTo>
                <a:lnTo>
                  <a:pt x="47309" y="458733"/>
                </a:lnTo>
                <a:lnTo>
                  <a:pt x="22685" y="442134"/>
                </a:lnTo>
                <a:lnTo>
                  <a:pt x="6086" y="417510"/>
                </a:lnTo>
                <a:lnTo>
                  <a:pt x="0" y="387349"/>
                </a:lnTo>
                <a:lnTo>
                  <a:pt x="0" y="77469"/>
                </a:lnTo>
                <a:close/>
              </a:path>
            </a:pathLst>
          </a:custGeom>
          <a:ln w="28575">
            <a:solidFill>
              <a:srgbClr val="FFFFFF"/>
            </a:solidFill>
          </a:ln>
        </p:spPr>
        <p:txBody>
          <a:bodyPr wrap="square" lIns="0" tIns="0" rIns="0" bIns="0" rtlCol="0"/>
          <a:lstStyle/>
          <a:p>
            <a:endParaRPr/>
          </a:p>
        </p:txBody>
      </p:sp>
      <p:sp>
        <p:nvSpPr>
          <p:cNvPr id="39" name="object 22"/>
          <p:cNvSpPr txBox="1"/>
          <p:nvPr/>
        </p:nvSpPr>
        <p:spPr>
          <a:xfrm>
            <a:off x="2670175" y="7391559"/>
            <a:ext cx="3388995" cy="423834"/>
          </a:xfrm>
          <a:prstGeom prst="rect">
            <a:avLst/>
          </a:prstGeom>
        </p:spPr>
        <p:txBody>
          <a:bodyPr vert="horz" wrap="square" lIns="0" tIns="15875" rIns="0" bIns="0" rtlCol="0">
            <a:spAutoFit/>
          </a:bodyPr>
          <a:lstStyle/>
          <a:p>
            <a:pPr marL="12700" algn="l">
              <a:spcBef>
                <a:spcPts val="125"/>
              </a:spcBef>
              <a:buClrTx/>
              <a:buSzTx/>
              <a:buFontTx/>
            </a:pPr>
            <a:r>
              <a:rPr lang="zh-CN" sz="2650" b="1" spc="25" dirty="0">
                <a:solidFill>
                  <a:srgbClr val="FFFFFF"/>
                </a:solidFill>
                <a:latin typeface="微软雅黑" panose="020B0503020204020204" charset="-122"/>
                <a:cs typeface="微软雅黑" panose="020B0503020204020204" charset="-122"/>
                <a:sym typeface="+mn-ea"/>
              </a:rPr>
              <a:t>加强生物多样性</a:t>
            </a:r>
            <a:r>
              <a:rPr lang="zh-CN" altLang="en-US" sz="2650" b="1" spc="25" dirty="0">
                <a:solidFill>
                  <a:srgbClr val="FFFFFF"/>
                </a:solidFill>
                <a:latin typeface="微软雅黑" panose="020B0503020204020204" charset="-122"/>
                <a:cs typeface="微软雅黑" panose="020B0503020204020204" charset="-122"/>
                <a:sym typeface="+mn-ea"/>
              </a:rPr>
              <a:t>保护</a:t>
            </a:r>
            <a:endParaRPr lang="zh-CN" sz="2650" b="1" spc="25" dirty="0">
              <a:solidFill>
                <a:srgbClr val="FFFFFF"/>
              </a:solidFill>
              <a:latin typeface="微软雅黑" panose="020B0503020204020204" charset="-122"/>
              <a:cs typeface="微软雅黑" panose="020B0503020204020204" charset="-122"/>
            </a:endParaRPr>
          </a:p>
        </p:txBody>
      </p:sp>
      <p:sp>
        <p:nvSpPr>
          <p:cNvPr id="40" name="object 27"/>
          <p:cNvSpPr/>
          <p:nvPr/>
        </p:nvSpPr>
        <p:spPr>
          <a:xfrm>
            <a:off x="825881" y="7569613"/>
            <a:ext cx="1072908" cy="1072896"/>
          </a:xfrm>
          <a:prstGeom prst="rect">
            <a:avLst/>
          </a:prstGeom>
          <a:blipFill>
            <a:blip r:embed="rId6" cstate="print"/>
            <a:stretch>
              <a:fillRect/>
            </a:stretch>
          </a:blipFill>
        </p:spPr>
        <p:txBody>
          <a:bodyPr wrap="square" lIns="0" tIns="0" rIns="0" bIns="0" rtlCol="0"/>
          <a:lstStyle/>
          <a:p>
            <a:endParaRPr/>
          </a:p>
        </p:txBody>
      </p:sp>
      <p:sp>
        <p:nvSpPr>
          <p:cNvPr id="41" name="object 28"/>
          <p:cNvSpPr/>
          <p:nvPr/>
        </p:nvSpPr>
        <p:spPr>
          <a:xfrm>
            <a:off x="879220" y="7584852"/>
            <a:ext cx="970788" cy="970788"/>
          </a:xfrm>
          <a:prstGeom prst="rect">
            <a:avLst/>
          </a:prstGeom>
          <a:blipFill>
            <a:blip r:embed="rId7" cstate="print"/>
            <a:stretch>
              <a:fillRect/>
            </a:stretch>
          </a:blipFill>
        </p:spPr>
        <p:txBody>
          <a:bodyPr wrap="square" lIns="0" tIns="0" rIns="0" bIns="0" rtlCol="0"/>
          <a:lstStyle/>
          <a:p>
            <a:endParaRPr/>
          </a:p>
        </p:txBody>
      </p:sp>
      <p:sp>
        <p:nvSpPr>
          <p:cNvPr id="43" name="Rectangle 832"/>
          <p:cNvSpPr/>
          <p:nvPr/>
        </p:nvSpPr>
        <p:spPr>
          <a:xfrm>
            <a:off x="2528983" y="8236531"/>
            <a:ext cx="3775710" cy="1061720"/>
          </a:xfrm>
          <a:prstGeom prst="rect">
            <a:avLst/>
          </a:prstGeom>
        </p:spPr>
        <p:txBody>
          <a:bodyPr wrap="none" lIns="0" tIns="0" rIns="0" bIns="0">
            <a:spAutoFit/>
          </a:bodyPr>
          <a:lstStyle/>
          <a:p>
            <a:pPr marL="219075" algn="l">
              <a:spcBef>
                <a:spcPts val="1195"/>
              </a:spcBef>
              <a:buClrTx/>
              <a:buSzTx/>
              <a:buFont typeface="Arial" panose="020B0604020202020204"/>
              <a:tabLst>
                <a:tab pos="537210" algn="l"/>
                <a:tab pos="537845" algn="l"/>
              </a:tabLst>
            </a:pPr>
            <a:r>
              <a:rPr sz="1750" b="0" i="0" spc="25" baseline="0" dirty="0">
                <a:latin typeface="微软雅黑" panose="020B0503020204020204" charset="-122"/>
                <a:cs typeface="微软雅黑" panose="020B0503020204020204" charset="-122"/>
              </a:rPr>
              <a:t>•划定生物多样性保护优先区域</a:t>
            </a:r>
          </a:p>
          <a:p>
            <a:pPr marL="219075" algn="l">
              <a:lnSpc>
                <a:spcPct val="100000"/>
              </a:lnSpc>
              <a:spcBef>
                <a:spcPts val="1195"/>
              </a:spcBef>
              <a:buClrTx/>
              <a:buSzTx/>
              <a:buFont typeface="Arial" panose="020B0604020202020204"/>
              <a:tabLst>
                <a:tab pos="537210" algn="l"/>
                <a:tab pos="537845" algn="l"/>
              </a:tabLst>
            </a:pPr>
            <a:r>
              <a:rPr sz="1750" b="0" i="0" spc="25" baseline="0" dirty="0">
                <a:latin typeface="微软雅黑" panose="020B0503020204020204" charset="-122"/>
                <a:cs typeface="微软雅黑" panose="020B0503020204020204" charset="-122"/>
              </a:rPr>
              <a:t>•加强野生动物疫源疫病监测</a:t>
            </a:r>
          </a:p>
          <a:p>
            <a:pPr marL="219075" algn="l">
              <a:lnSpc>
                <a:spcPct val="100000"/>
              </a:lnSpc>
              <a:spcBef>
                <a:spcPts val="1195"/>
              </a:spcBef>
              <a:buClrTx/>
              <a:buSzTx/>
              <a:buFont typeface="Arial" panose="020B0604020202020204"/>
              <a:tabLst>
                <a:tab pos="537210" algn="l"/>
                <a:tab pos="537845" algn="l"/>
              </a:tabLst>
            </a:pPr>
            <a:r>
              <a:rPr sz="1750" b="0" i="0" spc="25" baseline="0" dirty="0">
                <a:latin typeface="微软雅黑" panose="020B0503020204020204" charset="-122"/>
                <a:cs typeface="微软雅黑" panose="020B0503020204020204" charset="-122"/>
              </a:rPr>
              <a:t>•加大增殖放流力度</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533400" y="9710928"/>
            <a:ext cx="9528175" cy="2650490"/>
          </a:xfrm>
          <a:custGeom>
            <a:avLst/>
            <a:gdLst/>
            <a:ahLst/>
            <a:cxnLst/>
            <a:rect l="l" t="t" r="r" b="b"/>
            <a:pathLst>
              <a:path w="9528175" h="2650490">
                <a:moveTo>
                  <a:pt x="0" y="2650236"/>
                </a:moveTo>
                <a:lnTo>
                  <a:pt x="9528048" y="2650236"/>
                </a:lnTo>
                <a:lnTo>
                  <a:pt x="9528048" y="0"/>
                </a:lnTo>
                <a:lnTo>
                  <a:pt x="0" y="0"/>
                </a:lnTo>
                <a:lnTo>
                  <a:pt x="0" y="2650236"/>
                </a:lnTo>
                <a:close/>
              </a:path>
            </a:pathLst>
          </a:custGeom>
          <a:solidFill>
            <a:srgbClr val="EFF5DF"/>
          </a:solidFill>
        </p:spPr>
        <p:txBody>
          <a:bodyPr wrap="square" lIns="0" tIns="0" rIns="0" bIns="0" rtlCol="0"/>
          <a:lstStyle/>
          <a:p>
            <a:endParaRPr/>
          </a:p>
        </p:txBody>
      </p:sp>
      <p:sp>
        <p:nvSpPr>
          <p:cNvPr id="5" name="object 5"/>
          <p:cNvSpPr/>
          <p:nvPr/>
        </p:nvSpPr>
        <p:spPr>
          <a:xfrm>
            <a:off x="644651" y="9834372"/>
            <a:ext cx="4091940" cy="2388107"/>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659891" y="9887711"/>
            <a:ext cx="3989832" cy="2286000"/>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533400" y="6019800"/>
            <a:ext cx="9499600" cy="2856230"/>
          </a:xfrm>
          <a:custGeom>
            <a:avLst/>
            <a:gdLst/>
            <a:ahLst/>
            <a:cxnLst/>
            <a:rect l="l" t="t" r="r" b="b"/>
            <a:pathLst>
              <a:path w="9499600" h="2856229">
                <a:moveTo>
                  <a:pt x="0" y="2855976"/>
                </a:moveTo>
                <a:lnTo>
                  <a:pt x="9499092" y="2855976"/>
                </a:lnTo>
                <a:lnTo>
                  <a:pt x="9499092" y="0"/>
                </a:lnTo>
                <a:lnTo>
                  <a:pt x="0" y="0"/>
                </a:lnTo>
                <a:lnTo>
                  <a:pt x="0" y="2855976"/>
                </a:lnTo>
                <a:close/>
              </a:path>
            </a:pathLst>
          </a:custGeom>
          <a:solidFill>
            <a:srgbClr val="EFF5DF"/>
          </a:solidFill>
        </p:spPr>
        <p:txBody>
          <a:bodyPr wrap="square" lIns="0" tIns="0" rIns="0" bIns="0" rtlCol="0"/>
          <a:lstStyle/>
          <a:p>
            <a:endParaRPr/>
          </a:p>
        </p:txBody>
      </p:sp>
      <p:sp>
        <p:nvSpPr>
          <p:cNvPr id="8" name="object 8"/>
          <p:cNvSpPr/>
          <p:nvPr/>
        </p:nvSpPr>
        <p:spPr>
          <a:xfrm>
            <a:off x="5701284" y="6143244"/>
            <a:ext cx="4050791" cy="2412492"/>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5716523" y="6196584"/>
            <a:ext cx="3948683" cy="2310383"/>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533400" y="2673096"/>
            <a:ext cx="9499600" cy="2650490"/>
          </a:xfrm>
          <a:custGeom>
            <a:avLst/>
            <a:gdLst/>
            <a:ahLst/>
            <a:cxnLst/>
            <a:rect l="l" t="t" r="r" b="b"/>
            <a:pathLst>
              <a:path w="9499600" h="2650490">
                <a:moveTo>
                  <a:pt x="0" y="2650235"/>
                </a:moveTo>
                <a:lnTo>
                  <a:pt x="9499092" y="2650235"/>
                </a:lnTo>
                <a:lnTo>
                  <a:pt x="9499092" y="0"/>
                </a:lnTo>
                <a:lnTo>
                  <a:pt x="0" y="0"/>
                </a:lnTo>
                <a:lnTo>
                  <a:pt x="0" y="2650235"/>
                </a:lnTo>
                <a:close/>
              </a:path>
            </a:pathLst>
          </a:custGeom>
          <a:solidFill>
            <a:srgbClr val="EFF5DF"/>
          </a:solidFill>
        </p:spPr>
        <p:txBody>
          <a:bodyPr wrap="square" lIns="0" tIns="0" rIns="0" bIns="0" rtlCol="0"/>
          <a:lstStyle/>
          <a:p>
            <a:endParaRPr/>
          </a:p>
        </p:txBody>
      </p:sp>
      <p:sp>
        <p:nvSpPr>
          <p:cNvPr id="11" name="object 11"/>
          <p:cNvSpPr/>
          <p:nvPr/>
        </p:nvSpPr>
        <p:spPr>
          <a:xfrm>
            <a:off x="644651" y="2796540"/>
            <a:ext cx="4091940" cy="2432304"/>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659891" y="2849880"/>
            <a:ext cx="3989832" cy="2330196"/>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9079230" y="2724150"/>
            <a:ext cx="688975" cy="2548255"/>
          </a:xfrm>
          <a:custGeom>
            <a:avLst/>
            <a:gdLst/>
            <a:ahLst/>
            <a:cxnLst/>
            <a:rect l="l" t="t" r="r" b="b"/>
            <a:pathLst>
              <a:path w="688975" h="2548254">
                <a:moveTo>
                  <a:pt x="574040" y="0"/>
                </a:moveTo>
                <a:lnTo>
                  <a:pt x="114808" y="0"/>
                </a:lnTo>
                <a:lnTo>
                  <a:pt x="70133" y="9026"/>
                </a:lnTo>
                <a:lnTo>
                  <a:pt x="33639" y="33639"/>
                </a:lnTo>
                <a:lnTo>
                  <a:pt x="9026" y="70133"/>
                </a:lnTo>
                <a:lnTo>
                  <a:pt x="0" y="114807"/>
                </a:lnTo>
                <a:lnTo>
                  <a:pt x="0" y="2433320"/>
                </a:lnTo>
                <a:lnTo>
                  <a:pt x="9026" y="2477994"/>
                </a:lnTo>
                <a:lnTo>
                  <a:pt x="33639" y="2514488"/>
                </a:lnTo>
                <a:lnTo>
                  <a:pt x="70133" y="2539101"/>
                </a:lnTo>
                <a:lnTo>
                  <a:pt x="114808" y="2548128"/>
                </a:lnTo>
                <a:lnTo>
                  <a:pt x="574040" y="2548128"/>
                </a:lnTo>
                <a:lnTo>
                  <a:pt x="618714" y="2539101"/>
                </a:lnTo>
                <a:lnTo>
                  <a:pt x="655208" y="2514488"/>
                </a:lnTo>
                <a:lnTo>
                  <a:pt x="679821" y="2477994"/>
                </a:lnTo>
                <a:lnTo>
                  <a:pt x="688848" y="2433320"/>
                </a:lnTo>
                <a:lnTo>
                  <a:pt x="688848" y="114807"/>
                </a:lnTo>
                <a:lnTo>
                  <a:pt x="679821" y="70133"/>
                </a:lnTo>
                <a:lnTo>
                  <a:pt x="655208" y="33639"/>
                </a:lnTo>
                <a:lnTo>
                  <a:pt x="618714" y="9026"/>
                </a:lnTo>
                <a:lnTo>
                  <a:pt x="574040" y="0"/>
                </a:lnTo>
                <a:close/>
              </a:path>
            </a:pathLst>
          </a:custGeom>
          <a:solidFill>
            <a:srgbClr val="92AB39"/>
          </a:solidFill>
        </p:spPr>
        <p:txBody>
          <a:bodyPr wrap="square" lIns="0" tIns="0" rIns="0" bIns="0" rtlCol="0"/>
          <a:lstStyle/>
          <a:p>
            <a:endParaRPr/>
          </a:p>
        </p:txBody>
      </p:sp>
      <p:sp>
        <p:nvSpPr>
          <p:cNvPr id="14" name="object 14"/>
          <p:cNvSpPr/>
          <p:nvPr/>
        </p:nvSpPr>
        <p:spPr>
          <a:xfrm>
            <a:off x="9062720" y="2720340"/>
            <a:ext cx="688975" cy="2548255"/>
          </a:xfrm>
          <a:custGeom>
            <a:avLst/>
            <a:gdLst/>
            <a:ahLst/>
            <a:cxnLst/>
            <a:rect l="l" t="t" r="r" b="b"/>
            <a:pathLst>
              <a:path w="688975" h="2548254">
                <a:moveTo>
                  <a:pt x="0" y="114807"/>
                </a:moveTo>
                <a:lnTo>
                  <a:pt x="9026" y="70133"/>
                </a:lnTo>
                <a:lnTo>
                  <a:pt x="33639" y="33639"/>
                </a:lnTo>
                <a:lnTo>
                  <a:pt x="70133" y="9026"/>
                </a:lnTo>
                <a:lnTo>
                  <a:pt x="114808" y="0"/>
                </a:lnTo>
                <a:lnTo>
                  <a:pt x="574040" y="0"/>
                </a:lnTo>
                <a:lnTo>
                  <a:pt x="618714" y="9026"/>
                </a:lnTo>
                <a:lnTo>
                  <a:pt x="655208" y="33639"/>
                </a:lnTo>
                <a:lnTo>
                  <a:pt x="679821" y="70133"/>
                </a:lnTo>
                <a:lnTo>
                  <a:pt x="688848" y="114807"/>
                </a:lnTo>
                <a:lnTo>
                  <a:pt x="688848" y="2433320"/>
                </a:lnTo>
                <a:lnTo>
                  <a:pt x="679821" y="2477994"/>
                </a:lnTo>
                <a:lnTo>
                  <a:pt x="655208" y="2514488"/>
                </a:lnTo>
                <a:lnTo>
                  <a:pt x="618714" y="2539101"/>
                </a:lnTo>
                <a:lnTo>
                  <a:pt x="574040" y="2548128"/>
                </a:lnTo>
                <a:lnTo>
                  <a:pt x="114808" y="2548128"/>
                </a:lnTo>
                <a:lnTo>
                  <a:pt x="70133" y="2539101"/>
                </a:lnTo>
                <a:lnTo>
                  <a:pt x="33639" y="2514488"/>
                </a:lnTo>
                <a:lnTo>
                  <a:pt x="9026" y="2477994"/>
                </a:lnTo>
                <a:lnTo>
                  <a:pt x="0" y="2433320"/>
                </a:lnTo>
                <a:lnTo>
                  <a:pt x="0" y="114807"/>
                </a:lnTo>
                <a:close/>
              </a:path>
            </a:pathLst>
          </a:custGeom>
          <a:ln w="28575">
            <a:solidFill>
              <a:srgbClr val="FFFFFF"/>
            </a:solidFill>
          </a:ln>
        </p:spPr>
        <p:txBody>
          <a:bodyPr wrap="square" lIns="0" tIns="0" rIns="0" bIns="0" rtlCol="0"/>
          <a:lstStyle/>
          <a:p>
            <a:endParaRPr/>
          </a:p>
        </p:txBody>
      </p:sp>
      <p:sp>
        <p:nvSpPr>
          <p:cNvPr id="15" name="object 15"/>
          <p:cNvSpPr txBox="1"/>
          <p:nvPr/>
        </p:nvSpPr>
        <p:spPr>
          <a:xfrm>
            <a:off x="9253093" y="2952369"/>
            <a:ext cx="353060" cy="2049600"/>
          </a:xfrm>
          <a:prstGeom prst="rect">
            <a:avLst/>
          </a:prstGeom>
        </p:spPr>
        <p:txBody>
          <a:bodyPr vert="horz" wrap="square" lIns="0" tIns="12065" rIns="0" bIns="0" rtlCol="0">
            <a:spAutoFit/>
          </a:bodyPr>
          <a:lstStyle/>
          <a:p>
            <a:pPr marR="5080" algn="just">
              <a:lnSpc>
                <a:spcPct val="101000"/>
              </a:lnSpc>
              <a:spcBef>
                <a:spcPts val="95"/>
              </a:spcBef>
            </a:pPr>
            <a:r>
              <a:rPr lang="zh-CN" altLang="en-US" sz="2650" b="1" spc="15" dirty="0">
                <a:solidFill>
                  <a:srgbClr val="FFFFFF"/>
                </a:solidFill>
                <a:latin typeface="微软雅黑" panose="020B0503020204020204" charset="-122"/>
                <a:cs typeface="微软雅黑" panose="020B0503020204020204" charset="-122"/>
              </a:rPr>
              <a:t>农用地整理</a:t>
            </a:r>
            <a:endParaRPr sz="2650" dirty="0">
              <a:latin typeface="微软雅黑" panose="020B0503020204020204" charset="-122"/>
              <a:cs typeface="微软雅黑" panose="020B0503020204020204" charset="-122"/>
            </a:endParaRPr>
          </a:p>
        </p:txBody>
      </p:sp>
      <p:sp>
        <p:nvSpPr>
          <p:cNvPr id="16" name="object 16"/>
          <p:cNvSpPr txBox="1"/>
          <p:nvPr/>
        </p:nvSpPr>
        <p:spPr>
          <a:xfrm>
            <a:off x="4866385" y="4079239"/>
            <a:ext cx="4127500" cy="1120820"/>
          </a:xfrm>
          <a:prstGeom prst="rect">
            <a:avLst/>
          </a:prstGeom>
        </p:spPr>
        <p:txBody>
          <a:bodyPr vert="horz" wrap="square" lIns="0" tIns="12700" rIns="0" bIns="0" rtlCol="0">
            <a:spAutoFit/>
          </a:bodyPr>
          <a:lstStyle/>
          <a:p>
            <a:pPr marL="0" marR="0">
              <a:spcBef>
                <a:spcPts val="0"/>
              </a:spcBef>
              <a:spcAft>
                <a:spcPts val="0"/>
              </a:spcAft>
            </a:pPr>
            <a:r>
              <a:rPr lang="zh-CN" altLang="en-US" sz="1750" spc="20" dirty="0">
                <a:latin typeface="微软雅黑" panose="020B0503020204020204" charset="-122"/>
              </a:rPr>
              <a:t>高标准农田建设。围绕农田灌溉排水，田间道路生态防护和侵蚀沟治理等工程，推进集中连片治理，加快高标准农田建设步伐。</a:t>
            </a:r>
          </a:p>
        </p:txBody>
      </p:sp>
      <p:sp>
        <p:nvSpPr>
          <p:cNvPr id="17" name="object 17"/>
          <p:cNvSpPr txBox="1"/>
          <p:nvPr/>
        </p:nvSpPr>
        <p:spPr>
          <a:xfrm>
            <a:off x="1734895" y="7524361"/>
            <a:ext cx="3622040" cy="772519"/>
          </a:xfrm>
          <a:prstGeom prst="rect">
            <a:avLst/>
          </a:prstGeom>
        </p:spPr>
        <p:txBody>
          <a:bodyPr vert="horz" wrap="square" lIns="0" tIns="12065" rIns="0" bIns="0" rtlCol="0">
            <a:spAutoFit/>
          </a:bodyPr>
          <a:lstStyle/>
          <a:p>
            <a:pPr marL="0" marR="0">
              <a:lnSpc>
                <a:spcPct val="150000"/>
              </a:lnSpc>
              <a:spcBef>
                <a:spcPts val="0"/>
              </a:spcBef>
              <a:spcAft>
                <a:spcPts val="0"/>
              </a:spcAft>
            </a:pPr>
            <a:r>
              <a:rPr lang="zh-CN" altLang="en-US" sz="1750" spc="35" dirty="0">
                <a:latin typeface="微软雅黑" panose="020B0503020204020204" charset="-122"/>
              </a:rPr>
              <a:t>推进农村闲置低效建设用地整治高效利用城镇及工业用地</a:t>
            </a:r>
          </a:p>
        </p:txBody>
      </p:sp>
      <p:sp>
        <p:nvSpPr>
          <p:cNvPr id="18" name="object 18"/>
          <p:cNvSpPr txBox="1"/>
          <p:nvPr/>
        </p:nvSpPr>
        <p:spPr>
          <a:xfrm>
            <a:off x="4866385" y="10716845"/>
            <a:ext cx="4100195" cy="1579791"/>
          </a:xfrm>
          <a:prstGeom prst="rect">
            <a:avLst/>
          </a:prstGeom>
        </p:spPr>
        <p:txBody>
          <a:bodyPr vert="horz" wrap="square" lIns="0" tIns="11430" rIns="0" bIns="0" rtlCol="0">
            <a:spAutoFit/>
          </a:bodyPr>
          <a:lstStyle/>
          <a:p>
            <a:pPr>
              <a:lnSpc>
                <a:spcPct val="150000"/>
              </a:lnSpc>
            </a:pPr>
            <a:r>
              <a:rPr lang="zh-CN" altLang="en-US" sz="1750" spc="35" dirty="0">
                <a:latin typeface="微软雅黑" panose="020B0503020204020204" charset="-122"/>
              </a:rPr>
              <a:t>对哈多河镇</a:t>
            </a:r>
            <a:r>
              <a:rPr lang="en-US" altLang="zh-CN" sz="1750" spc="35" dirty="0">
                <a:latin typeface="微软雅黑" panose="020B0503020204020204" charset="-122"/>
              </a:rPr>
              <a:t>3</a:t>
            </a:r>
            <a:r>
              <a:rPr lang="zh-CN" altLang="en-US" sz="1750" spc="35" dirty="0">
                <a:latin typeface="微软雅黑" panose="020B0503020204020204" charset="-122"/>
              </a:rPr>
              <a:t>处废弃取料场按照“宜林则林、宜草则草、宜耕则耕、宜荒则荒、宜建则建”的原则，实施地质环境治理、地形地貌重塑、植被重建等生态修复</a:t>
            </a:r>
          </a:p>
        </p:txBody>
      </p:sp>
      <p:sp>
        <p:nvSpPr>
          <p:cNvPr id="19" name="object 19"/>
          <p:cNvSpPr/>
          <p:nvPr/>
        </p:nvSpPr>
        <p:spPr>
          <a:xfrm>
            <a:off x="9079230" y="9761982"/>
            <a:ext cx="688975" cy="2548255"/>
          </a:xfrm>
          <a:custGeom>
            <a:avLst/>
            <a:gdLst/>
            <a:ahLst/>
            <a:cxnLst/>
            <a:rect l="l" t="t" r="r" b="b"/>
            <a:pathLst>
              <a:path w="688975" h="2548254">
                <a:moveTo>
                  <a:pt x="574040" y="0"/>
                </a:moveTo>
                <a:lnTo>
                  <a:pt x="114808" y="0"/>
                </a:lnTo>
                <a:lnTo>
                  <a:pt x="70133" y="9026"/>
                </a:lnTo>
                <a:lnTo>
                  <a:pt x="33639" y="33639"/>
                </a:lnTo>
                <a:lnTo>
                  <a:pt x="9026" y="70133"/>
                </a:lnTo>
                <a:lnTo>
                  <a:pt x="0" y="114808"/>
                </a:lnTo>
                <a:lnTo>
                  <a:pt x="0" y="2433320"/>
                </a:lnTo>
                <a:lnTo>
                  <a:pt x="9026" y="2477994"/>
                </a:lnTo>
                <a:lnTo>
                  <a:pt x="33639" y="2514488"/>
                </a:lnTo>
                <a:lnTo>
                  <a:pt x="70133" y="2539101"/>
                </a:lnTo>
                <a:lnTo>
                  <a:pt x="114808" y="2548128"/>
                </a:lnTo>
                <a:lnTo>
                  <a:pt x="574040" y="2548128"/>
                </a:lnTo>
                <a:lnTo>
                  <a:pt x="618714" y="2539101"/>
                </a:lnTo>
                <a:lnTo>
                  <a:pt x="655208" y="2514488"/>
                </a:lnTo>
                <a:lnTo>
                  <a:pt x="679821" y="2477994"/>
                </a:lnTo>
                <a:lnTo>
                  <a:pt x="688848" y="2433320"/>
                </a:lnTo>
                <a:lnTo>
                  <a:pt x="688848" y="114808"/>
                </a:lnTo>
                <a:lnTo>
                  <a:pt x="679821" y="70133"/>
                </a:lnTo>
                <a:lnTo>
                  <a:pt x="655208" y="33639"/>
                </a:lnTo>
                <a:lnTo>
                  <a:pt x="618714" y="9026"/>
                </a:lnTo>
                <a:lnTo>
                  <a:pt x="574040" y="0"/>
                </a:lnTo>
                <a:close/>
              </a:path>
            </a:pathLst>
          </a:custGeom>
          <a:solidFill>
            <a:srgbClr val="92AB39"/>
          </a:solidFill>
        </p:spPr>
        <p:txBody>
          <a:bodyPr wrap="square" lIns="0" tIns="0" rIns="0" bIns="0" rtlCol="0"/>
          <a:lstStyle/>
          <a:p>
            <a:endParaRPr/>
          </a:p>
        </p:txBody>
      </p:sp>
      <p:sp>
        <p:nvSpPr>
          <p:cNvPr id="20" name="object 20"/>
          <p:cNvSpPr/>
          <p:nvPr/>
        </p:nvSpPr>
        <p:spPr>
          <a:xfrm>
            <a:off x="9091930" y="9774682"/>
            <a:ext cx="688975" cy="2548255"/>
          </a:xfrm>
          <a:custGeom>
            <a:avLst/>
            <a:gdLst/>
            <a:ahLst/>
            <a:cxnLst/>
            <a:rect l="l" t="t" r="r" b="b"/>
            <a:pathLst>
              <a:path w="688975" h="2548254">
                <a:moveTo>
                  <a:pt x="0" y="114808"/>
                </a:moveTo>
                <a:lnTo>
                  <a:pt x="9026" y="70133"/>
                </a:lnTo>
                <a:lnTo>
                  <a:pt x="33639" y="33639"/>
                </a:lnTo>
                <a:lnTo>
                  <a:pt x="70133" y="9026"/>
                </a:lnTo>
                <a:lnTo>
                  <a:pt x="114808" y="0"/>
                </a:lnTo>
                <a:lnTo>
                  <a:pt x="574040" y="0"/>
                </a:lnTo>
                <a:lnTo>
                  <a:pt x="618714" y="9026"/>
                </a:lnTo>
                <a:lnTo>
                  <a:pt x="655208" y="33639"/>
                </a:lnTo>
                <a:lnTo>
                  <a:pt x="679821" y="70133"/>
                </a:lnTo>
                <a:lnTo>
                  <a:pt x="688848" y="114808"/>
                </a:lnTo>
                <a:lnTo>
                  <a:pt x="688848" y="2433320"/>
                </a:lnTo>
                <a:lnTo>
                  <a:pt x="679821" y="2477994"/>
                </a:lnTo>
                <a:lnTo>
                  <a:pt x="655208" y="2514488"/>
                </a:lnTo>
                <a:lnTo>
                  <a:pt x="618714" y="2539101"/>
                </a:lnTo>
                <a:lnTo>
                  <a:pt x="574040" y="2548128"/>
                </a:lnTo>
                <a:lnTo>
                  <a:pt x="114808" y="2548128"/>
                </a:lnTo>
                <a:lnTo>
                  <a:pt x="70133" y="2539101"/>
                </a:lnTo>
                <a:lnTo>
                  <a:pt x="33639" y="2514488"/>
                </a:lnTo>
                <a:lnTo>
                  <a:pt x="9026" y="2477994"/>
                </a:lnTo>
                <a:lnTo>
                  <a:pt x="0" y="2433320"/>
                </a:lnTo>
                <a:lnTo>
                  <a:pt x="0" y="114808"/>
                </a:lnTo>
                <a:close/>
              </a:path>
            </a:pathLst>
          </a:custGeom>
          <a:ln w="28575">
            <a:solidFill>
              <a:srgbClr val="FFFFFF"/>
            </a:solidFill>
          </a:ln>
        </p:spPr>
        <p:txBody>
          <a:bodyPr wrap="square" lIns="0" tIns="0" rIns="0" bIns="0" rtlCol="0"/>
          <a:lstStyle/>
          <a:p>
            <a:endParaRPr/>
          </a:p>
        </p:txBody>
      </p:sp>
      <p:sp>
        <p:nvSpPr>
          <p:cNvPr id="21" name="object 21"/>
          <p:cNvSpPr txBox="1"/>
          <p:nvPr/>
        </p:nvSpPr>
        <p:spPr>
          <a:xfrm>
            <a:off x="9253093" y="9818055"/>
            <a:ext cx="353060" cy="2461508"/>
          </a:xfrm>
          <a:prstGeom prst="rect">
            <a:avLst/>
          </a:prstGeom>
        </p:spPr>
        <p:txBody>
          <a:bodyPr vert="horz" wrap="square" lIns="0" tIns="12065" rIns="0" bIns="0" rtlCol="0">
            <a:spAutoFit/>
          </a:bodyPr>
          <a:lstStyle/>
          <a:p>
            <a:pPr marR="5080" algn="just">
              <a:lnSpc>
                <a:spcPct val="101000"/>
              </a:lnSpc>
              <a:spcBef>
                <a:spcPts val="95"/>
              </a:spcBef>
            </a:pPr>
            <a:r>
              <a:rPr lang="zh-CN" altLang="en-US" sz="2650" b="1" spc="15" dirty="0">
                <a:solidFill>
                  <a:srgbClr val="FFFFFF"/>
                </a:solidFill>
                <a:latin typeface="微软雅黑" panose="020B0503020204020204" charset="-122"/>
                <a:cs typeface="微软雅黑" panose="020B0503020204020204" charset="-122"/>
              </a:rPr>
              <a:t>矿山生态修复</a:t>
            </a:r>
            <a:endParaRPr sz="2650" dirty="0">
              <a:latin typeface="微软雅黑" panose="020B0503020204020204" charset="-122"/>
              <a:cs typeface="微软雅黑" panose="020B0503020204020204" charset="-122"/>
            </a:endParaRPr>
          </a:p>
        </p:txBody>
      </p:sp>
      <p:sp>
        <p:nvSpPr>
          <p:cNvPr id="22" name="object 22"/>
          <p:cNvSpPr/>
          <p:nvPr/>
        </p:nvSpPr>
        <p:spPr>
          <a:xfrm>
            <a:off x="852677" y="6108954"/>
            <a:ext cx="687705" cy="2696210"/>
          </a:xfrm>
          <a:custGeom>
            <a:avLst/>
            <a:gdLst/>
            <a:ahLst/>
            <a:cxnLst/>
            <a:rect l="l" t="t" r="r" b="b"/>
            <a:pathLst>
              <a:path w="687705" h="2696209">
                <a:moveTo>
                  <a:pt x="572769" y="0"/>
                </a:moveTo>
                <a:lnTo>
                  <a:pt x="114553" y="0"/>
                </a:lnTo>
                <a:lnTo>
                  <a:pt x="69962" y="9005"/>
                </a:lnTo>
                <a:lnTo>
                  <a:pt x="33550" y="33559"/>
                </a:lnTo>
                <a:lnTo>
                  <a:pt x="9001" y="69973"/>
                </a:lnTo>
                <a:lnTo>
                  <a:pt x="0" y="114553"/>
                </a:lnTo>
                <a:lnTo>
                  <a:pt x="0" y="2581402"/>
                </a:lnTo>
                <a:lnTo>
                  <a:pt x="9001" y="2625982"/>
                </a:lnTo>
                <a:lnTo>
                  <a:pt x="33550" y="2662396"/>
                </a:lnTo>
                <a:lnTo>
                  <a:pt x="69962" y="2686950"/>
                </a:lnTo>
                <a:lnTo>
                  <a:pt x="114553" y="2695955"/>
                </a:lnTo>
                <a:lnTo>
                  <a:pt x="572769" y="2695955"/>
                </a:lnTo>
                <a:lnTo>
                  <a:pt x="617350" y="2686950"/>
                </a:lnTo>
                <a:lnTo>
                  <a:pt x="653764" y="2662396"/>
                </a:lnTo>
                <a:lnTo>
                  <a:pt x="678318" y="2625982"/>
                </a:lnTo>
                <a:lnTo>
                  <a:pt x="687324" y="2581402"/>
                </a:lnTo>
                <a:lnTo>
                  <a:pt x="687324" y="114553"/>
                </a:lnTo>
                <a:lnTo>
                  <a:pt x="678318" y="69973"/>
                </a:lnTo>
                <a:lnTo>
                  <a:pt x="653764" y="33559"/>
                </a:lnTo>
                <a:lnTo>
                  <a:pt x="617350" y="9005"/>
                </a:lnTo>
                <a:lnTo>
                  <a:pt x="572769" y="0"/>
                </a:lnTo>
                <a:close/>
              </a:path>
            </a:pathLst>
          </a:custGeom>
          <a:solidFill>
            <a:srgbClr val="92AB39"/>
          </a:solidFill>
        </p:spPr>
        <p:txBody>
          <a:bodyPr wrap="square" lIns="0" tIns="0" rIns="0" bIns="0" rtlCol="0"/>
          <a:lstStyle/>
          <a:p>
            <a:endParaRPr/>
          </a:p>
        </p:txBody>
      </p:sp>
      <p:sp>
        <p:nvSpPr>
          <p:cNvPr id="23" name="object 23"/>
          <p:cNvSpPr/>
          <p:nvPr/>
        </p:nvSpPr>
        <p:spPr>
          <a:xfrm>
            <a:off x="865377" y="6121654"/>
            <a:ext cx="687705" cy="2696210"/>
          </a:xfrm>
          <a:custGeom>
            <a:avLst/>
            <a:gdLst/>
            <a:ahLst/>
            <a:cxnLst/>
            <a:rect l="l" t="t" r="r" b="b"/>
            <a:pathLst>
              <a:path w="687705" h="2696209">
                <a:moveTo>
                  <a:pt x="0" y="114553"/>
                </a:moveTo>
                <a:lnTo>
                  <a:pt x="9001" y="69973"/>
                </a:lnTo>
                <a:lnTo>
                  <a:pt x="33550" y="33559"/>
                </a:lnTo>
                <a:lnTo>
                  <a:pt x="69962" y="9005"/>
                </a:lnTo>
                <a:lnTo>
                  <a:pt x="114553" y="0"/>
                </a:lnTo>
                <a:lnTo>
                  <a:pt x="572769" y="0"/>
                </a:lnTo>
                <a:lnTo>
                  <a:pt x="617350" y="9005"/>
                </a:lnTo>
                <a:lnTo>
                  <a:pt x="653764" y="33559"/>
                </a:lnTo>
                <a:lnTo>
                  <a:pt x="678318" y="69973"/>
                </a:lnTo>
                <a:lnTo>
                  <a:pt x="687324" y="114553"/>
                </a:lnTo>
                <a:lnTo>
                  <a:pt x="687324" y="2581402"/>
                </a:lnTo>
                <a:lnTo>
                  <a:pt x="678318" y="2625982"/>
                </a:lnTo>
                <a:lnTo>
                  <a:pt x="653764" y="2662396"/>
                </a:lnTo>
                <a:lnTo>
                  <a:pt x="617350" y="2686950"/>
                </a:lnTo>
                <a:lnTo>
                  <a:pt x="572769" y="2695955"/>
                </a:lnTo>
                <a:lnTo>
                  <a:pt x="114553" y="2695955"/>
                </a:lnTo>
                <a:lnTo>
                  <a:pt x="69962" y="2686950"/>
                </a:lnTo>
                <a:lnTo>
                  <a:pt x="33550" y="2662396"/>
                </a:lnTo>
                <a:lnTo>
                  <a:pt x="9001" y="2625982"/>
                </a:lnTo>
                <a:lnTo>
                  <a:pt x="0" y="2581402"/>
                </a:lnTo>
                <a:lnTo>
                  <a:pt x="0" y="114553"/>
                </a:lnTo>
                <a:close/>
              </a:path>
            </a:pathLst>
          </a:custGeom>
          <a:ln w="28575">
            <a:solidFill>
              <a:srgbClr val="FFFFFF"/>
            </a:solidFill>
          </a:ln>
        </p:spPr>
        <p:txBody>
          <a:bodyPr wrap="square" lIns="0" tIns="0" rIns="0" bIns="0" rtlCol="0"/>
          <a:lstStyle/>
          <a:p>
            <a:endParaRPr/>
          </a:p>
        </p:txBody>
      </p:sp>
      <p:sp>
        <p:nvSpPr>
          <p:cNvPr id="24" name="object 24"/>
          <p:cNvSpPr txBox="1"/>
          <p:nvPr/>
        </p:nvSpPr>
        <p:spPr>
          <a:xfrm>
            <a:off x="1024737" y="6207379"/>
            <a:ext cx="353060" cy="2461508"/>
          </a:xfrm>
          <a:prstGeom prst="rect">
            <a:avLst/>
          </a:prstGeom>
        </p:spPr>
        <p:txBody>
          <a:bodyPr vert="horz" wrap="square" lIns="0" tIns="12065" rIns="0" bIns="0" rtlCol="0">
            <a:spAutoFit/>
          </a:bodyPr>
          <a:lstStyle/>
          <a:p>
            <a:pPr marR="5080" algn="just">
              <a:lnSpc>
                <a:spcPct val="101000"/>
              </a:lnSpc>
              <a:spcBef>
                <a:spcPts val="95"/>
              </a:spcBef>
            </a:pPr>
            <a:r>
              <a:rPr lang="zh-CN" altLang="en-US" sz="2650" b="1" spc="15" dirty="0">
                <a:solidFill>
                  <a:srgbClr val="FFFFFF"/>
                </a:solidFill>
                <a:latin typeface="微软雅黑" panose="020B0503020204020204" charset="-122"/>
                <a:cs typeface="微软雅黑" panose="020B0503020204020204" charset="-122"/>
              </a:rPr>
              <a:t>建设用地治理</a:t>
            </a:r>
            <a:endParaRPr sz="2650" dirty="0">
              <a:latin typeface="微软雅黑" panose="020B0503020204020204" charset="-122"/>
              <a:cs typeface="微软雅黑" panose="020B0503020204020204" charset="-122"/>
            </a:endParaRPr>
          </a:p>
        </p:txBody>
      </p:sp>
      <p:sp>
        <p:nvSpPr>
          <p:cNvPr id="25" name="object 25"/>
          <p:cNvSpPr txBox="1"/>
          <p:nvPr/>
        </p:nvSpPr>
        <p:spPr>
          <a:xfrm>
            <a:off x="559104" y="1016253"/>
            <a:ext cx="4931410" cy="480516"/>
          </a:xfrm>
          <a:prstGeom prst="rect">
            <a:avLst/>
          </a:prstGeom>
        </p:spPr>
        <p:txBody>
          <a:bodyPr vert="horz" wrap="square" lIns="0" tIns="0" rIns="0" bIns="0" rtlCol="0">
            <a:spAutoFit/>
          </a:bodyPr>
          <a:lstStyle/>
          <a:p>
            <a:pPr marL="12700">
              <a:lnSpc>
                <a:spcPts val="3555"/>
              </a:lnSpc>
            </a:pPr>
            <a:r>
              <a:rPr lang="en-US" sz="4400" b="1" dirty="0">
                <a:solidFill>
                  <a:srgbClr val="92AB39"/>
                </a:solidFill>
                <a:latin typeface="微软雅黑" panose="020B0503020204020204" charset="-122"/>
                <a:cs typeface="微软雅黑" panose="020B0503020204020204" charset="-122"/>
              </a:rPr>
              <a:t>8</a:t>
            </a:r>
            <a:r>
              <a:rPr sz="4400" b="1" dirty="0">
                <a:solidFill>
                  <a:srgbClr val="92AB39"/>
                </a:solidFill>
                <a:latin typeface="微软雅黑" panose="020B0503020204020204" charset="-122"/>
                <a:cs typeface="微软雅黑" panose="020B0503020204020204" charset="-122"/>
              </a:rPr>
              <a:t>.</a:t>
            </a:r>
            <a:r>
              <a:rPr lang="en-US" sz="4400" b="1" dirty="0">
                <a:solidFill>
                  <a:srgbClr val="92AB39"/>
                </a:solidFill>
                <a:latin typeface="微软雅黑" panose="020B0503020204020204" charset="-122"/>
                <a:cs typeface="微软雅黑" panose="020B0503020204020204" charset="-122"/>
              </a:rPr>
              <a:t>2</a:t>
            </a:r>
            <a:r>
              <a:rPr sz="4400" b="1" spc="-215" dirty="0">
                <a:solidFill>
                  <a:srgbClr val="92AB39"/>
                </a:solidFill>
                <a:latin typeface="微软雅黑" panose="020B0503020204020204" charset="-122"/>
                <a:cs typeface="微软雅黑" panose="020B0503020204020204" charset="-122"/>
              </a:rPr>
              <a:t> </a:t>
            </a:r>
            <a:r>
              <a:rPr lang="zh-CN" altLang="en-US" sz="2800" b="1" spc="-5" dirty="0">
                <a:solidFill>
                  <a:srgbClr val="92AB39"/>
                </a:solidFill>
                <a:latin typeface="微软雅黑" panose="020B0503020204020204" charset="-122"/>
                <a:cs typeface="微软雅黑" panose="020B0503020204020204" charset="-122"/>
              </a:rPr>
              <a:t>国土综合整治</a:t>
            </a:r>
            <a:endParaRPr sz="2800" dirty="0">
              <a:latin typeface="微软雅黑" panose="020B0503020204020204" charset="-122"/>
              <a:cs typeface="微软雅黑" panose="020B0503020204020204" charset="-122"/>
            </a:endParaRPr>
          </a:p>
        </p:txBody>
      </p:sp>
      <p:sp>
        <p:nvSpPr>
          <p:cNvPr id="26" name="object 26"/>
          <p:cNvSpPr/>
          <p:nvPr/>
        </p:nvSpPr>
        <p:spPr>
          <a:xfrm>
            <a:off x="7280147" y="2657856"/>
            <a:ext cx="1507236" cy="1507236"/>
          </a:xfrm>
          <a:prstGeom prst="rect">
            <a:avLst/>
          </a:prstGeom>
          <a:blipFill>
            <a:blip r:embed="rId8" cstate="print"/>
            <a:stretch>
              <a:fillRect/>
            </a:stretch>
          </a:blipFill>
        </p:spPr>
        <p:txBody>
          <a:bodyPr wrap="square" lIns="0" tIns="0" rIns="0" bIns="0" rtlCol="0"/>
          <a:lstStyle/>
          <a:p>
            <a:endParaRPr/>
          </a:p>
        </p:txBody>
      </p:sp>
      <p:sp>
        <p:nvSpPr>
          <p:cNvPr id="27" name="object 27"/>
          <p:cNvSpPr/>
          <p:nvPr/>
        </p:nvSpPr>
        <p:spPr>
          <a:xfrm>
            <a:off x="7333488" y="2673096"/>
            <a:ext cx="1405127" cy="1405127"/>
          </a:xfrm>
          <a:prstGeom prst="rect">
            <a:avLst/>
          </a:prstGeom>
          <a:blipFill>
            <a:blip r:embed="rId9" cstate="print"/>
            <a:stretch>
              <a:fillRect/>
            </a:stretch>
          </a:blipFill>
        </p:spPr>
        <p:txBody>
          <a:bodyPr wrap="square" lIns="0" tIns="0" rIns="0" bIns="0" rtlCol="0"/>
          <a:lstStyle/>
          <a:p>
            <a:endParaRPr/>
          </a:p>
        </p:txBody>
      </p:sp>
      <p:sp>
        <p:nvSpPr>
          <p:cNvPr id="28" name="object 28"/>
          <p:cNvSpPr/>
          <p:nvPr/>
        </p:nvSpPr>
        <p:spPr>
          <a:xfrm>
            <a:off x="1804416" y="6181344"/>
            <a:ext cx="1010412" cy="1010411"/>
          </a:xfrm>
          <a:prstGeom prst="rect">
            <a:avLst/>
          </a:prstGeom>
          <a:blipFill>
            <a:blip r:embed="rId10" cstate="print"/>
            <a:stretch>
              <a:fillRect/>
            </a:stretch>
          </a:blipFill>
        </p:spPr>
        <p:txBody>
          <a:bodyPr wrap="square" lIns="0" tIns="0" rIns="0" bIns="0" rtlCol="0"/>
          <a:lstStyle/>
          <a:p>
            <a:endParaRPr/>
          </a:p>
        </p:txBody>
      </p:sp>
      <p:sp>
        <p:nvSpPr>
          <p:cNvPr id="29" name="object 29"/>
          <p:cNvSpPr/>
          <p:nvPr/>
        </p:nvSpPr>
        <p:spPr>
          <a:xfrm>
            <a:off x="1857755" y="6196584"/>
            <a:ext cx="908304" cy="908303"/>
          </a:xfrm>
          <a:prstGeom prst="rect">
            <a:avLst/>
          </a:prstGeom>
          <a:blipFill>
            <a:blip r:embed="rId11" cstate="print"/>
            <a:stretch>
              <a:fillRect/>
            </a:stretch>
          </a:blipFill>
        </p:spPr>
        <p:txBody>
          <a:bodyPr wrap="square" lIns="0" tIns="0" rIns="0" bIns="0" rtlCol="0"/>
          <a:lstStyle/>
          <a:p>
            <a:endParaRPr/>
          </a:p>
        </p:txBody>
      </p:sp>
      <p:sp>
        <p:nvSpPr>
          <p:cNvPr id="30" name="object 30"/>
          <p:cNvSpPr/>
          <p:nvPr/>
        </p:nvSpPr>
        <p:spPr>
          <a:xfrm>
            <a:off x="7350252" y="9695675"/>
            <a:ext cx="1252740" cy="1252740"/>
          </a:xfrm>
          <a:prstGeom prst="rect">
            <a:avLst/>
          </a:prstGeom>
          <a:blipFill>
            <a:blip r:embed="rId12" cstate="print"/>
            <a:stretch>
              <a:fillRect/>
            </a:stretch>
          </a:blipFill>
        </p:spPr>
        <p:txBody>
          <a:bodyPr wrap="square" lIns="0" tIns="0" rIns="0" bIns="0" rtlCol="0"/>
          <a:lstStyle/>
          <a:p>
            <a:endParaRPr/>
          </a:p>
        </p:txBody>
      </p:sp>
      <p:sp>
        <p:nvSpPr>
          <p:cNvPr id="31" name="object 31"/>
          <p:cNvSpPr/>
          <p:nvPr/>
        </p:nvSpPr>
        <p:spPr>
          <a:xfrm>
            <a:off x="7403592" y="9710928"/>
            <a:ext cx="1150620" cy="1150620"/>
          </a:xfrm>
          <a:prstGeom prst="rect">
            <a:avLst/>
          </a:prstGeom>
          <a:blipFill>
            <a:blip r:embed="rId13" cstate="print"/>
            <a:stretch>
              <a:fillRect/>
            </a:stretch>
          </a:blipFill>
        </p:spPr>
        <p:txBody>
          <a:bodyPr wrap="square" lIns="0" tIns="0" rIns="0" bIns="0" rtlCol="0"/>
          <a:lstStyle/>
          <a:p>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0" y="-15240"/>
            <a:ext cx="10692383" cy="15119596"/>
          </a:xfrm>
          <a:prstGeom prst="rect">
            <a:avLst/>
          </a:prstGeom>
          <a:blipFill>
            <a:blip r:embed="rId2" cstate="print"/>
            <a:stretch>
              <a:fillRect/>
            </a:stretch>
          </a:blipFill>
        </p:spPr>
        <p:txBody>
          <a:bodyPr wrap="square" lIns="0" tIns="0" rIns="0" bIns="0" rtlCol="0"/>
          <a:lstStyle/>
          <a:p>
            <a:r>
              <a:rPr lang="en-US"/>
              <a:t>·</a:t>
            </a:r>
          </a:p>
        </p:txBody>
      </p:sp>
      <p:sp>
        <p:nvSpPr>
          <p:cNvPr id="4" name="object 4"/>
          <p:cNvSpPr txBox="1"/>
          <p:nvPr/>
        </p:nvSpPr>
        <p:spPr>
          <a:xfrm>
            <a:off x="695325" y="1739265"/>
            <a:ext cx="3362325" cy="2855595"/>
          </a:xfrm>
          <a:prstGeom prst="rect">
            <a:avLst/>
          </a:prstGeom>
        </p:spPr>
        <p:txBody>
          <a:bodyPr vert="horz" wrap="square" lIns="0" tIns="16510" rIns="0" bIns="0" rtlCol="0">
            <a:spAutoFit/>
          </a:bodyPr>
          <a:lstStyle/>
          <a:p>
            <a:pPr marL="12700" algn="l">
              <a:lnSpc>
                <a:spcPct val="100000"/>
              </a:lnSpc>
              <a:spcBef>
                <a:spcPts val="130"/>
              </a:spcBef>
              <a:buClrTx/>
              <a:buSzTx/>
              <a:buFontTx/>
            </a:pPr>
            <a:r>
              <a:rPr sz="18450" b="1" spc="1340" dirty="0">
                <a:solidFill>
                  <a:srgbClr val="FFFFFF"/>
                </a:solidFill>
                <a:latin typeface="微软雅黑" panose="020B0503020204020204" charset="-122"/>
                <a:cs typeface="微软雅黑" panose="020B0503020204020204" charset="-122"/>
              </a:rPr>
              <a:t>09</a:t>
            </a:r>
          </a:p>
        </p:txBody>
      </p:sp>
      <p:sp>
        <p:nvSpPr>
          <p:cNvPr id="5" name="object 5"/>
          <p:cNvSpPr txBox="1"/>
          <p:nvPr/>
        </p:nvSpPr>
        <p:spPr>
          <a:xfrm>
            <a:off x="6136005" y="2541270"/>
            <a:ext cx="4181475" cy="1492885"/>
          </a:xfrm>
          <a:prstGeom prst="rect">
            <a:avLst/>
          </a:prstGeom>
        </p:spPr>
        <p:txBody>
          <a:bodyPr vert="horz" wrap="square" lIns="0" tIns="97155" rIns="0" bIns="0" rtlCol="0">
            <a:spAutoFit/>
          </a:bodyPr>
          <a:lstStyle/>
          <a:p>
            <a:pPr marL="840105" lvl="1" indent="-827405">
              <a:lnSpc>
                <a:spcPct val="100000"/>
              </a:lnSpc>
              <a:spcBef>
                <a:spcPts val="765"/>
              </a:spcBef>
              <a:buAutoNum type="arabicPeriod"/>
              <a:tabLst>
                <a:tab pos="840740" algn="l"/>
              </a:tabLst>
            </a:pPr>
            <a:r>
              <a:rPr sz="2650" b="1" spc="25" dirty="0">
                <a:solidFill>
                  <a:srgbClr val="FFFFFF"/>
                </a:solidFill>
                <a:latin typeface="微软雅黑" panose="020B0503020204020204" charset="-122"/>
                <a:cs typeface="微软雅黑" panose="020B0503020204020204" charset="-122"/>
              </a:rPr>
              <a:t>加强规划实施传导</a:t>
            </a:r>
            <a:endParaRPr sz="2650">
              <a:latin typeface="微软雅黑" panose="020B0503020204020204" charset="-122"/>
              <a:cs typeface="微软雅黑" panose="020B0503020204020204" charset="-122"/>
            </a:endParaRPr>
          </a:p>
          <a:p>
            <a:pPr marL="840105" lvl="1" indent="-827405">
              <a:lnSpc>
                <a:spcPct val="100000"/>
              </a:lnSpc>
              <a:spcBef>
                <a:spcPts val="670"/>
              </a:spcBef>
              <a:buAutoNum type="arabicPeriod"/>
              <a:tabLst>
                <a:tab pos="840740" algn="l"/>
              </a:tabLst>
            </a:pPr>
            <a:r>
              <a:rPr sz="2650" b="1" spc="25" dirty="0">
                <a:solidFill>
                  <a:srgbClr val="FFFFFF"/>
                </a:solidFill>
                <a:latin typeface="微软雅黑" panose="020B0503020204020204" charset="-122"/>
                <a:cs typeface="微软雅黑" panose="020B0503020204020204" charset="-122"/>
              </a:rPr>
              <a:t>布局近期行动计划</a:t>
            </a:r>
            <a:endParaRPr sz="2650">
              <a:latin typeface="微软雅黑" panose="020B0503020204020204" charset="-122"/>
              <a:cs typeface="微软雅黑" panose="020B0503020204020204" charset="-122"/>
            </a:endParaRPr>
          </a:p>
          <a:p>
            <a:pPr marL="840105" lvl="1" indent="-827405">
              <a:lnSpc>
                <a:spcPct val="100000"/>
              </a:lnSpc>
              <a:spcBef>
                <a:spcPts val="675"/>
              </a:spcBef>
              <a:buAutoNum type="arabicPeriod"/>
              <a:tabLst>
                <a:tab pos="840740" algn="l"/>
              </a:tabLst>
            </a:pPr>
            <a:r>
              <a:rPr sz="2650" b="1" spc="25" dirty="0">
                <a:solidFill>
                  <a:srgbClr val="FFFFFF"/>
                </a:solidFill>
                <a:latin typeface="微软雅黑" panose="020B0503020204020204" charset="-122"/>
                <a:cs typeface="微软雅黑" panose="020B0503020204020204" charset="-122"/>
              </a:rPr>
              <a:t>建立四大保障措施</a:t>
            </a:r>
            <a:endParaRPr sz="2650">
              <a:latin typeface="微软雅黑" panose="020B0503020204020204" charset="-122"/>
              <a:cs typeface="微软雅黑" panose="020B0503020204020204" charset="-122"/>
            </a:endParaRPr>
          </a:p>
        </p:txBody>
      </p:sp>
      <p:sp>
        <p:nvSpPr>
          <p:cNvPr id="6" name="object 6"/>
          <p:cNvSpPr/>
          <p:nvPr/>
        </p:nvSpPr>
        <p:spPr>
          <a:xfrm>
            <a:off x="5707379" y="2520696"/>
            <a:ext cx="4449445" cy="0"/>
          </a:xfrm>
          <a:custGeom>
            <a:avLst/>
            <a:gdLst/>
            <a:ahLst/>
            <a:cxnLst/>
            <a:rect l="l" t="t" r="r" b="b"/>
            <a:pathLst>
              <a:path w="4449445">
                <a:moveTo>
                  <a:pt x="0" y="0"/>
                </a:moveTo>
                <a:lnTo>
                  <a:pt x="4449318" y="0"/>
                </a:lnTo>
              </a:path>
            </a:pathLst>
          </a:custGeom>
          <a:ln w="6350">
            <a:solidFill>
              <a:srgbClr val="FFFFFF"/>
            </a:solidFill>
          </a:ln>
        </p:spPr>
        <p:txBody>
          <a:bodyPr wrap="square" lIns="0" tIns="0" rIns="0" bIns="0" rtlCol="0"/>
          <a:lstStyle/>
          <a:p>
            <a:endParaRPr/>
          </a:p>
        </p:txBody>
      </p:sp>
      <p:sp>
        <p:nvSpPr>
          <p:cNvPr id="7" name="object 7"/>
          <p:cNvSpPr/>
          <p:nvPr/>
        </p:nvSpPr>
        <p:spPr>
          <a:xfrm>
            <a:off x="5707379" y="4163568"/>
            <a:ext cx="4449445" cy="0"/>
          </a:xfrm>
          <a:custGeom>
            <a:avLst/>
            <a:gdLst/>
            <a:ahLst/>
            <a:cxnLst/>
            <a:rect l="l" t="t" r="r" b="b"/>
            <a:pathLst>
              <a:path w="4449445">
                <a:moveTo>
                  <a:pt x="0" y="0"/>
                </a:moveTo>
                <a:lnTo>
                  <a:pt x="4449318" y="0"/>
                </a:lnTo>
              </a:path>
            </a:pathLst>
          </a:custGeom>
          <a:ln w="6350">
            <a:solidFill>
              <a:srgbClr val="FFFFFF"/>
            </a:solidFill>
          </a:ln>
        </p:spPr>
        <p:txBody>
          <a:bodyPr wrap="square" lIns="0" tIns="0" rIns="0" bIns="0" rtlCol="0"/>
          <a:lstStyle/>
          <a:p>
            <a:endParaRPr/>
          </a:p>
        </p:txBody>
      </p:sp>
      <p:sp>
        <p:nvSpPr>
          <p:cNvPr id="8" name="object 8"/>
          <p:cNvSpPr txBox="1">
            <a:spLocks noGrp="1"/>
          </p:cNvSpPr>
          <p:nvPr/>
        </p:nvSpPr>
        <p:spPr>
          <a:xfrm>
            <a:off x="4218178" y="2165172"/>
            <a:ext cx="1542924" cy="2374900"/>
          </a:xfrm>
          <a:prstGeom prst="rect">
            <a:avLst/>
          </a:prstGeom>
        </p:spPr>
        <p:txBody>
          <a:bodyPr vert="horz" wrap="square" lIns="0" tIns="134620"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marR="5080" algn="just">
              <a:lnSpc>
                <a:spcPct val="82000"/>
              </a:lnSpc>
              <a:spcBef>
                <a:spcPts val="1060"/>
              </a:spcBef>
            </a:pPr>
            <a:r>
              <a:rPr sz="4450" spc="940" dirty="0"/>
              <a:t>完</a:t>
            </a:r>
            <a:r>
              <a:rPr sz="4450" dirty="0"/>
              <a:t>实 </a:t>
            </a:r>
            <a:r>
              <a:rPr sz="4450" spc="940" dirty="0"/>
              <a:t>善</a:t>
            </a:r>
            <a:r>
              <a:rPr sz="4450" dirty="0"/>
              <a:t>施 </a:t>
            </a:r>
            <a:r>
              <a:rPr sz="4450" spc="940" dirty="0"/>
              <a:t>传</a:t>
            </a:r>
            <a:r>
              <a:rPr sz="4450" dirty="0"/>
              <a:t>机 </a:t>
            </a:r>
            <a:r>
              <a:rPr sz="4450" spc="940" dirty="0"/>
              <a:t>导</a:t>
            </a:r>
            <a:r>
              <a:rPr sz="4450" dirty="0"/>
              <a:t>制</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txBox="1"/>
          <p:nvPr/>
        </p:nvSpPr>
        <p:spPr>
          <a:xfrm>
            <a:off x="559308" y="2278380"/>
            <a:ext cx="9598660" cy="666115"/>
          </a:xfrm>
          <a:prstGeom prst="rect">
            <a:avLst/>
          </a:prstGeom>
          <a:solidFill>
            <a:srgbClr val="BCD6ED"/>
          </a:solidFill>
        </p:spPr>
        <p:txBody>
          <a:bodyPr vert="horz" wrap="square" lIns="0" tIns="118745" rIns="0" bIns="0" rtlCol="0">
            <a:spAutoFit/>
          </a:bodyPr>
          <a:lstStyle/>
          <a:p>
            <a:pPr marL="3099435">
              <a:lnSpc>
                <a:spcPct val="100000"/>
              </a:lnSpc>
              <a:spcBef>
                <a:spcPts val="935"/>
              </a:spcBef>
            </a:pPr>
            <a:r>
              <a:rPr sz="2650" b="1" spc="25" dirty="0">
                <a:solidFill>
                  <a:srgbClr val="FFFFFF"/>
                </a:solidFill>
                <a:latin typeface="微软雅黑" panose="020B0503020204020204" charset="-122"/>
                <a:cs typeface="微软雅黑" panose="020B0503020204020204" charset="-122"/>
              </a:rPr>
              <a:t>区级国土空间分区规划</a:t>
            </a:r>
            <a:endParaRPr sz="2650">
              <a:latin typeface="微软雅黑" panose="020B0503020204020204" charset="-122"/>
              <a:cs typeface="微软雅黑" panose="020B0503020204020204" charset="-122"/>
            </a:endParaRPr>
          </a:p>
        </p:txBody>
      </p:sp>
      <p:sp>
        <p:nvSpPr>
          <p:cNvPr id="11" name="object 11"/>
          <p:cNvSpPr txBox="1"/>
          <p:nvPr/>
        </p:nvSpPr>
        <p:spPr>
          <a:xfrm>
            <a:off x="533400" y="3965448"/>
            <a:ext cx="9599930" cy="664845"/>
          </a:xfrm>
          <a:prstGeom prst="rect">
            <a:avLst/>
          </a:prstGeom>
          <a:solidFill>
            <a:srgbClr val="9DC3E6"/>
          </a:solidFill>
        </p:spPr>
        <p:txBody>
          <a:bodyPr vert="horz" wrap="square" lIns="0" tIns="118110" rIns="0" bIns="0" rtlCol="0">
            <a:spAutoFit/>
          </a:bodyPr>
          <a:lstStyle/>
          <a:p>
            <a:pPr marL="2931160">
              <a:lnSpc>
                <a:spcPct val="100000"/>
              </a:lnSpc>
              <a:spcBef>
                <a:spcPts val="930"/>
              </a:spcBef>
            </a:pPr>
            <a:r>
              <a:rPr sz="2650" b="1" spc="25" dirty="0">
                <a:solidFill>
                  <a:srgbClr val="FFFFFF"/>
                </a:solidFill>
                <a:latin typeface="微软雅黑" panose="020B0503020204020204" charset="-122"/>
                <a:cs typeface="微软雅黑" panose="020B0503020204020204" charset="-122"/>
              </a:rPr>
              <a:t>乡镇级国土空间总体规划</a:t>
            </a:r>
            <a:endParaRPr sz="2650">
              <a:latin typeface="微软雅黑" panose="020B0503020204020204" charset="-122"/>
              <a:cs typeface="微软雅黑" panose="020B0503020204020204" charset="-122"/>
            </a:endParaRPr>
          </a:p>
        </p:txBody>
      </p:sp>
      <p:sp>
        <p:nvSpPr>
          <p:cNvPr id="12" name="object 12"/>
          <p:cNvSpPr/>
          <p:nvPr/>
        </p:nvSpPr>
        <p:spPr>
          <a:xfrm>
            <a:off x="533400" y="6530340"/>
            <a:ext cx="9599930" cy="666115"/>
          </a:xfrm>
          <a:custGeom>
            <a:avLst/>
            <a:gdLst/>
            <a:ahLst/>
            <a:cxnLst/>
            <a:rect l="l" t="t" r="r" b="b"/>
            <a:pathLst>
              <a:path w="9599930" h="666115">
                <a:moveTo>
                  <a:pt x="0" y="665987"/>
                </a:moveTo>
                <a:lnTo>
                  <a:pt x="9599676" y="665987"/>
                </a:lnTo>
                <a:lnTo>
                  <a:pt x="9599676" y="0"/>
                </a:lnTo>
                <a:lnTo>
                  <a:pt x="0" y="0"/>
                </a:lnTo>
                <a:lnTo>
                  <a:pt x="0" y="665987"/>
                </a:lnTo>
                <a:close/>
              </a:path>
            </a:pathLst>
          </a:custGeom>
          <a:solidFill>
            <a:srgbClr val="2D75B6"/>
          </a:solidFill>
        </p:spPr>
        <p:txBody>
          <a:bodyPr wrap="square" lIns="0" tIns="0" rIns="0" bIns="0" rtlCol="0"/>
          <a:lstStyle/>
          <a:p>
            <a:endParaRPr/>
          </a:p>
        </p:txBody>
      </p:sp>
      <p:sp>
        <p:nvSpPr>
          <p:cNvPr id="13" name="object 13"/>
          <p:cNvSpPr txBox="1"/>
          <p:nvPr/>
        </p:nvSpPr>
        <p:spPr>
          <a:xfrm>
            <a:off x="533400" y="6530340"/>
            <a:ext cx="9599930" cy="462280"/>
          </a:xfrm>
          <a:prstGeom prst="rect">
            <a:avLst/>
          </a:prstGeom>
          <a:solidFill>
            <a:srgbClr val="2D75B6"/>
          </a:solidFill>
        </p:spPr>
        <p:txBody>
          <a:bodyPr vert="horz" wrap="square" lIns="0" tIns="118745" rIns="0" bIns="0" rtlCol="0">
            <a:spAutoFit/>
          </a:bodyPr>
          <a:lstStyle/>
          <a:p>
            <a:pPr marL="635" algn="ctr">
              <a:lnSpc>
                <a:spcPts val="2700"/>
              </a:lnSpc>
              <a:spcBef>
                <a:spcPts val="935"/>
              </a:spcBef>
            </a:pPr>
            <a:r>
              <a:rPr sz="2650" b="1" spc="25" dirty="0">
                <a:solidFill>
                  <a:srgbClr val="FFFFFF"/>
                </a:solidFill>
                <a:latin typeface="微软雅黑" panose="020B0503020204020204" charset="-122"/>
                <a:cs typeface="微软雅黑" panose="020B0503020204020204" charset="-122"/>
              </a:rPr>
              <a:t>单元详细规划</a:t>
            </a:r>
            <a:endParaRPr sz="2650">
              <a:latin typeface="微软雅黑" panose="020B0503020204020204" charset="-122"/>
              <a:cs typeface="微软雅黑" panose="020B0503020204020204" charset="-122"/>
            </a:endParaRPr>
          </a:p>
        </p:txBody>
      </p:sp>
      <p:sp>
        <p:nvSpPr>
          <p:cNvPr id="14" name="object 14"/>
          <p:cNvSpPr/>
          <p:nvPr/>
        </p:nvSpPr>
        <p:spPr>
          <a:xfrm>
            <a:off x="5154167" y="3075432"/>
            <a:ext cx="408940" cy="757555"/>
          </a:xfrm>
          <a:custGeom>
            <a:avLst/>
            <a:gdLst/>
            <a:ahLst/>
            <a:cxnLst/>
            <a:rect l="l" t="t" r="r" b="b"/>
            <a:pathLst>
              <a:path w="408939" h="757554">
                <a:moveTo>
                  <a:pt x="408432" y="553212"/>
                </a:moveTo>
                <a:lnTo>
                  <a:pt x="0" y="553212"/>
                </a:lnTo>
                <a:lnTo>
                  <a:pt x="204216" y="757427"/>
                </a:lnTo>
                <a:lnTo>
                  <a:pt x="408432" y="553212"/>
                </a:lnTo>
                <a:close/>
              </a:path>
              <a:path w="408939" h="757554">
                <a:moveTo>
                  <a:pt x="306324" y="0"/>
                </a:moveTo>
                <a:lnTo>
                  <a:pt x="102108" y="0"/>
                </a:lnTo>
                <a:lnTo>
                  <a:pt x="102108" y="553212"/>
                </a:lnTo>
                <a:lnTo>
                  <a:pt x="306324" y="553212"/>
                </a:lnTo>
                <a:lnTo>
                  <a:pt x="306324" y="0"/>
                </a:lnTo>
                <a:close/>
              </a:path>
            </a:pathLst>
          </a:custGeom>
          <a:solidFill>
            <a:srgbClr val="BCD6ED">
              <a:alpha val="50195"/>
            </a:srgbClr>
          </a:solidFill>
        </p:spPr>
        <p:txBody>
          <a:bodyPr wrap="square" lIns="0" tIns="0" rIns="0" bIns="0" rtlCol="0"/>
          <a:lstStyle/>
          <a:p>
            <a:endParaRPr/>
          </a:p>
        </p:txBody>
      </p:sp>
      <p:sp>
        <p:nvSpPr>
          <p:cNvPr id="15" name="object 15"/>
          <p:cNvSpPr/>
          <p:nvPr/>
        </p:nvSpPr>
        <p:spPr>
          <a:xfrm>
            <a:off x="5129784" y="4712208"/>
            <a:ext cx="407034" cy="1737360"/>
          </a:xfrm>
          <a:custGeom>
            <a:avLst/>
            <a:gdLst/>
            <a:ahLst/>
            <a:cxnLst/>
            <a:rect l="l" t="t" r="r" b="b"/>
            <a:pathLst>
              <a:path w="407035" h="1737360">
                <a:moveTo>
                  <a:pt x="406907" y="1533905"/>
                </a:moveTo>
                <a:lnTo>
                  <a:pt x="0" y="1533905"/>
                </a:lnTo>
                <a:lnTo>
                  <a:pt x="203453" y="1737360"/>
                </a:lnTo>
                <a:lnTo>
                  <a:pt x="406907" y="1533905"/>
                </a:lnTo>
                <a:close/>
              </a:path>
              <a:path w="407035" h="1737360">
                <a:moveTo>
                  <a:pt x="305180" y="0"/>
                </a:moveTo>
                <a:lnTo>
                  <a:pt x="101726" y="0"/>
                </a:lnTo>
                <a:lnTo>
                  <a:pt x="101726" y="1533905"/>
                </a:lnTo>
                <a:lnTo>
                  <a:pt x="305180" y="1533905"/>
                </a:lnTo>
                <a:lnTo>
                  <a:pt x="305180" y="0"/>
                </a:lnTo>
                <a:close/>
              </a:path>
            </a:pathLst>
          </a:custGeom>
          <a:solidFill>
            <a:srgbClr val="BCD6ED">
              <a:alpha val="50195"/>
            </a:srgbClr>
          </a:solidFill>
        </p:spPr>
        <p:txBody>
          <a:bodyPr wrap="square" lIns="0" tIns="0" rIns="0" bIns="0" rtlCol="0"/>
          <a:lstStyle/>
          <a:p>
            <a:endParaRPr/>
          </a:p>
        </p:txBody>
      </p:sp>
      <p:sp>
        <p:nvSpPr>
          <p:cNvPr id="16" name="object 16"/>
          <p:cNvSpPr txBox="1"/>
          <p:nvPr/>
        </p:nvSpPr>
        <p:spPr>
          <a:xfrm>
            <a:off x="1818005" y="3277235"/>
            <a:ext cx="3718560" cy="353695"/>
          </a:xfrm>
          <a:prstGeom prst="rect">
            <a:avLst/>
          </a:prstGeom>
        </p:spPr>
        <p:txBody>
          <a:bodyPr vert="horz" wrap="square" lIns="0" tIns="15240" rIns="0" bIns="0" rtlCol="0">
            <a:spAutoFit/>
          </a:bodyPr>
          <a:lstStyle/>
          <a:p>
            <a:pPr marL="12700">
              <a:lnSpc>
                <a:spcPct val="100000"/>
              </a:lnSpc>
              <a:spcBef>
                <a:spcPts val="120"/>
              </a:spcBef>
            </a:pPr>
            <a:r>
              <a:rPr sz="2200" b="1" spc="20" dirty="0">
                <a:latin typeface="微软雅黑" panose="020B0503020204020204" charset="-122"/>
                <a:cs typeface="微软雅黑" panose="020B0503020204020204" charset="-122"/>
              </a:rPr>
              <a:t>上级规划传导内容的落实</a:t>
            </a:r>
            <a:endParaRPr sz="2200">
              <a:latin typeface="微软雅黑" panose="020B0503020204020204" charset="-122"/>
              <a:cs typeface="微软雅黑" panose="020B0503020204020204" charset="-122"/>
            </a:endParaRPr>
          </a:p>
        </p:txBody>
      </p:sp>
      <p:sp>
        <p:nvSpPr>
          <p:cNvPr id="17" name="object 17"/>
          <p:cNvSpPr txBox="1"/>
          <p:nvPr/>
        </p:nvSpPr>
        <p:spPr>
          <a:xfrm>
            <a:off x="2664967" y="5324602"/>
            <a:ext cx="2280920" cy="363855"/>
          </a:xfrm>
          <a:prstGeom prst="rect">
            <a:avLst/>
          </a:prstGeom>
        </p:spPr>
        <p:txBody>
          <a:bodyPr vert="horz" wrap="square" lIns="0" tIns="15240" rIns="0" bIns="0" rtlCol="0">
            <a:spAutoFit/>
          </a:bodyPr>
          <a:lstStyle/>
          <a:p>
            <a:pPr marL="12700">
              <a:lnSpc>
                <a:spcPct val="100000"/>
              </a:lnSpc>
              <a:spcBef>
                <a:spcPts val="120"/>
              </a:spcBef>
            </a:pPr>
            <a:r>
              <a:rPr sz="2200" b="1" spc="20" dirty="0">
                <a:latin typeface="微软雅黑" panose="020B0503020204020204" charset="-122"/>
                <a:cs typeface="微软雅黑" panose="020B0503020204020204" charset="-122"/>
              </a:rPr>
              <a:t>本次规划向下传导</a:t>
            </a:r>
            <a:endParaRPr sz="2200">
              <a:latin typeface="微软雅黑" panose="020B0503020204020204" charset="-122"/>
              <a:cs typeface="微软雅黑" panose="020B0503020204020204" charset="-122"/>
            </a:endParaRPr>
          </a:p>
        </p:txBody>
      </p:sp>
      <p:sp>
        <p:nvSpPr>
          <p:cNvPr id="18" name="object 18"/>
          <p:cNvSpPr txBox="1"/>
          <p:nvPr/>
        </p:nvSpPr>
        <p:spPr>
          <a:xfrm>
            <a:off x="5769102" y="4726686"/>
            <a:ext cx="1435100" cy="1653539"/>
          </a:xfrm>
          <a:prstGeom prst="rect">
            <a:avLst/>
          </a:prstGeom>
        </p:spPr>
        <p:txBody>
          <a:bodyPr vert="horz" wrap="square" lIns="0" tIns="12065" rIns="0" bIns="0" rtlCol="0">
            <a:spAutoFit/>
          </a:bodyPr>
          <a:lstStyle/>
          <a:p>
            <a:pPr marL="12700" marR="5080">
              <a:lnSpc>
                <a:spcPct val="121000"/>
              </a:lnSpc>
              <a:spcBef>
                <a:spcPts val="95"/>
              </a:spcBef>
            </a:pPr>
            <a:r>
              <a:rPr sz="2200" b="1" spc="15" dirty="0">
                <a:solidFill>
                  <a:srgbClr val="2D75B6"/>
                </a:solidFill>
                <a:latin typeface="微软雅黑" panose="020B0503020204020204" charset="-122"/>
                <a:cs typeface="微软雅黑" panose="020B0503020204020204" charset="-122"/>
              </a:rPr>
              <a:t>约束性指标 </a:t>
            </a:r>
            <a:r>
              <a:rPr sz="2200" b="1" spc="20" dirty="0">
                <a:solidFill>
                  <a:srgbClr val="2D75B6"/>
                </a:solidFill>
                <a:latin typeface="微软雅黑" panose="020B0503020204020204" charset="-122"/>
                <a:cs typeface="微软雅黑" panose="020B0503020204020204" charset="-122"/>
              </a:rPr>
              <a:t>主导功能 </a:t>
            </a:r>
            <a:r>
              <a:rPr sz="2200" b="1" spc="15" dirty="0">
                <a:solidFill>
                  <a:srgbClr val="2D75B6"/>
                </a:solidFill>
                <a:latin typeface="微软雅黑" panose="020B0503020204020204" charset="-122"/>
                <a:cs typeface="微软雅黑" panose="020B0503020204020204" charset="-122"/>
              </a:rPr>
              <a:t>重要控制线 </a:t>
            </a:r>
            <a:r>
              <a:rPr sz="2200" b="1" spc="20" dirty="0">
                <a:solidFill>
                  <a:srgbClr val="2D75B6"/>
                </a:solidFill>
                <a:latin typeface="微软雅黑" panose="020B0503020204020204" charset="-122"/>
                <a:cs typeface="微软雅黑" panose="020B0503020204020204" charset="-122"/>
              </a:rPr>
              <a:t>重大设施</a:t>
            </a:r>
            <a:endParaRPr sz="2200">
              <a:latin typeface="微软雅黑" panose="020B0503020204020204" charset="-122"/>
              <a:cs typeface="微软雅黑" panose="020B0503020204020204" charset="-122"/>
            </a:endParaRPr>
          </a:p>
        </p:txBody>
      </p:sp>
      <p:sp>
        <p:nvSpPr>
          <p:cNvPr id="20" name="object 20"/>
          <p:cNvSpPr/>
          <p:nvPr/>
        </p:nvSpPr>
        <p:spPr>
          <a:xfrm>
            <a:off x="661162" y="8334502"/>
            <a:ext cx="2124710" cy="1777364"/>
          </a:xfrm>
          <a:custGeom>
            <a:avLst/>
            <a:gdLst/>
            <a:ahLst/>
            <a:cxnLst/>
            <a:rect l="l" t="t" r="r" b="b"/>
            <a:pathLst>
              <a:path w="2124710" h="1777365">
                <a:moveTo>
                  <a:pt x="0" y="1776984"/>
                </a:moveTo>
                <a:lnTo>
                  <a:pt x="2124456" y="1776984"/>
                </a:lnTo>
                <a:lnTo>
                  <a:pt x="2124456" y="0"/>
                </a:lnTo>
                <a:lnTo>
                  <a:pt x="0" y="0"/>
                </a:lnTo>
                <a:lnTo>
                  <a:pt x="0" y="1776984"/>
                </a:lnTo>
                <a:close/>
              </a:path>
            </a:pathLst>
          </a:custGeom>
          <a:ln w="50800">
            <a:solidFill>
              <a:srgbClr val="FFFFFF"/>
            </a:solidFill>
          </a:ln>
        </p:spPr>
        <p:txBody>
          <a:bodyPr wrap="square" lIns="0" tIns="0" rIns="0" bIns="0" rtlCol="0"/>
          <a:lstStyle/>
          <a:p>
            <a:endParaRPr/>
          </a:p>
        </p:txBody>
      </p:sp>
      <p:sp>
        <p:nvSpPr>
          <p:cNvPr id="30" name="object 30"/>
          <p:cNvSpPr txBox="1">
            <a:spLocks noGrp="1"/>
          </p:cNvSpPr>
          <p:nvPr/>
        </p:nvSpPr>
        <p:spPr>
          <a:xfrm>
            <a:off x="559104" y="811732"/>
            <a:ext cx="4210685" cy="690245"/>
          </a:xfrm>
          <a:prstGeom prst="rect">
            <a:avLst/>
          </a:prstGeom>
        </p:spPr>
        <p:txBody>
          <a:bodyPr vert="horz" wrap="square" lIns="0" tIns="13335"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a:lnSpc>
                <a:spcPct val="100000"/>
              </a:lnSpc>
              <a:spcBef>
                <a:spcPts val="105"/>
              </a:spcBef>
            </a:pPr>
            <a:r>
              <a:rPr lang="en-US" sz="4400" spc="-5" dirty="0">
                <a:solidFill>
                  <a:srgbClr val="2D75B6"/>
                </a:solidFill>
              </a:rPr>
              <a:t>9</a:t>
            </a:r>
            <a:r>
              <a:rPr sz="4400" spc="-5" dirty="0">
                <a:solidFill>
                  <a:srgbClr val="2D75B6"/>
                </a:solidFill>
              </a:rPr>
              <a:t>.1</a:t>
            </a:r>
            <a:r>
              <a:rPr sz="4400" spc="-200" dirty="0">
                <a:solidFill>
                  <a:srgbClr val="2D75B6"/>
                </a:solidFill>
              </a:rPr>
              <a:t> </a:t>
            </a:r>
            <a:r>
              <a:rPr sz="2800" spc="-5" dirty="0">
                <a:solidFill>
                  <a:srgbClr val="2D75B6"/>
                </a:solidFill>
              </a:rPr>
              <a:t>加强规划实施传导</a:t>
            </a:r>
            <a:endParaRPr sz="28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object 47"/>
          <p:cNvSpPr txBox="1">
            <a:spLocks noGrp="1"/>
          </p:cNvSpPr>
          <p:nvPr/>
        </p:nvSpPr>
        <p:spPr>
          <a:xfrm>
            <a:off x="559104" y="811732"/>
            <a:ext cx="4210685" cy="690245"/>
          </a:xfrm>
          <a:prstGeom prst="rect">
            <a:avLst/>
          </a:prstGeom>
        </p:spPr>
        <p:txBody>
          <a:bodyPr vert="horz" wrap="square" lIns="0" tIns="13335"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a:lnSpc>
                <a:spcPct val="100000"/>
              </a:lnSpc>
              <a:spcBef>
                <a:spcPts val="105"/>
              </a:spcBef>
            </a:pPr>
            <a:r>
              <a:rPr lang="en-US" sz="4400" spc="-5" dirty="0">
                <a:solidFill>
                  <a:srgbClr val="2D75B6"/>
                </a:solidFill>
              </a:rPr>
              <a:t>9</a:t>
            </a:r>
            <a:r>
              <a:rPr sz="4400" spc="-5" dirty="0">
                <a:solidFill>
                  <a:srgbClr val="2D75B6"/>
                </a:solidFill>
              </a:rPr>
              <a:t>.2</a:t>
            </a:r>
            <a:r>
              <a:rPr sz="4400" spc="-200" dirty="0">
                <a:solidFill>
                  <a:srgbClr val="2D75B6"/>
                </a:solidFill>
              </a:rPr>
              <a:t> </a:t>
            </a:r>
            <a:r>
              <a:rPr sz="2800" spc="-5" dirty="0">
                <a:solidFill>
                  <a:srgbClr val="2D75B6"/>
                </a:solidFill>
              </a:rPr>
              <a:t>布局近期行动计划</a:t>
            </a:r>
            <a:endParaRPr sz="2800"/>
          </a:p>
        </p:txBody>
      </p:sp>
      <p:sp>
        <p:nvSpPr>
          <p:cNvPr id="3" name="文本框 2">
            <a:extLst>
              <a:ext uri="{FF2B5EF4-FFF2-40B4-BE49-F238E27FC236}">
                <a16:creationId xmlns:a16="http://schemas.microsoft.com/office/drawing/2014/main" id="{A2D9C17B-B58E-57FF-598D-B768480DFE67}"/>
              </a:ext>
            </a:extLst>
          </p:cNvPr>
          <p:cNvSpPr txBox="1"/>
          <p:nvPr/>
        </p:nvSpPr>
        <p:spPr>
          <a:xfrm>
            <a:off x="888206" y="2022027"/>
            <a:ext cx="8915400" cy="2941831"/>
          </a:xfrm>
          <a:prstGeom prst="rect">
            <a:avLst/>
          </a:prstGeom>
          <a:noFill/>
        </p:spPr>
        <p:txBody>
          <a:bodyPr wrap="square">
            <a:spAutoFit/>
          </a:bodyPr>
          <a:lstStyle/>
          <a:p>
            <a:pPr indent="720000">
              <a:lnSpc>
                <a:spcPct val="200000"/>
              </a:lnSpc>
            </a:pPr>
            <a:r>
              <a:rPr lang="zh-CN" altLang="en-US" sz="2400" b="0" spc="110" dirty="0">
                <a:solidFill>
                  <a:srgbClr val="000000"/>
                </a:solidFill>
                <a:effectLst/>
                <a:latin typeface="MicrosoftYaHei"/>
              </a:rPr>
              <a:t>依据上位规划，结合“十四五”项目建设安排和年度储 备项目库，以解决问题和实施成效为导向，聚焦关键空 间，实现重点突破，重点实施产业提升、交通体系升级、 公共服务提质升级和基础设施完善提升等</a:t>
            </a:r>
            <a:r>
              <a:rPr lang="en-US" altLang="zh-CN" sz="2400" b="0" spc="110" dirty="0">
                <a:solidFill>
                  <a:srgbClr val="000000"/>
                </a:solidFill>
                <a:effectLst/>
                <a:latin typeface="MicrosoftYaHei"/>
              </a:rPr>
              <a:t>4</a:t>
            </a:r>
            <a:r>
              <a:rPr lang="zh-CN" altLang="en-US" sz="2400" b="0" spc="110" dirty="0">
                <a:solidFill>
                  <a:srgbClr val="000000"/>
                </a:solidFill>
                <a:effectLst/>
                <a:latin typeface="MicrosoftYaHei"/>
              </a:rPr>
              <a:t>类近期行动 计划和重点任务。</a:t>
            </a:r>
            <a:endParaRPr lang="zh-CN" altLang="en-US" sz="2400" spc="11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991361" y="2632710"/>
            <a:ext cx="3965575" cy="1483360"/>
          </a:xfrm>
          <a:custGeom>
            <a:avLst/>
            <a:gdLst/>
            <a:ahLst/>
            <a:cxnLst/>
            <a:rect l="l" t="t" r="r" b="b"/>
            <a:pathLst>
              <a:path w="3965575" h="1483360">
                <a:moveTo>
                  <a:pt x="3718305" y="0"/>
                </a:moveTo>
                <a:lnTo>
                  <a:pt x="247141" y="0"/>
                </a:lnTo>
                <a:lnTo>
                  <a:pt x="197335" y="5019"/>
                </a:lnTo>
                <a:lnTo>
                  <a:pt x="150945" y="19417"/>
                </a:lnTo>
                <a:lnTo>
                  <a:pt x="108965" y="42199"/>
                </a:lnTo>
                <a:lnTo>
                  <a:pt x="72388" y="72374"/>
                </a:lnTo>
                <a:lnTo>
                  <a:pt x="42209" y="108948"/>
                </a:lnTo>
                <a:lnTo>
                  <a:pt x="19422" y="150929"/>
                </a:lnTo>
                <a:lnTo>
                  <a:pt x="5021" y="197325"/>
                </a:lnTo>
                <a:lnTo>
                  <a:pt x="0" y="247142"/>
                </a:lnTo>
                <a:lnTo>
                  <a:pt x="0" y="1235710"/>
                </a:lnTo>
                <a:lnTo>
                  <a:pt x="5021" y="1285526"/>
                </a:lnTo>
                <a:lnTo>
                  <a:pt x="19422" y="1331922"/>
                </a:lnTo>
                <a:lnTo>
                  <a:pt x="42209" y="1373903"/>
                </a:lnTo>
                <a:lnTo>
                  <a:pt x="72388" y="1410477"/>
                </a:lnTo>
                <a:lnTo>
                  <a:pt x="108965" y="1440652"/>
                </a:lnTo>
                <a:lnTo>
                  <a:pt x="150945" y="1463434"/>
                </a:lnTo>
                <a:lnTo>
                  <a:pt x="197335" y="1477832"/>
                </a:lnTo>
                <a:lnTo>
                  <a:pt x="247141" y="1482852"/>
                </a:lnTo>
                <a:lnTo>
                  <a:pt x="3718305" y="1482852"/>
                </a:lnTo>
                <a:lnTo>
                  <a:pt x="3768122" y="1477832"/>
                </a:lnTo>
                <a:lnTo>
                  <a:pt x="3814518" y="1463434"/>
                </a:lnTo>
                <a:lnTo>
                  <a:pt x="3856499" y="1440652"/>
                </a:lnTo>
                <a:lnTo>
                  <a:pt x="3893073" y="1410477"/>
                </a:lnTo>
                <a:lnTo>
                  <a:pt x="3923248" y="1373903"/>
                </a:lnTo>
                <a:lnTo>
                  <a:pt x="3946030" y="1331922"/>
                </a:lnTo>
                <a:lnTo>
                  <a:pt x="3960428" y="1285526"/>
                </a:lnTo>
                <a:lnTo>
                  <a:pt x="3965448" y="1235710"/>
                </a:lnTo>
                <a:lnTo>
                  <a:pt x="3965448" y="247142"/>
                </a:lnTo>
                <a:lnTo>
                  <a:pt x="3960428" y="197325"/>
                </a:lnTo>
                <a:lnTo>
                  <a:pt x="3946030" y="150929"/>
                </a:lnTo>
                <a:lnTo>
                  <a:pt x="3923248" y="108948"/>
                </a:lnTo>
                <a:lnTo>
                  <a:pt x="3893073" y="72374"/>
                </a:lnTo>
                <a:lnTo>
                  <a:pt x="3856499" y="42199"/>
                </a:lnTo>
                <a:lnTo>
                  <a:pt x="3814518" y="19417"/>
                </a:lnTo>
                <a:lnTo>
                  <a:pt x="3768122" y="5019"/>
                </a:lnTo>
                <a:lnTo>
                  <a:pt x="3718305" y="0"/>
                </a:lnTo>
                <a:close/>
              </a:path>
            </a:pathLst>
          </a:custGeom>
          <a:solidFill>
            <a:srgbClr val="DEEBF7"/>
          </a:solidFill>
        </p:spPr>
        <p:txBody>
          <a:bodyPr wrap="square" lIns="0" tIns="0" rIns="0" bIns="0" rtlCol="0"/>
          <a:lstStyle/>
          <a:p>
            <a:endParaRPr/>
          </a:p>
        </p:txBody>
      </p:sp>
      <p:sp>
        <p:nvSpPr>
          <p:cNvPr id="14" name="object 14"/>
          <p:cNvSpPr txBox="1">
            <a:spLocks noGrp="1"/>
          </p:cNvSpPr>
          <p:nvPr/>
        </p:nvSpPr>
        <p:spPr>
          <a:xfrm>
            <a:off x="1203452" y="2714851"/>
            <a:ext cx="3084195" cy="986809"/>
          </a:xfrm>
          <a:prstGeom prst="rect">
            <a:avLst/>
          </a:prstGeom>
        </p:spPr>
        <p:txBody>
          <a:bodyPr vert="horz" wrap="square" lIns="0" tIns="17145" rIns="0" bIns="0" rtlCol="0">
            <a:spAutoFit/>
          </a:bodyPr>
          <a:lstStyle>
            <a:lvl1pPr>
              <a:defRPr sz="6600" b="1" i="0">
                <a:solidFill>
                  <a:schemeClr val="bg1"/>
                </a:solidFill>
                <a:latin typeface="微软雅黑" panose="020B0503020204020204" charset="-122"/>
                <a:ea typeface="+mj-ea"/>
                <a:cs typeface="微软雅黑" panose="020B0503020204020204" charset="-122"/>
              </a:defRPr>
            </a:lvl1pPr>
          </a:lstStyle>
          <a:p>
            <a:pPr marL="12700">
              <a:lnSpc>
                <a:spcPct val="100000"/>
              </a:lnSpc>
              <a:spcBef>
                <a:spcPts val="135"/>
              </a:spcBef>
              <a:tabLst>
                <a:tab pos="2223135" algn="l"/>
              </a:tabLst>
            </a:pPr>
            <a:r>
              <a:rPr lang="zh-CN" altLang="en-US" sz="3100" spc="20" dirty="0">
                <a:solidFill>
                  <a:srgbClr val="000000"/>
                </a:solidFill>
              </a:rPr>
              <a:t>组织机制</a:t>
            </a:r>
            <a:r>
              <a:rPr sz="3100" spc="20" dirty="0">
                <a:solidFill>
                  <a:srgbClr val="000000"/>
                </a:solidFill>
              </a:rPr>
              <a:t>：	</a:t>
            </a:r>
            <a:r>
              <a:rPr sz="9450" b="0" i="1" spc="-254" baseline="6000" dirty="0">
                <a:solidFill>
                  <a:srgbClr val="000000"/>
                </a:solidFill>
                <a:latin typeface="Arial" panose="020B0604020202020204"/>
                <a:cs typeface="Arial" panose="020B0604020202020204"/>
              </a:rPr>
              <a:t>01</a:t>
            </a:r>
            <a:endParaRPr sz="9450" baseline="6000" dirty="0">
              <a:latin typeface="Arial" panose="020B0604020202020204"/>
              <a:cs typeface="Arial" panose="020B0604020202020204"/>
            </a:endParaRPr>
          </a:p>
        </p:txBody>
      </p:sp>
      <p:sp>
        <p:nvSpPr>
          <p:cNvPr id="15" name="object 15"/>
          <p:cNvSpPr/>
          <p:nvPr/>
        </p:nvSpPr>
        <p:spPr>
          <a:xfrm>
            <a:off x="2307335" y="4148328"/>
            <a:ext cx="1645920" cy="347980"/>
          </a:xfrm>
          <a:custGeom>
            <a:avLst/>
            <a:gdLst/>
            <a:ahLst/>
            <a:cxnLst/>
            <a:rect l="l" t="t" r="r" b="b"/>
            <a:pathLst>
              <a:path w="1645920" h="347979">
                <a:moveTo>
                  <a:pt x="1645919" y="0"/>
                </a:moveTo>
                <a:lnTo>
                  <a:pt x="0" y="0"/>
                </a:lnTo>
                <a:lnTo>
                  <a:pt x="0" y="173735"/>
                </a:lnTo>
                <a:lnTo>
                  <a:pt x="822959" y="347472"/>
                </a:lnTo>
                <a:lnTo>
                  <a:pt x="1645919" y="173735"/>
                </a:lnTo>
                <a:lnTo>
                  <a:pt x="1645919" y="0"/>
                </a:lnTo>
                <a:close/>
              </a:path>
            </a:pathLst>
          </a:custGeom>
          <a:solidFill>
            <a:srgbClr val="BCD6ED"/>
          </a:solidFill>
        </p:spPr>
        <p:txBody>
          <a:bodyPr wrap="square" lIns="0" tIns="0" rIns="0" bIns="0" rtlCol="0"/>
          <a:lstStyle/>
          <a:p>
            <a:endParaRPr/>
          </a:p>
        </p:txBody>
      </p:sp>
      <p:sp>
        <p:nvSpPr>
          <p:cNvPr id="16" name="object 16"/>
          <p:cNvSpPr/>
          <p:nvPr/>
        </p:nvSpPr>
        <p:spPr>
          <a:xfrm>
            <a:off x="5721858" y="2632710"/>
            <a:ext cx="3967479" cy="1483360"/>
          </a:xfrm>
          <a:custGeom>
            <a:avLst/>
            <a:gdLst/>
            <a:ahLst/>
            <a:cxnLst/>
            <a:rect l="l" t="t" r="r" b="b"/>
            <a:pathLst>
              <a:path w="3967479" h="1483360">
                <a:moveTo>
                  <a:pt x="3719830" y="0"/>
                </a:moveTo>
                <a:lnTo>
                  <a:pt x="247141" y="0"/>
                </a:lnTo>
                <a:lnTo>
                  <a:pt x="197325" y="5019"/>
                </a:lnTo>
                <a:lnTo>
                  <a:pt x="150929" y="19417"/>
                </a:lnTo>
                <a:lnTo>
                  <a:pt x="108948" y="42199"/>
                </a:lnTo>
                <a:lnTo>
                  <a:pt x="72374" y="72374"/>
                </a:lnTo>
                <a:lnTo>
                  <a:pt x="42199" y="108948"/>
                </a:lnTo>
                <a:lnTo>
                  <a:pt x="19417" y="150929"/>
                </a:lnTo>
                <a:lnTo>
                  <a:pt x="5019" y="197325"/>
                </a:lnTo>
                <a:lnTo>
                  <a:pt x="0" y="247142"/>
                </a:lnTo>
                <a:lnTo>
                  <a:pt x="0" y="1235710"/>
                </a:lnTo>
                <a:lnTo>
                  <a:pt x="5019" y="1285526"/>
                </a:lnTo>
                <a:lnTo>
                  <a:pt x="19417" y="1331922"/>
                </a:lnTo>
                <a:lnTo>
                  <a:pt x="42199" y="1373903"/>
                </a:lnTo>
                <a:lnTo>
                  <a:pt x="72374" y="1410477"/>
                </a:lnTo>
                <a:lnTo>
                  <a:pt x="108948" y="1440652"/>
                </a:lnTo>
                <a:lnTo>
                  <a:pt x="150929" y="1463434"/>
                </a:lnTo>
                <a:lnTo>
                  <a:pt x="197325" y="1477832"/>
                </a:lnTo>
                <a:lnTo>
                  <a:pt x="247141" y="1482852"/>
                </a:lnTo>
                <a:lnTo>
                  <a:pt x="3719830" y="1482852"/>
                </a:lnTo>
                <a:lnTo>
                  <a:pt x="3769646" y="1477832"/>
                </a:lnTo>
                <a:lnTo>
                  <a:pt x="3816042" y="1463434"/>
                </a:lnTo>
                <a:lnTo>
                  <a:pt x="3858023" y="1440652"/>
                </a:lnTo>
                <a:lnTo>
                  <a:pt x="3894597" y="1410477"/>
                </a:lnTo>
                <a:lnTo>
                  <a:pt x="3924772" y="1373903"/>
                </a:lnTo>
                <a:lnTo>
                  <a:pt x="3947554" y="1331922"/>
                </a:lnTo>
                <a:lnTo>
                  <a:pt x="3961952" y="1285526"/>
                </a:lnTo>
                <a:lnTo>
                  <a:pt x="3966971" y="1235710"/>
                </a:lnTo>
                <a:lnTo>
                  <a:pt x="3966971" y="247142"/>
                </a:lnTo>
                <a:lnTo>
                  <a:pt x="3961952" y="197325"/>
                </a:lnTo>
                <a:lnTo>
                  <a:pt x="3947554" y="150929"/>
                </a:lnTo>
                <a:lnTo>
                  <a:pt x="3924772" y="108948"/>
                </a:lnTo>
                <a:lnTo>
                  <a:pt x="3894597" y="72374"/>
                </a:lnTo>
                <a:lnTo>
                  <a:pt x="3858023" y="42199"/>
                </a:lnTo>
                <a:lnTo>
                  <a:pt x="3816042" y="19417"/>
                </a:lnTo>
                <a:lnTo>
                  <a:pt x="3769646" y="5019"/>
                </a:lnTo>
                <a:lnTo>
                  <a:pt x="3719830" y="0"/>
                </a:lnTo>
                <a:close/>
              </a:path>
            </a:pathLst>
          </a:custGeom>
          <a:solidFill>
            <a:srgbClr val="DEEBF7"/>
          </a:solidFill>
        </p:spPr>
        <p:txBody>
          <a:bodyPr wrap="square" lIns="0" tIns="0" rIns="0" bIns="0" rtlCol="0"/>
          <a:lstStyle/>
          <a:p>
            <a:endParaRPr/>
          </a:p>
        </p:txBody>
      </p:sp>
      <p:sp>
        <p:nvSpPr>
          <p:cNvPr id="21" name="object 21"/>
          <p:cNvSpPr txBox="1"/>
          <p:nvPr/>
        </p:nvSpPr>
        <p:spPr>
          <a:xfrm>
            <a:off x="5921754" y="2666211"/>
            <a:ext cx="3608705" cy="1112484"/>
          </a:xfrm>
          <a:prstGeom prst="rect">
            <a:avLst/>
          </a:prstGeom>
        </p:spPr>
        <p:txBody>
          <a:bodyPr vert="horz" wrap="square" lIns="0" tIns="141605" rIns="0" bIns="0" rtlCol="0">
            <a:spAutoFit/>
          </a:bodyPr>
          <a:lstStyle/>
          <a:p>
            <a:pPr marL="12700">
              <a:lnSpc>
                <a:spcPct val="100000"/>
              </a:lnSpc>
              <a:spcBef>
                <a:spcPts val="1115"/>
              </a:spcBef>
              <a:tabLst>
                <a:tab pos="2223135" algn="l"/>
              </a:tabLst>
            </a:pPr>
            <a:r>
              <a:rPr lang="zh-CN" altLang="en-US" sz="3100" b="1" spc="20" dirty="0">
                <a:latin typeface="微软雅黑" panose="020B0503020204020204" charset="-122"/>
                <a:cs typeface="微软雅黑" panose="020B0503020204020204" charset="-122"/>
              </a:rPr>
              <a:t>政策机制</a:t>
            </a:r>
            <a:r>
              <a:rPr sz="3100" b="1" spc="20" dirty="0">
                <a:latin typeface="微软雅黑" panose="020B0503020204020204" charset="-122"/>
                <a:cs typeface="微软雅黑" panose="020B0503020204020204" charset="-122"/>
              </a:rPr>
              <a:t>：	</a:t>
            </a:r>
            <a:r>
              <a:rPr sz="9450" i="1" spc="-254" baseline="6000" dirty="0">
                <a:latin typeface="Arial" panose="020B0604020202020204"/>
                <a:cs typeface="Arial" panose="020B0604020202020204"/>
              </a:rPr>
              <a:t>02</a:t>
            </a:r>
            <a:endParaRPr sz="9450" baseline="6000" dirty="0">
              <a:latin typeface="Arial" panose="020B0604020202020204"/>
              <a:cs typeface="Arial" panose="020B0604020202020204"/>
            </a:endParaRPr>
          </a:p>
        </p:txBody>
      </p:sp>
      <p:sp>
        <p:nvSpPr>
          <p:cNvPr id="22" name="object 22"/>
          <p:cNvSpPr/>
          <p:nvPr/>
        </p:nvSpPr>
        <p:spPr>
          <a:xfrm>
            <a:off x="7037831" y="4148328"/>
            <a:ext cx="1647825" cy="347980"/>
          </a:xfrm>
          <a:custGeom>
            <a:avLst/>
            <a:gdLst/>
            <a:ahLst/>
            <a:cxnLst/>
            <a:rect l="l" t="t" r="r" b="b"/>
            <a:pathLst>
              <a:path w="1647825" h="347979">
                <a:moveTo>
                  <a:pt x="1647444" y="0"/>
                </a:moveTo>
                <a:lnTo>
                  <a:pt x="0" y="0"/>
                </a:lnTo>
                <a:lnTo>
                  <a:pt x="0" y="173735"/>
                </a:lnTo>
                <a:lnTo>
                  <a:pt x="823722" y="347472"/>
                </a:lnTo>
                <a:lnTo>
                  <a:pt x="1647444" y="173735"/>
                </a:lnTo>
                <a:lnTo>
                  <a:pt x="1647444" y="0"/>
                </a:lnTo>
                <a:close/>
              </a:path>
            </a:pathLst>
          </a:custGeom>
          <a:solidFill>
            <a:srgbClr val="BCD6ED"/>
          </a:solidFill>
        </p:spPr>
        <p:txBody>
          <a:bodyPr wrap="square" lIns="0" tIns="0" rIns="0" bIns="0" rtlCol="0"/>
          <a:lstStyle/>
          <a:p>
            <a:endParaRPr/>
          </a:p>
        </p:txBody>
      </p:sp>
      <p:sp>
        <p:nvSpPr>
          <p:cNvPr id="24" name="object 24"/>
          <p:cNvSpPr txBox="1"/>
          <p:nvPr/>
        </p:nvSpPr>
        <p:spPr>
          <a:xfrm>
            <a:off x="5721350" y="4654550"/>
            <a:ext cx="4041775" cy="2661920"/>
          </a:xfrm>
          <a:prstGeom prst="rect">
            <a:avLst/>
          </a:prstGeom>
          <a:ln w="15875">
            <a:solidFill>
              <a:srgbClr val="5D5485"/>
            </a:solidFill>
          </a:ln>
        </p:spPr>
        <p:txBody>
          <a:bodyPr vert="horz" wrap="square" lIns="0" tIns="35560" rIns="0" bIns="0" rtlCol="0">
            <a:noAutofit/>
          </a:bodyPr>
          <a:lstStyle/>
          <a:p>
            <a:pPr marL="0" marR="0" indent="406400" algn="just">
              <a:lnSpc>
                <a:spcPts val="3000"/>
              </a:lnSpc>
              <a:spcBef>
                <a:spcPts val="0"/>
              </a:spcBef>
              <a:spcAft>
                <a:spcPts val="0"/>
              </a:spcAft>
            </a:pPr>
            <a:r>
              <a:rPr lang="zh-CN" altLang="en-US" sz="1750" spc="35" dirty="0">
                <a:latin typeface="微软雅黑" panose="020B0503020204020204" charset="-122"/>
              </a:rPr>
              <a:t>由市、县级人民政府牵头制定相关激励、资金筹措、帮扶政策，保障民生工程及重点项目的推进。建立国土空间用途管制、监测评估及实施管理机制，确保规划的落实与保障。</a:t>
            </a:r>
          </a:p>
        </p:txBody>
      </p:sp>
      <p:sp>
        <p:nvSpPr>
          <p:cNvPr id="25" name="object 25"/>
          <p:cNvSpPr/>
          <p:nvPr/>
        </p:nvSpPr>
        <p:spPr>
          <a:xfrm>
            <a:off x="974597" y="7667937"/>
            <a:ext cx="3965575" cy="1483360"/>
          </a:xfrm>
          <a:custGeom>
            <a:avLst/>
            <a:gdLst/>
            <a:ahLst/>
            <a:cxnLst/>
            <a:rect l="l" t="t" r="r" b="b"/>
            <a:pathLst>
              <a:path w="3965575" h="1483359">
                <a:moveTo>
                  <a:pt x="3718305" y="0"/>
                </a:moveTo>
                <a:lnTo>
                  <a:pt x="247142" y="0"/>
                </a:lnTo>
                <a:lnTo>
                  <a:pt x="197335" y="5019"/>
                </a:lnTo>
                <a:lnTo>
                  <a:pt x="150945" y="19417"/>
                </a:lnTo>
                <a:lnTo>
                  <a:pt x="108965" y="42199"/>
                </a:lnTo>
                <a:lnTo>
                  <a:pt x="72388" y="72374"/>
                </a:lnTo>
                <a:lnTo>
                  <a:pt x="42209" y="108948"/>
                </a:lnTo>
                <a:lnTo>
                  <a:pt x="19422" y="150929"/>
                </a:lnTo>
                <a:lnTo>
                  <a:pt x="5021" y="197325"/>
                </a:lnTo>
                <a:lnTo>
                  <a:pt x="0" y="247141"/>
                </a:lnTo>
                <a:lnTo>
                  <a:pt x="0" y="1235709"/>
                </a:lnTo>
                <a:lnTo>
                  <a:pt x="5021" y="1285526"/>
                </a:lnTo>
                <a:lnTo>
                  <a:pt x="19422" y="1331922"/>
                </a:lnTo>
                <a:lnTo>
                  <a:pt x="42209" y="1373903"/>
                </a:lnTo>
                <a:lnTo>
                  <a:pt x="72388" y="1410477"/>
                </a:lnTo>
                <a:lnTo>
                  <a:pt x="108965" y="1440652"/>
                </a:lnTo>
                <a:lnTo>
                  <a:pt x="150945" y="1463434"/>
                </a:lnTo>
                <a:lnTo>
                  <a:pt x="197335" y="1477832"/>
                </a:lnTo>
                <a:lnTo>
                  <a:pt x="247142" y="1482852"/>
                </a:lnTo>
                <a:lnTo>
                  <a:pt x="3718305" y="1482852"/>
                </a:lnTo>
                <a:lnTo>
                  <a:pt x="3768122" y="1477832"/>
                </a:lnTo>
                <a:lnTo>
                  <a:pt x="3814518" y="1463434"/>
                </a:lnTo>
                <a:lnTo>
                  <a:pt x="3856499" y="1440652"/>
                </a:lnTo>
                <a:lnTo>
                  <a:pt x="3893073" y="1410477"/>
                </a:lnTo>
                <a:lnTo>
                  <a:pt x="3923248" y="1373903"/>
                </a:lnTo>
                <a:lnTo>
                  <a:pt x="3946030" y="1331922"/>
                </a:lnTo>
                <a:lnTo>
                  <a:pt x="3960428" y="1285526"/>
                </a:lnTo>
                <a:lnTo>
                  <a:pt x="3965448" y="1235709"/>
                </a:lnTo>
                <a:lnTo>
                  <a:pt x="3965448" y="247141"/>
                </a:lnTo>
                <a:lnTo>
                  <a:pt x="3960428" y="197325"/>
                </a:lnTo>
                <a:lnTo>
                  <a:pt x="3946030" y="150929"/>
                </a:lnTo>
                <a:lnTo>
                  <a:pt x="3923248" y="108948"/>
                </a:lnTo>
                <a:lnTo>
                  <a:pt x="3893073" y="72374"/>
                </a:lnTo>
                <a:lnTo>
                  <a:pt x="3856499" y="42199"/>
                </a:lnTo>
                <a:lnTo>
                  <a:pt x="3814518" y="19417"/>
                </a:lnTo>
                <a:lnTo>
                  <a:pt x="3768122" y="5019"/>
                </a:lnTo>
                <a:lnTo>
                  <a:pt x="3718305" y="0"/>
                </a:lnTo>
                <a:close/>
              </a:path>
            </a:pathLst>
          </a:custGeom>
          <a:solidFill>
            <a:srgbClr val="DEEBF7"/>
          </a:solidFill>
        </p:spPr>
        <p:txBody>
          <a:bodyPr wrap="square" lIns="0" tIns="0" rIns="0" bIns="0" rtlCol="0"/>
          <a:lstStyle/>
          <a:p>
            <a:endParaRPr/>
          </a:p>
        </p:txBody>
      </p:sp>
      <p:sp>
        <p:nvSpPr>
          <p:cNvPr id="29" name="object 29"/>
          <p:cNvSpPr txBox="1"/>
          <p:nvPr/>
        </p:nvSpPr>
        <p:spPr>
          <a:xfrm>
            <a:off x="1408239" y="7667937"/>
            <a:ext cx="3412490" cy="1228285"/>
          </a:xfrm>
          <a:prstGeom prst="rect">
            <a:avLst/>
          </a:prstGeom>
        </p:spPr>
        <p:txBody>
          <a:bodyPr vert="horz" wrap="square" lIns="0" tIns="17780" rIns="0" bIns="0" rtlCol="0">
            <a:spAutoFit/>
          </a:bodyPr>
          <a:lstStyle/>
          <a:p>
            <a:pPr marL="2223135">
              <a:lnSpc>
                <a:spcPts val="6605"/>
              </a:lnSpc>
              <a:spcBef>
                <a:spcPts val="140"/>
              </a:spcBef>
            </a:pPr>
            <a:r>
              <a:rPr lang="en-US" altLang="zh-CN" sz="6300" i="1" spc="-175" dirty="0">
                <a:latin typeface="Arial" panose="020B0604020202020204"/>
                <a:cs typeface="Arial" panose="020B0604020202020204"/>
              </a:rPr>
              <a:t>0</a:t>
            </a:r>
            <a:r>
              <a:rPr sz="6300" i="1" spc="-175" dirty="0">
                <a:latin typeface="Arial" panose="020B0604020202020204"/>
                <a:cs typeface="Arial" panose="020B0604020202020204"/>
              </a:rPr>
              <a:t>3</a:t>
            </a:r>
            <a:endParaRPr sz="6300" dirty="0">
              <a:latin typeface="Arial" panose="020B0604020202020204"/>
              <a:cs typeface="Arial" panose="020B0604020202020204"/>
            </a:endParaRPr>
          </a:p>
          <a:p>
            <a:pPr marL="12700">
              <a:lnSpc>
                <a:spcPts val="2765"/>
              </a:lnSpc>
            </a:pPr>
            <a:r>
              <a:rPr lang="zh-CN" altLang="en-US" sz="3100" b="1" spc="20" dirty="0">
                <a:latin typeface="微软雅黑" panose="020B0503020204020204" charset="-122"/>
                <a:cs typeface="微软雅黑" panose="020B0503020204020204" charset="-122"/>
              </a:rPr>
              <a:t>宣传引导</a:t>
            </a:r>
            <a:r>
              <a:rPr sz="3100" b="1" spc="20" dirty="0">
                <a:latin typeface="微软雅黑" panose="020B0503020204020204" charset="-122"/>
                <a:cs typeface="微软雅黑" panose="020B0503020204020204" charset="-122"/>
              </a:rPr>
              <a:t>：</a:t>
            </a:r>
            <a:endParaRPr sz="3100" dirty="0">
              <a:latin typeface="微软雅黑" panose="020B0503020204020204" charset="-122"/>
              <a:cs typeface="微软雅黑" panose="020B0503020204020204" charset="-122"/>
            </a:endParaRPr>
          </a:p>
        </p:txBody>
      </p:sp>
      <p:sp>
        <p:nvSpPr>
          <p:cNvPr id="30" name="object 30"/>
          <p:cNvSpPr/>
          <p:nvPr/>
        </p:nvSpPr>
        <p:spPr>
          <a:xfrm>
            <a:off x="2290572" y="9183555"/>
            <a:ext cx="1647825" cy="349250"/>
          </a:xfrm>
          <a:custGeom>
            <a:avLst/>
            <a:gdLst/>
            <a:ahLst/>
            <a:cxnLst/>
            <a:rect l="l" t="t" r="r" b="b"/>
            <a:pathLst>
              <a:path w="1647825" h="349250">
                <a:moveTo>
                  <a:pt x="1647443" y="0"/>
                </a:moveTo>
                <a:lnTo>
                  <a:pt x="0" y="0"/>
                </a:lnTo>
                <a:lnTo>
                  <a:pt x="0" y="174498"/>
                </a:lnTo>
                <a:lnTo>
                  <a:pt x="823721" y="348996"/>
                </a:lnTo>
                <a:lnTo>
                  <a:pt x="1647443" y="174498"/>
                </a:lnTo>
                <a:lnTo>
                  <a:pt x="1647443" y="0"/>
                </a:lnTo>
                <a:close/>
              </a:path>
            </a:pathLst>
          </a:custGeom>
          <a:solidFill>
            <a:srgbClr val="BCD6ED"/>
          </a:solidFill>
        </p:spPr>
        <p:txBody>
          <a:bodyPr wrap="square" lIns="0" tIns="0" rIns="0" bIns="0" rtlCol="0"/>
          <a:lstStyle/>
          <a:p>
            <a:endParaRPr/>
          </a:p>
        </p:txBody>
      </p:sp>
      <p:sp>
        <p:nvSpPr>
          <p:cNvPr id="31" name="object 31"/>
          <p:cNvSpPr/>
          <p:nvPr/>
        </p:nvSpPr>
        <p:spPr>
          <a:xfrm>
            <a:off x="5706617" y="7667937"/>
            <a:ext cx="3965575" cy="1483360"/>
          </a:xfrm>
          <a:custGeom>
            <a:avLst/>
            <a:gdLst/>
            <a:ahLst/>
            <a:cxnLst/>
            <a:rect l="l" t="t" r="r" b="b"/>
            <a:pathLst>
              <a:path w="3965575" h="1483359">
                <a:moveTo>
                  <a:pt x="3718306" y="0"/>
                </a:moveTo>
                <a:lnTo>
                  <a:pt x="247142" y="0"/>
                </a:lnTo>
                <a:lnTo>
                  <a:pt x="197325" y="5019"/>
                </a:lnTo>
                <a:lnTo>
                  <a:pt x="150929" y="19417"/>
                </a:lnTo>
                <a:lnTo>
                  <a:pt x="108948" y="42199"/>
                </a:lnTo>
                <a:lnTo>
                  <a:pt x="72374" y="72374"/>
                </a:lnTo>
                <a:lnTo>
                  <a:pt x="42199" y="108948"/>
                </a:lnTo>
                <a:lnTo>
                  <a:pt x="19417" y="150929"/>
                </a:lnTo>
                <a:lnTo>
                  <a:pt x="5019" y="197325"/>
                </a:lnTo>
                <a:lnTo>
                  <a:pt x="0" y="247141"/>
                </a:lnTo>
                <a:lnTo>
                  <a:pt x="0" y="1235709"/>
                </a:lnTo>
                <a:lnTo>
                  <a:pt x="5019" y="1285526"/>
                </a:lnTo>
                <a:lnTo>
                  <a:pt x="19417" y="1331922"/>
                </a:lnTo>
                <a:lnTo>
                  <a:pt x="42199" y="1373903"/>
                </a:lnTo>
                <a:lnTo>
                  <a:pt x="72374" y="1410477"/>
                </a:lnTo>
                <a:lnTo>
                  <a:pt x="108948" y="1440652"/>
                </a:lnTo>
                <a:lnTo>
                  <a:pt x="150929" y="1463434"/>
                </a:lnTo>
                <a:lnTo>
                  <a:pt x="197325" y="1477832"/>
                </a:lnTo>
                <a:lnTo>
                  <a:pt x="247142" y="1482852"/>
                </a:lnTo>
                <a:lnTo>
                  <a:pt x="3718306" y="1482852"/>
                </a:lnTo>
                <a:lnTo>
                  <a:pt x="3768122" y="1477832"/>
                </a:lnTo>
                <a:lnTo>
                  <a:pt x="3814518" y="1463434"/>
                </a:lnTo>
                <a:lnTo>
                  <a:pt x="3856499" y="1440652"/>
                </a:lnTo>
                <a:lnTo>
                  <a:pt x="3893073" y="1410477"/>
                </a:lnTo>
                <a:lnTo>
                  <a:pt x="3923248" y="1373903"/>
                </a:lnTo>
                <a:lnTo>
                  <a:pt x="3946030" y="1331922"/>
                </a:lnTo>
                <a:lnTo>
                  <a:pt x="3960428" y="1285526"/>
                </a:lnTo>
                <a:lnTo>
                  <a:pt x="3965448" y="1235709"/>
                </a:lnTo>
                <a:lnTo>
                  <a:pt x="3965448" y="247141"/>
                </a:lnTo>
                <a:lnTo>
                  <a:pt x="3960428" y="197325"/>
                </a:lnTo>
                <a:lnTo>
                  <a:pt x="3946030" y="150929"/>
                </a:lnTo>
                <a:lnTo>
                  <a:pt x="3923248" y="108948"/>
                </a:lnTo>
                <a:lnTo>
                  <a:pt x="3893073" y="72374"/>
                </a:lnTo>
                <a:lnTo>
                  <a:pt x="3856499" y="42199"/>
                </a:lnTo>
                <a:lnTo>
                  <a:pt x="3814518" y="19417"/>
                </a:lnTo>
                <a:lnTo>
                  <a:pt x="3768122" y="5019"/>
                </a:lnTo>
                <a:lnTo>
                  <a:pt x="3718306" y="0"/>
                </a:lnTo>
                <a:close/>
              </a:path>
            </a:pathLst>
          </a:custGeom>
          <a:solidFill>
            <a:srgbClr val="DEEBF7"/>
          </a:solidFill>
        </p:spPr>
        <p:txBody>
          <a:bodyPr wrap="square" lIns="0" tIns="0" rIns="0" bIns="0" rtlCol="0"/>
          <a:lstStyle/>
          <a:p>
            <a:endParaRPr/>
          </a:p>
        </p:txBody>
      </p:sp>
      <p:sp>
        <p:nvSpPr>
          <p:cNvPr id="35" name="object 35"/>
          <p:cNvSpPr txBox="1"/>
          <p:nvPr/>
        </p:nvSpPr>
        <p:spPr>
          <a:xfrm>
            <a:off x="6001129" y="7635679"/>
            <a:ext cx="3084195" cy="1228285"/>
          </a:xfrm>
          <a:prstGeom prst="rect">
            <a:avLst/>
          </a:prstGeom>
        </p:spPr>
        <p:txBody>
          <a:bodyPr vert="horz" wrap="square" lIns="0" tIns="17780" rIns="0" bIns="0" rtlCol="0">
            <a:spAutoFit/>
          </a:bodyPr>
          <a:lstStyle/>
          <a:p>
            <a:pPr marR="5080" algn="r">
              <a:lnSpc>
                <a:spcPts val="6605"/>
              </a:lnSpc>
              <a:spcBef>
                <a:spcPts val="140"/>
              </a:spcBef>
            </a:pPr>
            <a:r>
              <a:rPr sz="6300" i="1" spc="-175" dirty="0">
                <a:latin typeface="Arial" panose="020B0604020202020204"/>
                <a:cs typeface="Arial" panose="020B0604020202020204"/>
              </a:rPr>
              <a:t>04</a:t>
            </a:r>
            <a:endParaRPr sz="6300" dirty="0">
              <a:latin typeface="Arial" panose="020B0604020202020204"/>
              <a:cs typeface="Arial" panose="020B0604020202020204"/>
            </a:endParaRPr>
          </a:p>
          <a:p>
            <a:pPr marL="12700">
              <a:lnSpc>
                <a:spcPts val="2765"/>
              </a:lnSpc>
            </a:pPr>
            <a:r>
              <a:rPr lang="zh-CN" altLang="en-US" sz="3100" b="1" spc="20" dirty="0">
                <a:latin typeface="微软雅黑" panose="020B0503020204020204" charset="-122"/>
                <a:cs typeface="微软雅黑" panose="020B0503020204020204" charset="-122"/>
              </a:rPr>
              <a:t>监督实施</a:t>
            </a:r>
            <a:r>
              <a:rPr sz="3100" b="1" spc="20" dirty="0">
                <a:latin typeface="微软雅黑" panose="020B0503020204020204" charset="-122"/>
                <a:cs typeface="微软雅黑" panose="020B0503020204020204" charset="-122"/>
              </a:rPr>
              <a:t>：</a:t>
            </a:r>
            <a:endParaRPr sz="3100" dirty="0">
              <a:latin typeface="微软雅黑" panose="020B0503020204020204" charset="-122"/>
              <a:cs typeface="微软雅黑" panose="020B0503020204020204" charset="-122"/>
            </a:endParaRPr>
          </a:p>
        </p:txBody>
      </p:sp>
      <p:sp>
        <p:nvSpPr>
          <p:cNvPr id="36" name="object 36"/>
          <p:cNvSpPr/>
          <p:nvPr/>
        </p:nvSpPr>
        <p:spPr>
          <a:xfrm>
            <a:off x="7022592" y="9183555"/>
            <a:ext cx="1645920" cy="349250"/>
          </a:xfrm>
          <a:custGeom>
            <a:avLst/>
            <a:gdLst/>
            <a:ahLst/>
            <a:cxnLst/>
            <a:rect l="l" t="t" r="r" b="b"/>
            <a:pathLst>
              <a:path w="1645920" h="349250">
                <a:moveTo>
                  <a:pt x="1645919" y="0"/>
                </a:moveTo>
                <a:lnTo>
                  <a:pt x="0" y="0"/>
                </a:lnTo>
                <a:lnTo>
                  <a:pt x="0" y="174498"/>
                </a:lnTo>
                <a:lnTo>
                  <a:pt x="822959" y="348996"/>
                </a:lnTo>
                <a:lnTo>
                  <a:pt x="1645919" y="174498"/>
                </a:lnTo>
                <a:lnTo>
                  <a:pt x="1645919" y="0"/>
                </a:lnTo>
                <a:close/>
              </a:path>
            </a:pathLst>
          </a:custGeom>
          <a:solidFill>
            <a:srgbClr val="BCD6ED"/>
          </a:solidFill>
        </p:spPr>
        <p:txBody>
          <a:bodyPr wrap="square" lIns="0" tIns="0" rIns="0" bIns="0" rtlCol="0"/>
          <a:lstStyle/>
          <a:p>
            <a:endParaRPr/>
          </a:p>
        </p:txBody>
      </p:sp>
      <p:sp>
        <p:nvSpPr>
          <p:cNvPr id="37" name="object 37"/>
          <p:cNvSpPr txBox="1"/>
          <p:nvPr/>
        </p:nvSpPr>
        <p:spPr>
          <a:xfrm>
            <a:off x="944880" y="9611799"/>
            <a:ext cx="3997960" cy="2508828"/>
          </a:xfrm>
          <a:prstGeom prst="rect">
            <a:avLst/>
          </a:prstGeom>
          <a:solidFill>
            <a:srgbClr val="FFFFFF">
              <a:alpha val="83921"/>
            </a:srgbClr>
          </a:solidFill>
          <a:ln w="15875">
            <a:solidFill>
              <a:srgbClr val="5D5485"/>
            </a:solidFill>
          </a:ln>
        </p:spPr>
        <p:txBody>
          <a:bodyPr vert="horz" wrap="square" lIns="0" tIns="255270" rIns="0" bIns="0" rtlCol="0">
            <a:spAutoFit/>
          </a:bodyPr>
          <a:lstStyle/>
          <a:p>
            <a:pPr marL="0" marR="0" indent="406400" algn="just">
              <a:lnSpc>
                <a:spcPts val="3000"/>
              </a:lnSpc>
              <a:spcBef>
                <a:spcPts val="0"/>
              </a:spcBef>
              <a:spcAft>
                <a:spcPts val="0"/>
              </a:spcAft>
            </a:pPr>
            <a:r>
              <a:rPr lang="zh-CN" altLang="en-US" sz="1750" spc="35" dirty="0">
                <a:latin typeface="微软雅黑" panose="020B0503020204020204" charset="-122"/>
              </a:rPr>
              <a:t>充分利用各种媒介向社会公布和宣传乡镇国土空间规划，建立规划宣传和交流互动机制，将规划核心内容纳入村规民约，增强公众对生态环境保护、国土空间合理开发、自然资源节约集约利用重要性的认识。</a:t>
            </a:r>
          </a:p>
        </p:txBody>
      </p:sp>
      <p:sp>
        <p:nvSpPr>
          <p:cNvPr id="38" name="object 38"/>
          <p:cNvSpPr txBox="1"/>
          <p:nvPr/>
        </p:nvSpPr>
        <p:spPr>
          <a:xfrm>
            <a:off x="5706110" y="9611995"/>
            <a:ext cx="4040505" cy="2516505"/>
          </a:xfrm>
          <a:prstGeom prst="rect">
            <a:avLst/>
          </a:prstGeom>
          <a:solidFill>
            <a:srgbClr val="FFFFFF">
              <a:alpha val="83921"/>
            </a:srgbClr>
          </a:solidFill>
          <a:ln w="15875">
            <a:solidFill>
              <a:srgbClr val="5D5485"/>
            </a:solidFill>
          </a:ln>
        </p:spPr>
        <p:txBody>
          <a:bodyPr vert="horz" wrap="square" lIns="0" tIns="92075" rIns="0" bIns="0" rtlCol="0">
            <a:noAutofit/>
          </a:bodyPr>
          <a:lstStyle/>
          <a:p>
            <a:pPr marL="0" marR="0" indent="406400" algn="just">
              <a:lnSpc>
                <a:spcPts val="3000"/>
              </a:lnSpc>
              <a:spcBef>
                <a:spcPts val="0"/>
              </a:spcBef>
              <a:spcAft>
                <a:spcPts val="0"/>
              </a:spcAft>
            </a:pPr>
            <a:r>
              <a:rPr lang="zh-CN" altLang="en-US" sz="1750" spc="35" dirty="0">
                <a:latin typeface="微软雅黑" panose="020B0503020204020204" charset="-122"/>
              </a:rPr>
              <a:t>完善社会监督机制，鼓励公众积极参与规划的实施和监督。利用国土空间规划“一张图”实施监督系统，实现对乡镇规划的精准实施、实时监测、及时预警、定期评估。</a:t>
            </a:r>
          </a:p>
        </p:txBody>
      </p:sp>
      <p:sp>
        <p:nvSpPr>
          <p:cNvPr id="39" name="object 39"/>
          <p:cNvSpPr txBox="1"/>
          <p:nvPr/>
        </p:nvSpPr>
        <p:spPr>
          <a:xfrm>
            <a:off x="559104" y="811732"/>
            <a:ext cx="4210685" cy="690245"/>
          </a:xfrm>
          <a:prstGeom prst="rect">
            <a:avLst/>
          </a:prstGeom>
        </p:spPr>
        <p:txBody>
          <a:bodyPr vert="horz" wrap="square" lIns="0" tIns="13335" rIns="0" bIns="0" rtlCol="0">
            <a:spAutoFit/>
          </a:bodyPr>
          <a:lstStyle/>
          <a:p>
            <a:pPr marL="12700">
              <a:lnSpc>
                <a:spcPct val="100000"/>
              </a:lnSpc>
              <a:spcBef>
                <a:spcPts val="105"/>
              </a:spcBef>
            </a:pPr>
            <a:r>
              <a:rPr lang="en-US" sz="4400" b="1" spc="-5" dirty="0">
                <a:solidFill>
                  <a:srgbClr val="2D75B6"/>
                </a:solidFill>
                <a:latin typeface="微软雅黑" panose="020B0503020204020204" charset="-122"/>
                <a:cs typeface="微软雅黑" panose="020B0503020204020204" charset="-122"/>
              </a:rPr>
              <a:t>9</a:t>
            </a:r>
            <a:r>
              <a:rPr sz="4400" b="1" spc="-5" dirty="0">
                <a:solidFill>
                  <a:srgbClr val="2D75B6"/>
                </a:solidFill>
                <a:latin typeface="微软雅黑" panose="020B0503020204020204" charset="-122"/>
                <a:cs typeface="微软雅黑" panose="020B0503020204020204" charset="-122"/>
              </a:rPr>
              <a:t>.3</a:t>
            </a:r>
            <a:r>
              <a:rPr sz="4400" b="1" spc="-200" dirty="0">
                <a:solidFill>
                  <a:srgbClr val="2D75B6"/>
                </a:solidFill>
                <a:latin typeface="微软雅黑" panose="020B0503020204020204" charset="-122"/>
                <a:cs typeface="微软雅黑" panose="020B0503020204020204" charset="-122"/>
              </a:rPr>
              <a:t> </a:t>
            </a:r>
            <a:r>
              <a:rPr sz="2800" b="1" spc="-5" dirty="0">
                <a:solidFill>
                  <a:srgbClr val="2D75B6"/>
                </a:solidFill>
                <a:latin typeface="微软雅黑" panose="020B0503020204020204" charset="-122"/>
                <a:cs typeface="微软雅黑" panose="020B0503020204020204" charset="-122"/>
              </a:rPr>
              <a:t>建立四大保障措施</a:t>
            </a:r>
            <a:endParaRPr sz="2800">
              <a:latin typeface="微软雅黑" panose="020B0503020204020204" charset="-122"/>
              <a:cs typeface="微软雅黑" panose="020B0503020204020204" charset="-122"/>
            </a:endParaRPr>
          </a:p>
        </p:txBody>
      </p:sp>
      <p:sp>
        <p:nvSpPr>
          <p:cNvPr id="23" name="object 23"/>
          <p:cNvSpPr txBox="1"/>
          <p:nvPr/>
        </p:nvSpPr>
        <p:spPr>
          <a:xfrm>
            <a:off x="960119" y="4654296"/>
            <a:ext cx="3997960" cy="2671693"/>
          </a:xfrm>
          <a:prstGeom prst="rect">
            <a:avLst/>
          </a:prstGeom>
          <a:ln w="15875">
            <a:solidFill>
              <a:srgbClr val="5D5485"/>
            </a:solidFill>
          </a:ln>
        </p:spPr>
        <p:txBody>
          <a:bodyPr vert="horz" wrap="square" lIns="0" tIns="35560" rIns="0" bIns="0" rtlCol="0">
            <a:spAutoFit/>
          </a:bodyPr>
          <a:lstStyle/>
          <a:p>
            <a:pPr marL="201295" marR="191770" indent="406400" algn="just">
              <a:lnSpc>
                <a:spcPct val="122000"/>
              </a:lnSpc>
              <a:spcBef>
                <a:spcPts val="280"/>
              </a:spcBef>
              <a:spcAft>
                <a:spcPts val="0"/>
              </a:spcAft>
            </a:pPr>
            <a:r>
              <a:rPr lang="zh-CN" altLang="en-US" sz="1750" spc="35" dirty="0">
                <a:latin typeface="微软雅黑" panose="020B0503020204020204" charset="-122"/>
              </a:rPr>
              <a:t>由市级人民政府与镇人民政府共同负责规划实施，建立政府负责、部门协同、公众参与、上下联动的工作机制，制定推进镇国土空间规划的实施措施，按照近期项目计划制定乡镇年度工作安排及重点项目的部署；监督检查各年度工作的 推进、执行情况。</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MDQ4Y2NkNjA3MTg5Y2Y1NDcyY2IyZDk3YmU4ZDBhOTMifQ=="/>
</p:tagLst>
</file>

<file path=ppt/tags/tag2.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1771,&quot;width&quot;:46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2135</Words>
  <Application>Microsoft Office PowerPoint</Application>
  <PresentationFormat>自定义</PresentationFormat>
  <Paragraphs>287</Paragraphs>
  <Slides>35</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35</vt:i4>
      </vt:variant>
    </vt:vector>
  </HeadingPairs>
  <TitlesOfParts>
    <vt:vector size="47" baseType="lpstr">
      <vt:lpstr>΢</vt:lpstr>
      <vt:lpstr>MicrosoftYaHei</vt:lpstr>
      <vt:lpstr>方正小标宋_GBK</vt:lpstr>
      <vt:lpstr>寰蒋闆呴粦</vt:lpstr>
      <vt:lpstr>寰蒋闆呴粦,Bold</vt:lpstr>
      <vt:lpstr>宋体</vt:lpstr>
      <vt:lpstr>微软雅黑</vt:lpstr>
      <vt:lpstr>Arial</vt:lpstr>
      <vt:lpstr>Calibri</vt:lpstr>
      <vt:lpstr>Times New Roman</vt:lpstr>
      <vt:lpstr>Wingdings</vt:lpstr>
      <vt:lpstr>Office 主题</vt:lpstr>
      <vt:lpstr>扎兰屯市哈多河镇国土空间规划 （2021-2035年）</vt:lpstr>
      <vt:lpstr>目 录</vt:lpstr>
      <vt:lpstr>规 划 总 则</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扎兰屯市中和镇国土空间规划 （2021-2035年）</dc:title>
  <dc:creator>Administrator</dc:creator>
  <cp:lastModifiedBy>白 大</cp:lastModifiedBy>
  <cp:revision>125</cp:revision>
  <dcterms:created xsi:type="dcterms:W3CDTF">2023-09-13T03:12:00Z</dcterms:created>
  <dcterms:modified xsi:type="dcterms:W3CDTF">2024-07-01T22:23:41Z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2052-12.1.0.17133</vt:lpwstr>
  </property>
  <property fmtid="{D5CDD505-2E9C-101B-9397-08002B2CF9AE}" pid="3" name="ICV">
    <vt:lpwstr>B3E17690045A4235928B0437B754BD75_12</vt:lpwstr>
  </property>
</Properties>
</file>